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343" r:id="rId1"/>
  </p:sldMasterIdLst>
  <p:notesMasterIdLst>
    <p:notesMasterId r:id="rId18"/>
  </p:notesMasterIdLst>
  <p:handoutMasterIdLst>
    <p:handoutMasterId r:id="rId19"/>
  </p:handoutMasterIdLst>
  <p:sldIdLst>
    <p:sldId id="261" r:id="rId2"/>
    <p:sldId id="283" r:id="rId3"/>
    <p:sldId id="334" r:id="rId4"/>
    <p:sldId id="284" r:id="rId5"/>
    <p:sldId id="357" r:id="rId6"/>
    <p:sldId id="358" r:id="rId7"/>
    <p:sldId id="359" r:id="rId8"/>
    <p:sldId id="366" r:id="rId9"/>
    <p:sldId id="360" r:id="rId10"/>
    <p:sldId id="361" r:id="rId11"/>
    <p:sldId id="362" r:id="rId12"/>
    <p:sldId id="367" r:id="rId13"/>
    <p:sldId id="285" r:id="rId14"/>
    <p:sldId id="295" r:id="rId15"/>
    <p:sldId id="364" r:id="rId16"/>
    <p:sldId id="270"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栄美 石田" initials="栄美" lastIdx="28" clrIdx="0">
    <p:extLst>
      <p:ext uri="{19B8F6BF-5375-455C-9EA6-DF929625EA0E}">
        <p15:presenceInfo xmlns:p15="http://schemas.microsoft.com/office/powerpoint/2012/main" userId="栄美 石田" providerId="None"/>
      </p:ext>
    </p:extLst>
  </p:cmAuthor>
  <p:cmAuthor id="2" name="洋一 冨浦" initials="洋一" lastIdx="9" clrIdx="1">
    <p:extLst>
      <p:ext uri="{19B8F6BF-5375-455C-9EA6-DF929625EA0E}">
        <p15:presenceInfo xmlns:p15="http://schemas.microsoft.com/office/powerpoint/2012/main" userId="洋一 冨浦" providerId="None"/>
      </p:ext>
    </p:extLst>
  </p:cmAuthor>
  <p:cmAuthor id="3" name="HOSHIKO NAMI" initials="HN" lastIdx="14" clrIdx="2">
    <p:extLst>
      <p:ext uri="{19B8F6BF-5375-455C-9EA6-DF929625EA0E}">
        <p15:presenceInfo xmlns:p15="http://schemas.microsoft.com/office/powerpoint/2012/main" userId="HOSHIKO NAMI" providerId="None"/>
      </p:ext>
    </p:extLst>
  </p:cmAuthor>
  <p:cmAuthor id="4" name="tom" initials="t" lastIdx="2" clrIdx="3">
    <p:extLst>
      <p:ext uri="{19B8F6BF-5375-455C-9EA6-DF929625EA0E}">
        <p15:presenceInfo xmlns:p15="http://schemas.microsoft.com/office/powerpoint/2012/main" userId="4efb3f1eaca4a7e0" providerId="Windows Live"/>
      </p:ext>
    </p:extLst>
  </p:cmAuthor>
  <p:cmAuthor id="5" name="HOSHIKO NAMI" initials="HN [2]" lastIdx="1" clrIdx="4">
    <p:extLst>
      <p:ext uri="{19B8F6BF-5375-455C-9EA6-DF929625EA0E}">
        <p15:presenceInfo xmlns:p15="http://schemas.microsoft.com/office/powerpoint/2012/main" userId="S::hoshiko.nami.463@m.kyushu-u.ac.jp::253ba0e9-5b9f-40b0-80fa-adeb7ff638e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4E4EA"/>
    <a:srgbClr val="DCA7BB"/>
    <a:srgbClr val="939393"/>
    <a:srgbClr val="AA6273"/>
    <a:srgbClr val="D787A5"/>
    <a:srgbClr val="BA6A89"/>
    <a:srgbClr val="6D0029"/>
    <a:srgbClr val="4C0026"/>
    <a:srgbClr val="C3C2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0546" autoAdjust="0"/>
  </p:normalViewPr>
  <p:slideViewPr>
    <p:cSldViewPr>
      <p:cViewPr varScale="1">
        <p:scale>
          <a:sx n="79" d="100"/>
          <a:sy n="79" d="100"/>
        </p:scale>
        <p:origin x="2544" y="96"/>
      </p:cViewPr>
      <p:guideLst>
        <p:guide orient="horz" pos="2160"/>
        <p:guide pos="29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79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栄美 石田" userId="ea80a946-a1ed-4c8c-93ae-3eed8cda28fb" providerId="ADAL" clId="{9270FF97-E8AB-4A31-9DF6-CB5C2AF421BD}"/>
    <pc:docChg chg="custSel modSld">
      <pc:chgData name="栄美 石田" userId="ea80a946-a1ed-4c8c-93ae-3eed8cda28fb" providerId="ADAL" clId="{9270FF97-E8AB-4A31-9DF6-CB5C2AF421BD}" dt="2023-08-25T17:52:18.760" v="358"/>
      <pc:docMkLst>
        <pc:docMk/>
      </pc:docMkLst>
      <pc:sldChg chg="modSp addCm delCm modCm">
        <pc:chgData name="栄美 石田" userId="ea80a946-a1ed-4c8c-93ae-3eed8cda28fb" providerId="ADAL" clId="{9270FF97-E8AB-4A31-9DF6-CB5C2AF421BD}" dt="2023-08-25T17:52:18.760" v="358"/>
        <pc:sldMkLst>
          <pc:docMk/>
          <pc:sldMk cId="1867490032" sldId="366"/>
        </pc:sldMkLst>
        <pc:spChg chg="mod">
          <ac:chgData name="栄美 石田" userId="ea80a946-a1ed-4c8c-93ae-3eed8cda28fb" providerId="ADAL" clId="{9270FF97-E8AB-4A31-9DF6-CB5C2AF421BD}" dt="2023-08-25T17:51:12.839" v="357" actId="20577"/>
          <ac:spMkLst>
            <pc:docMk/>
            <pc:sldMk cId="1867490032" sldId="366"/>
            <ac:spMk id="3" creationId="{372E7A88-D628-4E61-8C73-9C0EAB629BB5}"/>
          </ac:spMkLst>
        </pc:spChg>
      </pc:sldChg>
    </pc:docChg>
  </pc:docChgLst>
  <pc:docChgLst>
    <pc:chgData name="栄美 石田" userId="ea80a946-a1ed-4c8c-93ae-3eed8cda28fb" providerId="ADAL" clId="{B4CBDAF0-CF23-4914-A5C5-08704C1F4D30}"/>
    <pc:docChg chg="undo addSld delSld modSld sldOrd">
      <pc:chgData name="栄美 石田" userId="ea80a946-a1ed-4c8c-93ae-3eed8cda28fb" providerId="ADAL" clId="{B4CBDAF0-CF23-4914-A5C5-08704C1F4D30}" dt="2023-08-16T22:17:24.396" v="9119"/>
      <pc:docMkLst>
        <pc:docMk/>
      </pc:docMkLst>
      <pc:sldChg chg="modSp">
        <pc:chgData name="栄美 石田" userId="ea80a946-a1ed-4c8c-93ae-3eed8cda28fb" providerId="ADAL" clId="{B4CBDAF0-CF23-4914-A5C5-08704C1F4D30}" dt="2023-08-15T02:34:27.662" v="492" actId="20577"/>
        <pc:sldMkLst>
          <pc:docMk/>
          <pc:sldMk cId="0" sldId="261"/>
        </pc:sldMkLst>
        <pc:spChg chg="mod">
          <ac:chgData name="栄美 石田" userId="ea80a946-a1ed-4c8c-93ae-3eed8cda28fb" providerId="ADAL" clId="{B4CBDAF0-CF23-4914-A5C5-08704C1F4D30}" dt="2023-08-15T02:34:27.662" v="492" actId="20577"/>
          <ac:spMkLst>
            <pc:docMk/>
            <pc:sldMk cId="0" sldId="261"/>
            <ac:spMk id="4" creationId="{00000000-0000-0000-0000-000000000000}"/>
          </ac:spMkLst>
        </pc:spChg>
      </pc:sldChg>
      <pc:sldChg chg="modSp add addCm modCm">
        <pc:chgData name="栄美 石田" userId="ea80a946-a1ed-4c8c-93ae-3eed8cda28fb" providerId="ADAL" clId="{B4CBDAF0-CF23-4914-A5C5-08704C1F4D30}" dt="2023-08-16T22:17:24.396" v="9119"/>
        <pc:sldMkLst>
          <pc:docMk/>
          <pc:sldMk cId="3986396703" sldId="270"/>
        </pc:sldMkLst>
        <pc:spChg chg="mod">
          <ac:chgData name="栄美 石田" userId="ea80a946-a1ed-4c8c-93ae-3eed8cda28fb" providerId="ADAL" clId="{B4CBDAF0-CF23-4914-A5C5-08704C1F4D30}" dt="2023-08-16T22:15:53.134" v="9118" actId="6549"/>
          <ac:spMkLst>
            <pc:docMk/>
            <pc:sldMk cId="3986396703" sldId="270"/>
            <ac:spMk id="5" creationId="{00000000-0000-0000-0000-000000000000}"/>
          </ac:spMkLst>
        </pc:spChg>
      </pc:sldChg>
      <pc:sldChg chg="modSp ord addCm modCm">
        <pc:chgData name="栄美 石田" userId="ea80a946-a1ed-4c8c-93ae-3eed8cda28fb" providerId="ADAL" clId="{B4CBDAF0-CF23-4914-A5C5-08704C1F4D30}" dt="2023-08-15T02:38:57.390" v="702"/>
        <pc:sldMkLst>
          <pc:docMk/>
          <pc:sldMk cId="0" sldId="283"/>
        </pc:sldMkLst>
        <pc:spChg chg="mod">
          <ac:chgData name="栄美 石田" userId="ea80a946-a1ed-4c8c-93ae-3eed8cda28fb" providerId="ADAL" clId="{B4CBDAF0-CF23-4914-A5C5-08704C1F4D30}" dt="2023-08-15T02:36:32.636" v="577" actId="20577"/>
          <ac:spMkLst>
            <pc:docMk/>
            <pc:sldMk cId="0" sldId="283"/>
            <ac:spMk id="156674" creationId="{00000000-0000-0000-0000-000000000000}"/>
          </ac:spMkLst>
        </pc:spChg>
        <pc:spChg chg="mod">
          <ac:chgData name="栄美 石田" userId="ea80a946-a1ed-4c8c-93ae-3eed8cda28fb" providerId="ADAL" clId="{B4CBDAF0-CF23-4914-A5C5-08704C1F4D30}" dt="2023-08-15T02:38:36.797" v="700" actId="20577"/>
          <ac:spMkLst>
            <pc:docMk/>
            <pc:sldMk cId="0" sldId="283"/>
            <ac:spMk id="156675" creationId="{00000000-0000-0000-0000-000000000000}"/>
          </ac:spMkLst>
        </pc:spChg>
      </pc:sldChg>
      <pc:sldChg chg="modSp">
        <pc:chgData name="栄美 石田" userId="ea80a946-a1ed-4c8c-93ae-3eed8cda28fb" providerId="ADAL" clId="{B4CBDAF0-CF23-4914-A5C5-08704C1F4D30}" dt="2023-08-15T03:03:35.052" v="1838" actId="20577"/>
        <pc:sldMkLst>
          <pc:docMk/>
          <pc:sldMk cId="0" sldId="284"/>
        </pc:sldMkLst>
        <pc:spChg chg="mod">
          <ac:chgData name="栄美 石田" userId="ea80a946-a1ed-4c8c-93ae-3eed8cda28fb" providerId="ADAL" clId="{B4CBDAF0-CF23-4914-A5C5-08704C1F4D30}" dt="2023-08-15T03:03:35.052" v="1838" actId="20577"/>
          <ac:spMkLst>
            <pc:docMk/>
            <pc:sldMk cId="0" sldId="284"/>
            <ac:spMk id="158723" creationId="{00000000-0000-0000-0000-000000000000}"/>
          </ac:spMkLst>
        </pc:spChg>
      </pc:sldChg>
      <pc:sldChg chg="addSp modSp">
        <pc:chgData name="栄美 石田" userId="ea80a946-a1ed-4c8c-93ae-3eed8cda28fb" providerId="ADAL" clId="{B4CBDAF0-CF23-4914-A5C5-08704C1F4D30}" dt="2023-08-16T22:05:05.351" v="7209" actId="20577"/>
        <pc:sldMkLst>
          <pc:docMk/>
          <pc:sldMk cId="0" sldId="295"/>
        </pc:sldMkLst>
        <pc:spChg chg="add mod">
          <ac:chgData name="栄美 石田" userId="ea80a946-a1ed-4c8c-93ae-3eed8cda28fb" providerId="ADAL" clId="{B4CBDAF0-CF23-4914-A5C5-08704C1F4D30}" dt="2023-08-16T22:05:05.351" v="7209" actId="20577"/>
          <ac:spMkLst>
            <pc:docMk/>
            <pc:sldMk cId="0" sldId="295"/>
            <ac:spMk id="2" creationId="{5E242609-F27D-4560-ABC0-21304059144F}"/>
          </ac:spMkLst>
        </pc:spChg>
      </pc:sldChg>
      <pc:sldChg chg="modSp ord">
        <pc:chgData name="栄美 石田" userId="ea80a946-a1ed-4c8c-93ae-3eed8cda28fb" providerId="ADAL" clId="{B4CBDAF0-CF23-4914-A5C5-08704C1F4D30}" dt="2023-08-16T17:21:59.377" v="2378" actId="20577"/>
        <pc:sldMkLst>
          <pc:docMk/>
          <pc:sldMk cId="0" sldId="334"/>
        </pc:sldMkLst>
        <pc:spChg chg="mod">
          <ac:chgData name="栄美 石田" userId="ea80a946-a1ed-4c8c-93ae-3eed8cda28fb" providerId="ADAL" clId="{B4CBDAF0-CF23-4914-A5C5-08704C1F4D30}" dt="2023-08-16T17:21:59.377" v="2378" actId="20577"/>
          <ac:spMkLst>
            <pc:docMk/>
            <pc:sldMk cId="0" sldId="334"/>
            <ac:spMk id="136195" creationId="{00000000-0000-0000-0000-000000000000}"/>
          </ac:spMkLst>
        </pc:spChg>
        <pc:spChg chg="mod">
          <ac:chgData name="栄美 石田" userId="ea80a946-a1ed-4c8c-93ae-3eed8cda28fb" providerId="ADAL" clId="{B4CBDAF0-CF23-4914-A5C5-08704C1F4D30}" dt="2023-08-15T02:59:37.581" v="1481" actId="20577"/>
          <ac:spMkLst>
            <pc:docMk/>
            <pc:sldMk cId="0" sldId="334"/>
            <ac:spMk id="160770" creationId="{00000000-0000-0000-0000-000000000000}"/>
          </ac:spMkLst>
        </pc:spChg>
      </pc:sldChg>
      <pc:sldChg chg="modSp ord addCm modCm">
        <pc:chgData name="栄美 石田" userId="ea80a946-a1ed-4c8c-93ae-3eed8cda28fb" providerId="ADAL" clId="{B4CBDAF0-CF23-4914-A5C5-08704C1F4D30}" dt="2023-08-16T17:23:07.946" v="2429"/>
        <pc:sldMkLst>
          <pc:docMk/>
          <pc:sldMk cId="750195296" sldId="357"/>
        </pc:sldMkLst>
        <pc:spChg chg="mod">
          <ac:chgData name="栄美 石田" userId="ea80a946-a1ed-4c8c-93ae-3eed8cda28fb" providerId="ADAL" clId="{B4CBDAF0-CF23-4914-A5C5-08704C1F4D30}" dt="2023-08-16T17:22:36.392" v="2427" actId="6549"/>
          <ac:spMkLst>
            <pc:docMk/>
            <pc:sldMk cId="750195296" sldId="357"/>
            <ac:spMk id="60420" creationId="{00000000-0000-0000-0000-000000000000}"/>
          </ac:spMkLst>
        </pc:spChg>
      </pc:sldChg>
      <pc:sldChg chg="modSp ord addCm modCm">
        <pc:chgData name="栄美 石田" userId="ea80a946-a1ed-4c8c-93ae-3eed8cda28fb" providerId="ADAL" clId="{B4CBDAF0-CF23-4914-A5C5-08704C1F4D30}" dt="2023-08-16T21:23:03.775" v="2497" actId="1076"/>
        <pc:sldMkLst>
          <pc:docMk/>
          <pc:sldMk cId="3164955651" sldId="358"/>
        </pc:sldMkLst>
        <pc:spChg chg="mod">
          <ac:chgData name="栄美 石田" userId="ea80a946-a1ed-4c8c-93ae-3eed8cda28fb" providerId="ADAL" clId="{B4CBDAF0-CF23-4914-A5C5-08704C1F4D30}" dt="2023-08-16T21:23:03.775" v="2497" actId="1076"/>
          <ac:spMkLst>
            <pc:docMk/>
            <pc:sldMk cId="3164955651" sldId="358"/>
            <ac:spMk id="60420" creationId="{00000000-0000-0000-0000-000000000000}"/>
          </ac:spMkLst>
        </pc:spChg>
      </pc:sldChg>
      <pc:sldChg chg="ord">
        <pc:chgData name="栄美 石田" userId="ea80a946-a1ed-4c8c-93ae-3eed8cda28fb" providerId="ADAL" clId="{B4CBDAF0-CF23-4914-A5C5-08704C1F4D30}" dt="2023-08-15T03:04:09.270" v="1839"/>
        <pc:sldMkLst>
          <pc:docMk/>
          <pc:sldMk cId="1594412669" sldId="359"/>
        </pc:sldMkLst>
      </pc:sldChg>
      <pc:sldChg chg="modSp addCm modCm">
        <pc:chgData name="栄美 石田" userId="ea80a946-a1ed-4c8c-93ae-3eed8cda28fb" providerId="ADAL" clId="{B4CBDAF0-CF23-4914-A5C5-08704C1F4D30}" dt="2023-08-16T21:35:15.951" v="4387" actId="20577"/>
        <pc:sldMkLst>
          <pc:docMk/>
          <pc:sldMk cId="2022604823" sldId="362"/>
        </pc:sldMkLst>
        <pc:spChg chg="mod">
          <ac:chgData name="栄美 石田" userId="ea80a946-a1ed-4c8c-93ae-3eed8cda28fb" providerId="ADAL" clId="{B4CBDAF0-CF23-4914-A5C5-08704C1F4D30}" dt="2023-08-16T21:35:15.951" v="4387" actId="20577"/>
          <ac:spMkLst>
            <pc:docMk/>
            <pc:sldMk cId="2022604823" sldId="362"/>
            <ac:spMk id="46082" creationId="{00000000-0000-0000-0000-000000000000}"/>
          </ac:spMkLst>
        </pc:spChg>
      </pc:sldChg>
      <pc:sldChg chg="addSp delSp modSp">
        <pc:chgData name="栄美 石田" userId="ea80a946-a1ed-4c8c-93ae-3eed8cda28fb" providerId="ADAL" clId="{B4CBDAF0-CF23-4914-A5C5-08704C1F4D30}" dt="2023-08-16T22:07:29.278" v="7290"/>
        <pc:sldMkLst>
          <pc:docMk/>
          <pc:sldMk cId="997384609" sldId="364"/>
        </pc:sldMkLst>
        <pc:spChg chg="mod">
          <ac:chgData name="栄美 石田" userId="ea80a946-a1ed-4c8c-93ae-3eed8cda28fb" providerId="ADAL" clId="{B4CBDAF0-CF23-4914-A5C5-08704C1F4D30}" dt="2023-08-16T22:06:10.919" v="7288" actId="6549"/>
          <ac:spMkLst>
            <pc:docMk/>
            <pc:sldMk cId="997384609" sldId="364"/>
            <ac:spMk id="3" creationId="{00000000-0000-0000-0000-000000000000}"/>
          </ac:spMkLst>
        </pc:spChg>
        <pc:spChg chg="add del">
          <ac:chgData name="栄美 石田" userId="ea80a946-a1ed-4c8c-93ae-3eed8cda28fb" providerId="ADAL" clId="{B4CBDAF0-CF23-4914-A5C5-08704C1F4D30}" dt="2023-08-16T22:06:01.232" v="7287"/>
          <ac:spMkLst>
            <pc:docMk/>
            <pc:sldMk cId="997384609" sldId="364"/>
            <ac:spMk id="6" creationId="{81B14ADB-3878-4899-B1CD-01E935C71FB1}"/>
          </ac:spMkLst>
        </pc:spChg>
        <pc:spChg chg="add del">
          <ac:chgData name="栄美 石田" userId="ea80a946-a1ed-4c8c-93ae-3eed8cda28fb" providerId="ADAL" clId="{B4CBDAF0-CF23-4914-A5C5-08704C1F4D30}" dt="2023-08-16T22:07:29.278" v="7290"/>
          <ac:spMkLst>
            <pc:docMk/>
            <pc:sldMk cId="997384609" sldId="364"/>
            <ac:spMk id="7" creationId="{59A535A3-7904-47F4-AFB9-B78F8BF7B619}"/>
          </ac:spMkLst>
        </pc:spChg>
      </pc:sldChg>
      <pc:sldChg chg="modSp add addCm modCm">
        <pc:chgData name="栄美 石田" userId="ea80a946-a1ed-4c8c-93ae-3eed8cda28fb" providerId="ADAL" clId="{B4CBDAF0-CF23-4914-A5C5-08704C1F4D30}" dt="2023-08-16T22:00:34.083" v="6330"/>
        <pc:sldMkLst>
          <pc:docMk/>
          <pc:sldMk cId="1867490032" sldId="366"/>
        </pc:sldMkLst>
        <pc:spChg chg="mod">
          <ac:chgData name="栄美 石田" userId="ea80a946-a1ed-4c8c-93ae-3eed8cda28fb" providerId="ADAL" clId="{B4CBDAF0-CF23-4914-A5C5-08704C1F4D30}" dt="2023-08-16T21:51:37.498" v="5548" actId="1076"/>
          <ac:spMkLst>
            <pc:docMk/>
            <pc:sldMk cId="1867490032" sldId="366"/>
            <ac:spMk id="2" creationId="{57C92993-9C69-45A7-9DD0-2480826A5E43}"/>
          </ac:spMkLst>
        </pc:spChg>
        <pc:spChg chg="mod">
          <ac:chgData name="栄美 石田" userId="ea80a946-a1ed-4c8c-93ae-3eed8cda28fb" providerId="ADAL" clId="{B4CBDAF0-CF23-4914-A5C5-08704C1F4D30}" dt="2023-08-16T21:59:54.101" v="6326" actId="6549"/>
          <ac:spMkLst>
            <pc:docMk/>
            <pc:sldMk cId="1867490032" sldId="366"/>
            <ac:spMk id="3" creationId="{372E7A88-D628-4E61-8C73-9C0EAB629BB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ja-JP" altLang="en-US" dirty="0">
              <a:ea typeface="BIZ UDPゴシック" panose="020B0400000000000000" pitchFamily="50" charset="-128"/>
            </a:endParaRPr>
          </a:p>
        </p:txBody>
      </p:sp>
      <p:sp>
        <p:nvSpPr>
          <p:cNvPr id="3" name="日付プレースホルダ 2"/>
          <p:cNvSpPr>
            <a:spLocks noGrp="1"/>
          </p:cNvSpPr>
          <p:nvPr>
            <p:ph type="dt" sz="quarter" idx="1"/>
          </p:nvPr>
        </p:nvSpPr>
        <p:spPr>
          <a:xfrm>
            <a:off x="3885010"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F0A767B-94BF-407D-AE86-01E92FF9A6FD}" type="datetime1">
              <a:rPr lang="ja-JP" altLang="en-US">
                <a:ea typeface="BIZ UDPゴシック" panose="020B0400000000000000" pitchFamily="50" charset="-128"/>
              </a:rPr>
              <a:pPr/>
              <a:t>2024/7/26</a:t>
            </a:fld>
            <a:endParaRPr lang="ja-JP" altLang="en-US" dirty="0">
              <a:ea typeface="BIZ UDPゴシック" panose="020B0400000000000000" pitchFamily="50" charset="-128"/>
            </a:endParaRPr>
          </a:p>
        </p:txBody>
      </p:sp>
      <p:sp>
        <p:nvSpPr>
          <p:cNvPr id="4" name="フッター プレースホルダ 3"/>
          <p:cNvSpPr>
            <a:spLocks noGrp="1"/>
          </p:cNvSpPr>
          <p:nvPr>
            <p:ph type="ftr" sz="quarter" idx="2"/>
          </p:nvPr>
        </p:nvSpPr>
        <p:spPr>
          <a:xfrm>
            <a:off x="0" y="8684684"/>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ja-JP" altLang="en-US" dirty="0">
              <a:ea typeface="BIZ UDPゴシック" panose="020B0400000000000000" pitchFamily="50" charset="-128"/>
            </a:endParaRPr>
          </a:p>
        </p:txBody>
      </p:sp>
      <p:sp>
        <p:nvSpPr>
          <p:cNvPr id="5" name="スライド番号プレースホルダ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1BF6B23-1130-419B-B971-5DF039924497}" type="slidenum">
              <a:rPr lang="ja-JP" altLang="en-US">
                <a:ea typeface="BIZ UDPゴシック" panose="020B0400000000000000" pitchFamily="50" charset="-128"/>
              </a:rPr>
              <a:pPr/>
              <a:t>‹#›</a:t>
            </a:fld>
            <a:endParaRPr lang="ja-JP" altLang="en-US" dirty="0">
              <a:ea typeface="BIZ UDPゴシック" panose="020B0400000000000000" pitchFamily="50" charset="-128"/>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defRPr sz="1200">
                <a:ea typeface="BIZ UDPゴシック" panose="020B0400000000000000" pitchFamily="50" charset="-128"/>
              </a:defRPr>
            </a:lvl1pPr>
          </a:lstStyle>
          <a:p>
            <a:endParaRPr lang="en-US" altLang="ja-JP" dirty="0"/>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lvl1pPr algn="r">
              <a:defRPr sz="1200">
                <a:ea typeface="BIZ UDPゴシック" panose="020B0400000000000000" pitchFamily="50" charset="-128"/>
              </a:defRPr>
            </a:lvl1pPr>
          </a:lstStyle>
          <a:p>
            <a:endParaRPr lang="en-US" altLang="ja-JP" dirty="0"/>
          </a:p>
        </p:txBody>
      </p:sp>
      <p:sp>
        <p:nvSpPr>
          <p:cNvPr id="124932" name="Rectangle 4"/>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defRPr sz="1200">
                <a:ea typeface="BIZ UDPゴシック" panose="020B0400000000000000" pitchFamily="50" charset="-128"/>
              </a:defRPr>
            </a:lvl1pPr>
          </a:lstStyle>
          <a:p>
            <a:endParaRPr lang="en-US" altLang="ja-JP" dirty="0"/>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p:spPr>
        <p:txBody>
          <a:bodyPr vert="horz" wrap="square" lIns="91440" tIns="45720" rIns="91440" bIns="45720" numCol="1" anchor="b" anchorCtr="0" compatLnSpc="1">
            <a:prstTxWarp prst="textNoShape">
              <a:avLst/>
            </a:prstTxWarp>
          </a:bodyPr>
          <a:lstStyle>
            <a:lvl1pPr algn="r">
              <a:defRPr sz="1200">
                <a:ea typeface="BIZ UDPゴシック" panose="020B0400000000000000" pitchFamily="50" charset="-128"/>
              </a:defRPr>
            </a:lvl1pPr>
          </a:lstStyle>
          <a:p>
            <a:fld id="{D5DB6F86-681A-4DA5-9CD8-1E46BF907E99}" type="slidenum">
              <a:rPr lang="en-US" altLang="ja-JP" smtClean="0"/>
              <a:pPr/>
              <a:t>‹#›</a:t>
            </a:fld>
            <a:endParaRPr lang="en-US" altLang="ja-JP"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BIZ UDPゴシック" panose="020B0400000000000000" pitchFamily="50"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BIZ UDPゴシック" panose="020B0400000000000000"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5</a:t>
            </a:r>
            <a:r>
              <a:rPr kumimoji="1" lang="ja-JP" altLang="en-US" dirty="0"/>
              <a:t>章 研究データの公開</a:t>
            </a:r>
            <a:endParaRPr kumimoji="1" lang="en-US" altLang="ja-JP" dirty="0"/>
          </a:p>
          <a:p>
            <a:endParaRPr kumimoji="1" lang="en-US" altLang="ja-JP" dirty="0"/>
          </a:p>
          <a:p>
            <a:r>
              <a:rPr kumimoji="1" lang="ja-JP" altLang="en-US" dirty="0"/>
              <a:t>研究データを公開する際は、他の人が利用できる状態にしておくことが重要です。そのためには、利用条件の確認、データに関する文書やメタデータの整備、また適切なデータ公開先を選択することが必要です。</a:t>
            </a:r>
          </a:p>
        </p:txBody>
      </p:sp>
      <p:sp>
        <p:nvSpPr>
          <p:cNvPr id="4" name="スライド番号プレースホルダー 3"/>
          <p:cNvSpPr>
            <a:spLocks noGrp="1"/>
          </p:cNvSpPr>
          <p:nvPr>
            <p:ph type="sldNum" sz="quarter" idx="10"/>
          </p:nvPr>
        </p:nvSpPr>
        <p:spPr/>
        <p:txBody>
          <a:bodyPr/>
          <a:lstStyle/>
          <a:p>
            <a:fld id="{D5DB6F86-681A-4DA5-9CD8-1E46BF907E99}" type="slidenum">
              <a:rPr lang="en-US" altLang="ja-JP" smtClean="0"/>
              <a:pPr/>
              <a:t>1</a:t>
            </a:fld>
            <a:endParaRPr lang="en-US" altLang="ja-JP" dirty="0"/>
          </a:p>
        </p:txBody>
      </p:sp>
    </p:spTree>
    <p:extLst>
      <p:ext uri="{BB962C8B-B14F-4D97-AF65-F5344CB8AC3E}">
        <p14:creationId xmlns:p14="http://schemas.microsoft.com/office/powerpoint/2010/main" val="1407130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幻灯片图像占位符 1"/>
          <p:cNvSpPr>
            <a:spLocks noGrp="1" noRot="1" noChangeAspect="1" noChangeArrowheads="1" noTextEdit="1"/>
          </p:cNvSpPr>
          <p:nvPr>
            <p:ph type="sldImg"/>
          </p:nvPr>
        </p:nvSpPr>
        <p:spPr>
          <a:ln/>
        </p:spPr>
      </p:sp>
      <p:sp>
        <p:nvSpPr>
          <p:cNvPr id="55298"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メタデータの種類は大きく3つに分類できます。
記述的メタデータは、タイトルや著者名、キーワードのように、データセットの内容を表します。利用者が検索してデータにアクセスする際に重要になる情報といえます。
管理的メタデータは、保存に関する情報、ライセンスに関する情報、フォーマットに関する技術情報を現します。利用者が実際にデータを利用する際に重要になる情報といえます。
構造的メタデータは、データ間の関係性に関する情報を現します。利用者がデータについて詳細に理解する際に重要になる情報といえます。
データを研究プロジェクト内で管理する場合、データを公開する場合など、利用目的に応じて、適切なメタデータのタイプを選びましょう。</a:t>
            </a:r>
          </a:p>
          <a:p>
            <a:endParaRPr kumimoji="1" lang="ja-JP" altLang="en-US" dirty="0"/>
          </a:p>
          <a:p>
            <a:endParaRPr kumimoji="1" lang="ja-JP" altLang="en-US" dirty="0"/>
          </a:p>
          <a:p>
            <a:endParaRPr kumimoji="1" lang="ja-JP" altLang="en-US" dirty="0"/>
          </a:p>
        </p:txBody>
      </p:sp>
      <p:sp>
        <p:nvSpPr>
          <p:cNvPr id="55299"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8BA53E82-F642-4AD7-9D1C-5BA08DBD24DE}" type="slidenum">
              <a:rPr lang="en-US" altLang="ja-JP" sz="1200">
                <a:ea typeface="BIZ UDPゴシック" panose="020B0400000000000000" pitchFamily="50" charset="-128"/>
              </a:rPr>
              <a:pPr/>
              <a:t>10</a:t>
            </a:fld>
            <a:endParaRPr lang="en-US" altLang="ja-JP" sz="1200" dirty="0">
              <a:ea typeface="BIZ UDPゴシック" panose="020B0400000000000000" pitchFamily="50" charset="-128"/>
            </a:endParaRPr>
          </a:p>
        </p:txBody>
      </p:sp>
    </p:spTree>
    <p:extLst>
      <p:ext uri="{BB962C8B-B14F-4D97-AF65-F5344CB8AC3E}">
        <p14:creationId xmlns:p14="http://schemas.microsoft.com/office/powerpoint/2010/main" val="4046236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幻灯片图像占位符 1"/>
          <p:cNvSpPr>
            <a:spLocks noGrp="1" noRot="1" noChangeAspect="1" noChangeArrowheads="1" noTextEdit="1"/>
          </p:cNvSpPr>
          <p:nvPr>
            <p:ph type="sldImg"/>
          </p:nvPr>
        </p:nvSpPr>
        <p:spPr>
          <a:ln/>
        </p:spPr>
      </p:sp>
      <p:sp>
        <p:nvSpPr>
          <p:cNvPr id="52226"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メタデータには様々な標準スキーマが存在します。
例えば、分野を問わない一般的なものとしては、</a:t>
            </a:r>
            <a:r>
              <a:rPr kumimoji="1" lang="en-US" altLang="ja-JP" dirty="0"/>
              <a:t>Dublin Core</a:t>
            </a:r>
            <a:r>
              <a:rPr kumimoji="1" lang="ja-JP" altLang="en-US" dirty="0"/>
              <a:t>や</a:t>
            </a:r>
            <a:r>
              <a:rPr kumimoji="1" lang="en-US" altLang="ja-JP" dirty="0" err="1"/>
              <a:t>Datacite</a:t>
            </a:r>
            <a:r>
              <a:rPr kumimoji="1" lang="ja-JP" altLang="en-US" dirty="0"/>
              <a:t>等のメタデータスキーマが挙げられます。
分野特有のスキーマも様々存在し、例えば社会科学分野には、</a:t>
            </a:r>
            <a:r>
              <a:rPr kumimoji="1" lang="en-US" altLang="ja-JP" dirty="0"/>
              <a:t>Data Documentation Initiative(</a:t>
            </a:r>
            <a:r>
              <a:rPr kumimoji="1" lang="ja-JP" altLang="en-US" dirty="0"/>
              <a:t>DDI</a:t>
            </a:r>
            <a:r>
              <a:rPr kumimoji="1" lang="en-US" altLang="ja-JP" dirty="0"/>
              <a:t>)</a:t>
            </a:r>
            <a:r>
              <a:rPr kumimoji="1" lang="ja-JP" altLang="en-US" dirty="0"/>
              <a:t>があります。
標準的なメタデータスキーマの種類については、デジタルキュレーションセンター</a:t>
            </a:r>
            <a:r>
              <a:rPr kumimoji="1" lang="en-US" altLang="ja-JP" dirty="0"/>
              <a:t>(</a:t>
            </a:r>
            <a:r>
              <a:rPr kumimoji="1" lang="ja-JP" altLang="en-US" dirty="0"/>
              <a:t>DCC</a:t>
            </a:r>
            <a:r>
              <a:rPr kumimoji="1" lang="en-US" altLang="ja-JP" dirty="0"/>
              <a:t>)</a:t>
            </a:r>
            <a:r>
              <a:rPr kumimoji="1" lang="ja-JP" altLang="en-US" dirty="0"/>
              <a:t>のWebサイトにまとめられているので、参考にするとよいでしょう。</a:t>
            </a:r>
            <a:endParaRPr kumimoji="1" lang="en-US" altLang="ja-JP" dirty="0"/>
          </a:p>
          <a:p>
            <a:endParaRPr kumimoji="1" lang="en-US" altLang="ja-JP" dirty="0"/>
          </a:p>
          <a:p>
            <a:r>
              <a:rPr kumimoji="1" lang="ja-JP" altLang="en-US" dirty="0"/>
              <a:t>研究データを公開し、検索されやすくするためには、同じ研究分野でよく使われているメタデータなど研究データに最も適したメタデータの標準を選択することが重要です。</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52227"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3CED7913-D1F6-4304-BDF3-DFC0099DA08A}" type="slidenum">
              <a:rPr lang="en-US" altLang="ja-JP" sz="1200">
                <a:ea typeface="BIZ UDPゴシック" panose="020B0400000000000000" pitchFamily="50" charset="-128"/>
              </a:rPr>
              <a:pPr/>
              <a:t>11</a:t>
            </a:fld>
            <a:endParaRPr lang="en-US" altLang="ja-JP" sz="1200" dirty="0">
              <a:ea typeface="BIZ UDPゴシック" panose="020B0400000000000000" pitchFamily="50" charset="-128"/>
            </a:endParaRPr>
          </a:p>
        </p:txBody>
      </p:sp>
    </p:spTree>
    <p:extLst>
      <p:ext uri="{BB962C8B-B14F-4D97-AF65-F5344CB8AC3E}">
        <p14:creationId xmlns:p14="http://schemas.microsoft.com/office/powerpoint/2010/main" val="1674348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幻灯片图像占位符 1"/>
          <p:cNvSpPr>
            <a:spLocks noGrp="1" noRot="1" noChangeAspect="1" noChangeArrowheads="1" noTextEdit="1"/>
          </p:cNvSpPr>
          <p:nvPr>
            <p:ph type="sldImg"/>
          </p:nvPr>
        </p:nvSpPr>
        <p:spPr>
          <a:ln/>
        </p:spPr>
      </p:sp>
      <p:sp>
        <p:nvSpPr>
          <p:cNvPr id="52226"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en-US" altLang="ja-JP" dirty="0"/>
              <a:t>Dublin Core Metadata Element Set</a:t>
            </a:r>
            <a:r>
              <a:rPr kumimoji="1" lang="ja-JP" altLang="en-US" dirty="0"/>
              <a:t>は、様々な分野で共通に適用できる</a:t>
            </a:r>
            <a:r>
              <a:rPr kumimoji="1" lang="en-US" altLang="ja-JP" dirty="0"/>
              <a:t>15</a:t>
            </a:r>
            <a:r>
              <a:rPr kumimoji="1" lang="ja-JP" altLang="en-US" dirty="0"/>
              <a:t>の基本エレメントで構成され、これに基づく記述をシンプルダブリンコアといいます。</a:t>
            </a:r>
          </a:p>
          <a:p>
            <a:r>
              <a:rPr kumimoji="1" lang="ja-JP" altLang="en-US" dirty="0"/>
              <a:t>シンプルダブリンコアは最も基本的なエレメントなので、分野の垣根をこえたデータの相互運用に向いています。</a:t>
            </a:r>
          </a:p>
          <a:p>
            <a:r>
              <a:rPr kumimoji="1" lang="en-US" altLang="ja-JP" dirty="0"/>
              <a:t>Dublin Core Metadata Element Set</a:t>
            </a:r>
            <a:r>
              <a:rPr kumimoji="1" lang="ja-JP" altLang="en-US" dirty="0"/>
              <a:t>で研究データを記述することも可能ですが、データについての専門的な記述をするにはエレメントが不十分かもしれません。</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52227"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3CED7913-D1F6-4304-BDF3-DFC0099DA08A}" type="slidenum">
              <a:rPr lang="en-US" altLang="ja-JP" sz="1200">
                <a:ea typeface="BIZ UDPゴシック" panose="020B0400000000000000" pitchFamily="50" charset="-128"/>
              </a:rPr>
              <a:pPr/>
              <a:t>12</a:t>
            </a:fld>
            <a:endParaRPr lang="en-US" altLang="ja-JP" sz="1200" dirty="0">
              <a:ea typeface="BIZ UDPゴシック" panose="020B0400000000000000" pitchFamily="50" charset="-128"/>
            </a:endParaRPr>
          </a:p>
        </p:txBody>
      </p:sp>
    </p:spTree>
    <p:extLst>
      <p:ext uri="{BB962C8B-B14F-4D97-AF65-F5344CB8AC3E}">
        <p14:creationId xmlns:p14="http://schemas.microsoft.com/office/powerpoint/2010/main" val="4071036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CEBA811-621F-4F62-917F-2E78E15149C8}" type="slidenum">
              <a:rPr lang="en-US" altLang="ja-JP"/>
              <a:pPr/>
              <a:t>13</a:t>
            </a:fld>
            <a:endParaRPr lang="en-US" altLang="ja-JP"/>
          </a:p>
        </p:txBody>
      </p:sp>
      <p:sp>
        <p:nvSpPr>
          <p:cNvPr id="165890" name="Rectangle 2"/>
          <p:cNvSpPr>
            <a:spLocks noGrp="1" noRot="1" noChangeAspect="1" noChangeArrowheads="1" noTextEdit="1"/>
          </p:cNvSpPr>
          <p:nvPr>
            <p:ph type="sldImg" idx="4294967295"/>
          </p:nvPr>
        </p:nvSpPr>
        <p:spPr>
          <a:ln/>
        </p:spPr>
      </p:sp>
      <p:sp>
        <p:nvSpPr>
          <p:cNvPr id="165891" name="Rectangle 3"/>
          <p:cNvSpPr>
            <a:spLocks noGrp="1" noChangeArrowheads="1"/>
          </p:cNvSpPr>
          <p:nvPr>
            <p:ph type="body" idx="4294967295"/>
          </p:nvPr>
        </p:nvSpPr>
        <p:spPr/>
        <p:txBody>
          <a:bodyPr/>
          <a:lstStyle/>
          <a:p>
            <a:r>
              <a:rPr kumimoji="1" lang="ja-JP" altLang="en-US" dirty="0"/>
              <a:t>研究データの公開には、データリポジトリを利用することができます。
リポジトリとは、データインフラのうち、電子的な知的生産物の保存や発信を行うためのインターネット上のアーカイブシステムのことです。
機関リポジトリは、大学・研究機関の成果を保存・管理・公開することを主眼に置いています。
分野リポジトリは、分野における研究資源を保存して活動促進に資し、研究者にとっては、研究コミュニティに対して可視性の高い分野別リポジトリから研究データを公開する意義が大きいです。
汎用リポジトリは、分野や機関を限定しないリポジトリです。</a:t>
            </a:r>
          </a:p>
          <a:p>
            <a:endParaRPr kumimoji="1" lang="ja-JP" altLang="en-US" dirty="0"/>
          </a:p>
          <a:p>
            <a:endParaRPr kumimoji="1" lang="ja-JP" altLang="en-US" dirty="0"/>
          </a:p>
          <a:p>
            <a:endParaRPr kumimoji="1"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2CD72C6-9AFF-40CF-AD1C-61D8296DE894}" type="slidenum">
              <a:rPr lang="en-US" altLang="ja-JP"/>
              <a:pPr/>
              <a:t>14</a:t>
            </a:fld>
            <a:endParaRPr lang="en-US" altLang="ja-JP"/>
          </a:p>
        </p:txBody>
      </p:sp>
      <p:sp>
        <p:nvSpPr>
          <p:cNvPr id="167938" name="Rectangle 2"/>
          <p:cNvSpPr>
            <a:spLocks noGrp="1" noRot="1" noChangeAspect="1" noChangeArrowheads="1" noTextEdit="1"/>
          </p:cNvSpPr>
          <p:nvPr>
            <p:ph type="sldImg" idx="4294967295"/>
          </p:nvPr>
        </p:nvSpPr>
        <p:spPr>
          <a:ln/>
        </p:spPr>
      </p:sp>
      <p:sp>
        <p:nvSpPr>
          <p:cNvPr id="167939" name="Rectangle 3"/>
          <p:cNvSpPr>
            <a:spLocks noGrp="1" noChangeArrowheads="1"/>
          </p:cNvSpPr>
          <p:nvPr>
            <p:ph type="body" idx="4294967295"/>
          </p:nvPr>
        </p:nvSpPr>
        <p:spPr/>
        <p:txBody>
          <a:bodyPr/>
          <a:lstStyle/>
          <a:p>
            <a:r>
              <a:rPr kumimoji="1" lang="ja-JP" altLang="en-US" dirty="0"/>
              <a:t>スライドに挙げたのは、代表的なデータリポジトリの一例です。</a:t>
            </a:r>
            <a:endParaRPr kumimoji="1" lang="en-US" altLang="ja-JP" dirty="0"/>
          </a:p>
          <a:p>
            <a:endParaRPr kumimoji="1" lang="en-US" altLang="ja-JP" dirty="0"/>
          </a:p>
          <a:p>
            <a:r>
              <a:rPr kumimoji="1" lang="ja-JP" altLang="en-US" dirty="0"/>
              <a:t>データを公開するには、個人のウェブサイト等ではなく、データリポジトリを利用するようにしましょう。</a:t>
            </a:r>
            <a:br>
              <a:rPr kumimoji="1" lang="ja-JP" altLang="en-US" dirty="0"/>
            </a:br>
            <a:r>
              <a:rPr kumimoji="1" lang="ja-JP" altLang="en-US" dirty="0"/>
              <a:t>どのリポジトリを選択するかは、研究分野によっても異なります。</a:t>
            </a:r>
            <a:br>
              <a:rPr kumimoji="1" lang="ja-JP" altLang="en-US" dirty="0"/>
            </a:br>
            <a:r>
              <a:rPr kumimoji="1" lang="ja-JP" altLang="en-US" dirty="0"/>
              <a:t>所属機関がデータリポジトリを提供している場合は、利用できる場合もあります。</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九州大学学術情報リポジトリ</a:t>
            </a:r>
            <a:r>
              <a:rPr kumimoji="1" lang="en-US" altLang="ja-JP" dirty="0"/>
              <a:t>(</a:t>
            </a:r>
            <a:r>
              <a:rPr kumimoji="1" lang="ja-JP" altLang="en-US" dirty="0"/>
              <a:t>QIR</a:t>
            </a:r>
            <a:r>
              <a:rPr kumimoji="1" lang="en-US" altLang="ja-JP" dirty="0"/>
              <a:t>)</a:t>
            </a:r>
            <a:r>
              <a:rPr kumimoji="1" lang="ja-JP" altLang="en-US" dirty="0"/>
              <a:t>は、九州大学の知を世界に対して発信するオープンアクセスプラットフォームです。
さまざまな研究成果が対象で、研究データも公開できます。
QIRを利用したデータ公開には多くのメリットがあります。図書館職員がデータの登録をサポートしますので、お気軽にご相談ください。</a:t>
            </a:r>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C5DECC8-67CB-314A-998B-B5FCEDFEEC5A}" type="slidenum">
              <a:rPr lang="en-US" altLang="ja-JP" smtClean="0"/>
              <a:pPr>
                <a:defRPr/>
              </a:pPr>
              <a:t>15</a:t>
            </a:fld>
            <a:endParaRPr lang="en-US" altLang="ja-JP" dirty="0"/>
          </a:p>
        </p:txBody>
      </p:sp>
    </p:spTree>
    <p:extLst>
      <p:ext uri="{BB962C8B-B14F-4D97-AF65-F5344CB8AC3E}">
        <p14:creationId xmlns:p14="http://schemas.microsoft.com/office/powerpoint/2010/main" val="2005129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ja-JP" altLang="en-US" dirty="0"/>
              <a:t>データの公開には手間がかかりますが、研究遂行中に適切な研究データ管理をしておくことで、その手間を削減することができます。</a:t>
            </a:r>
            <a:br>
              <a:rPr kumimoji="1" lang="ja-JP" altLang="en-US" dirty="0"/>
            </a:br>
            <a:r>
              <a:rPr kumimoji="1" lang="ja-JP" altLang="en-US" dirty="0"/>
              <a:t>データ公開を見据えた研究データ管理をしましょう。</a:t>
            </a:r>
          </a:p>
          <a:p>
            <a:pPr marL="171450" indent="-171450">
              <a:buFont typeface="Arial" panose="020B0604020202020204" pitchFamily="34" charset="0"/>
              <a:buChar char="•"/>
            </a:pPr>
            <a:r>
              <a:rPr kumimoji="1" lang="ja-JP" altLang="en-US" dirty="0"/>
              <a:t>共同研究において作成したデータを公開する場合は、指導教員、研究リーダー、共同研究者等にも、データ公開の可否などを含めて</a:t>
            </a:r>
            <a:br>
              <a:rPr kumimoji="1" lang="ja-JP" altLang="en-US" dirty="0"/>
            </a:br>
            <a:r>
              <a:rPr kumimoji="1" lang="ja-JP" altLang="en-US" dirty="0"/>
              <a:t>相談しましょう。</a:t>
            </a:r>
          </a:p>
          <a:p>
            <a:pPr marL="171450" indent="-171450">
              <a:buFont typeface="Arial" panose="020B0604020202020204" pitchFamily="34" charset="0"/>
              <a:buChar char="•"/>
            </a:pPr>
            <a:r>
              <a:rPr kumimoji="1" lang="ja-JP" altLang="en-US" dirty="0"/>
              <a:t>データの文書化、メタデータの選択、公開先リポジトリの選択等については、研究データ管理支援部門も相談に乗ります。</a:t>
            </a:r>
          </a:p>
          <a:p>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ご不明な点がございましたら、九州大学</a:t>
            </a:r>
            <a:r>
              <a:rPr kumimoji="1" lang="en-US" altLang="ja-JP" dirty="0"/>
              <a:t>DX</a:t>
            </a:r>
            <a:r>
              <a:rPr kumimoji="1" lang="ja-JP" altLang="en-US" dirty="0"/>
              <a:t>推進本部・研究データ管理支援部門までご相談ください。</a:t>
            </a:r>
          </a:p>
        </p:txBody>
      </p:sp>
      <p:sp>
        <p:nvSpPr>
          <p:cNvPr id="4" name="スライド番号プレースホルダー 3"/>
          <p:cNvSpPr>
            <a:spLocks noGrp="1"/>
          </p:cNvSpPr>
          <p:nvPr>
            <p:ph type="sldNum" sz="quarter" idx="10"/>
          </p:nvPr>
        </p:nvSpPr>
        <p:spPr/>
        <p:txBody>
          <a:bodyPr/>
          <a:lstStyle/>
          <a:p>
            <a:fld id="{9BDA163F-D7BA-44BC-BDAD-D56E4B942B08}" type="slidenum">
              <a:rPr kumimoji="1" lang="ja-JP" altLang="en-US" smtClean="0"/>
              <a:t>16</a:t>
            </a:fld>
            <a:endParaRPr kumimoji="1" lang="ja-JP" altLang="en-US"/>
          </a:p>
        </p:txBody>
      </p:sp>
    </p:spTree>
    <p:extLst>
      <p:ext uri="{BB962C8B-B14F-4D97-AF65-F5344CB8AC3E}">
        <p14:creationId xmlns:p14="http://schemas.microsoft.com/office/powerpoint/2010/main" val="2449081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248CFF9-9E6C-457A-A9F2-C7CB3EE467F6}" type="slidenum">
              <a:rPr lang="en-US" altLang="ja-JP"/>
              <a:pPr/>
              <a:t>2</a:t>
            </a:fld>
            <a:endParaRPr lang="en-US" altLang="ja-JP"/>
          </a:p>
        </p:txBody>
      </p:sp>
      <p:sp>
        <p:nvSpPr>
          <p:cNvPr id="157698" name="Rectangle 2"/>
          <p:cNvSpPr>
            <a:spLocks noGrp="1" noRot="1" noChangeAspect="1" noChangeArrowheads="1" noTextEdit="1"/>
          </p:cNvSpPr>
          <p:nvPr>
            <p:ph type="sldImg" idx="4294967295"/>
          </p:nvPr>
        </p:nvSpPr>
        <p:spPr>
          <a:ln/>
        </p:spPr>
      </p:sp>
      <p:sp>
        <p:nvSpPr>
          <p:cNvPr id="157699" name="Rectangle 3"/>
          <p:cNvSpPr>
            <a:spLocks noGrp="1" noChangeArrowheads="1"/>
          </p:cNvSpPr>
          <p:nvPr>
            <p:ph type="body" idx="4294967295"/>
          </p:nvPr>
        </p:nvSpPr>
        <p:spPr/>
        <p:txBody>
          <a:bodyPr/>
          <a:lstStyle/>
          <a:p>
            <a:r>
              <a:rPr kumimoji="1" lang="ja-JP" altLang="en-US" dirty="0"/>
              <a:t>研究データの公開には、多くのメリットがあります。
例えば、研究成果の透明性や公正性の確保や、研究資金助成機関や所属機関からの要求への対応、研究成果への直接的な引用や、再利用によるインパクトの増加などが挙げられます。</a:t>
            </a:r>
          </a:p>
          <a:p>
            <a:r>
              <a:rPr kumimoji="1" lang="ja-JP" altLang="en-US" dirty="0"/>
              <a:t>公開可能な研究データは、積極的に公開しましょう。</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A448B7-7C72-4707-B036-F4A58363F4DB}" type="slidenum">
              <a:rPr lang="en-US" altLang="ja-JP"/>
              <a:pPr/>
              <a:t>3</a:t>
            </a:fld>
            <a:endParaRPr lang="en-US" altLang="ja-JP"/>
          </a:p>
        </p:txBody>
      </p:sp>
      <p:sp>
        <p:nvSpPr>
          <p:cNvPr id="161794" name="Rectangle 2"/>
          <p:cNvSpPr>
            <a:spLocks noGrp="1" noRot="1" noChangeAspect="1" noChangeArrowheads="1" noTextEdit="1"/>
          </p:cNvSpPr>
          <p:nvPr>
            <p:ph type="sldImg" idx="4294967295"/>
          </p:nvPr>
        </p:nvSpPr>
        <p:spPr>
          <a:ln/>
        </p:spPr>
      </p:sp>
      <p:sp>
        <p:nvSpPr>
          <p:cNvPr id="161795" name="Rectangle 3"/>
          <p:cNvSpPr>
            <a:spLocks noGrp="1" noChangeArrowheads="1"/>
          </p:cNvSpPr>
          <p:nvPr>
            <p:ph type="body" idx="4294967295"/>
          </p:nvPr>
        </p:nvSpPr>
        <p:spPr/>
        <p:txBody>
          <a:bodyPr/>
          <a:lstStyle/>
          <a:p>
            <a:r>
              <a:rPr kumimoji="1" lang="ja-JP" altLang="en-US" dirty="0"/>
              <a:t>一般的に、研究データの公開及び非公開に対して、以下の区分と取扱いの考慮が必要です。</a:t>
            </a:r>
            <a:endParaRPr kumimoji="1" lang="en-US" altLang="ja-JP" dirty="0"/>
          </a:p>
          <a:p>
            <a:r>
              <a:rPr kumimoji="1" lang="ja-JP" altLang="en-US" dirty="0"/>
              <a:t>
1</a:t>
            </a:r>
            <a:r>
              <a:rPr kumimoji="1" lang="en-US" altLang="ja-JP" dirty="0"/>
              <a:t>. </a:t>
            </a:r>
            <a:r>
              <a:rPr kumimoji="1" lang="ja-JP" altLang="en-US" dirty="0"/>
              <a:t>非公開（クローズ）個人での保管
2</a:t>
            </a:r>
            <a:r>
              <a:rPr kumimoji="1" lang="en-US" altLang="ja-JP" dirty="0"/>
              <a:t>. </a:t>
            </a:r>
            <a:r>
              <a:rPr kumimoji="1" lang="ja-JP" altLang="en-US" dirty="0"/>
              <a:t>制限共有（セミクローズ）研究グループ等の構成員限りでの共有
3</a:t>
            </a:r>
            <a:r>
              <a:rPr kumimoji="1" lang="en-US" altLang="ja-JP" dirty="0"/>
              <a:t>. </a:t>
            </a:r>
            <a:r>
              <a:rPr kumimoji="1" lang="ja-JP" altLang="en-US" dirty="0"/>
              <a:t>制限公開（セミオープン）限定された者への公開
4</a:t>
            </a:r>
            <a:r>
              <a:rPr kumimoji="1" lang="en-US" altLang="ja-JP" dirty="0"/>
              <a:t>. </a:t>
            </a:r>
            <a:r>
              <a:rPr kumimoji="1" lang="ja-JP" altLang="en-US" dirty="0"/>
              <a:t>一般公開（オープン）制限のない公開
研究データの公開や共有をする場合、単にオープン化を進めるのではなく、所属機関、研究者自身、研究コミュニティなどでオープン・アンド・クローズ戦略を十分に検討、適切な方法を採用する必要があります。</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6E0D964-BAB5-4B28-B6BB-4A6337E67CF5}" type="slidenum">
              <a:rPr lang="en-US" altLang="ja-JP"/>
              <a:pPr/>
              <a:t>4</a:t>
            </a:fld>
            <a:endParaRPr lang="en-US" altLang="ja-JP"/>
          </a:p>
        </p:txBody>
      </p:sp>
      <p:sp>
        <p:nvSpPr>
          <p:cNvPr id="159746" name="Rectangle 2"/>
          <p:cNvSpPr>
            <a:spLocks noGrp="1" noRot="1" noChangeAspect="1" noChangeArrowheads="1" noTextEdit="1"/>
          </p:cNvSpPr>
          <p:nvPr>
            <p:ph type="sldImg" idx="4294967295"/>
          </p:nvPr>
        </p:nvSpPr>
        <p:spPr>
          <a:ln/>
        </p:spPr>
      </p:sp>
      <p:sp>
        <p:nvSpPr>
          <p:cNvPr id="159747" name="Rectangle 3"/>
          <p:cNvSpPr>
            <a:spLocks noGrp="1" noChangeArrowheads="1"/>
          </p:cNvSpPr>
          <p:nvPr>
            <p:ph type="body" idx="4294967295"/>
          </p:nvPr>
        </p:nvSpPr>
        <p:spPr/>
        <p:txBody>
          <a:bodyPr/>
          <a:lstStyle/>
          <a:p>
            <a:r>
              <a:rPr kumimoji="1" lang="ja-JP" altLang="en-US" dirty="0"/>
              <a:t>ただし、全ての場合において研究データを公開することが、研究活動に有利に働くわけではありません。公開になじまない性格のデータも存在します。</a:t>
            </a:r>
            <a:endParaRPr kumimoji="1" lang="en-US" altLang="ja-JP" dirty="0"/>
          </a:p>
          <a:p>
            <a:r>
              <a:rPr kumimoji="1" lang="ja-JP" altLang="en-US" dirty="0"/>
              <a:t>
非公開とすべきデータの例として、
・ 機密保持、企業秘密、国益及び国家安全保障に関わるデータ
・ 研究成果の商用化・産業化を目的として収集されたデータ
・ 民間企業が保有するデータ
・ 共同研究契約等で研究成果の公開に制限があるデータ</a:t>
            </a:r>
            <a:endParaRPr kumimoji="1" lang="en-US" altLang="ja-JP" dirty="0"/>
          </a:p>
          <a:p>
            <a:r>
              <a:rPr kumimoji="1" lang="ja-JP" altLang="en-US" dirty="0"/>
              <a:t>
公開を制限すべきデータの例として、
・ 個人のプライバシーの観点から保護が必要なデータ
・ 財産的価値の観点から保護が必要なデータ</a:t>
            </a:r>
            <a:endParaRPr kumimoji="1" lang="en-US" altLang="ja-JP" dirty="0"/>
          </a:p>
          <a:p>
            <a:r>
              <a:rPr kumimoji="1" lang="ja-JP" altLang="en-US" dirty="0"/>
              <a:t>
などが挙げられます。</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C0D0F582-2058-43AF-B153-61C193F8DC05}" type="slidenum">
              <a:rPr lang="en-US" altLang="ja-JP" smtClean="0">
                <a:ea typeface="BIZ UDPゴシック" panose="020B0400000000000000" pitchFamily="50" charset="-128"/>
              </a:rPr>
              <a:pPr>
                <a:spcBef>
                  <a:spcPct val="0"/>
                </a:spcBef>
              </a:pPr>
              <a:t>5</a:t>
            </a:fld>
            <a:endParaRPr lang="en-US" altLang="ja-JP" dirty="0">
              <a:ea typeface="BIZ UDPゴシック" panose="020B0400000000000000" pitchFamily="50" charset="-128"/>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日本では、著作権法第1条に、「文化的所産の公正な利用に留意しつつ、著作者とうの権利の保護を図り、もって文化の発展に寄与することを目的とする」と規定されています。</a:t>
            </a:r>
            <a:endParaRPr kumimoji="1" lang="en-US" altLang="ja-JP" dirty="0"/>
          </a:p>
          <a:p>
            <a:r>
              <a:rPr kumimoji="1" lang="ja-JP" altLang="en-US" dirty="0"/>
              <a:t>これは、著作物を権利として保護することにより、創作者の意欲が促進される効果を狙ったものです。</a:t>
            </a:r>
            <a:endParaRPr kumimoji="1" lang="en-US" altLang="ja-JP" dirty="0"/>
          </a:p>
          <a:p>
            <a:r>
              <a:rPr kumimoji="1" lang="ja-JP" altLang="en-US" dirty="0"/>
              <a:t>もっとも、いつまでも権利が独占されていては知的財産である著作物が社会に還元されません。</a:t>
            </a:r>
            <a:endParaRPr kumimoji="1" lang="en-US" altLang="ja-JP" dirty="0"/>
          </a:p>
          <a:p>
            <a:r>
              <a:rPr kumimoji="1" lang="ja-JP" altLang="en-US" dirty="0"/>
              <a:t>そこで、保護期間を設けることで、「文化の発展に寄与する」目的とのバランスを取っています。
文部科学省の公式見解によれば、知的財産権は原則として機関に帰属する、とされています。</a:t>
            </a:r>
            <a:endParaRPr kumimoji="1" lang="en-US" altLang="ja-JP" dirty="0"/>
          </a:p>
          <a:p>
            <a:r>
              <a:rPr kumimoji="1" lang="ja-JP" altLang="en-US" dirty="0"/>
              <a:t>一般的に、事実を収集したデータは創作性が認められないので、法的には知的財産ではありません。</a:t>
            </a:r>
            <a:endParaRPr kumimoji="1" lang="en-US" altLang="ja-JP" dirty="0"/>
          </a:p>
          <a:p>
            <a:r>
              <a:rPr kumimoji="1" lang="ja-JP" altLang="en-US" dirty="0"/>
              <a:t>しかし、データはその有用性から知的財産に準じて扱われることが多く、機関帰属とすることが妥当と考えられます。</a:t>
            </a:r>
            <a:endParaRPr kumimoji="1" lang="en-US" altLang="ja-JP" dirty="0"/>
          </a:p>
          <a:p>
            <a:r>
              <a:rPr kumimoji="1" lang="ja-JP" altLang="en-US" dirty="0"/>
              <a:t>文部科学省は知的財産の一元的な管理・活用を図るため、各機関でポリシーを定めることを推奨しています。</a:t>
            </a:r>
            <a:endParaRPr kumimoji="1" lang="en-US" altLang="ja-JP" dirty="0"/>
          </a:p>
          <a:p>
            <a:r>
              <a:rPr kumimoji="1" lang="ja-JP" altLang="en-US" dirty="0"/>
              <a:t>そのポリシーでは、例えば、個別具体的な知的財産の取扱い方針のほか、紛争解決の手続等も定めることとなっています。</a:t>
            </a:r>
            <a:endParaRPr kumimoji="1" lang="en-US" altLang="ja-JP" dirty="0"/>
          </a:p>
          <a:p>
            <a:r>
              <a:rPr kumimoji="1" lang="ja-JP" altLang="en-US" dirty="0"/>
              <a:t>お手持ちのデータが著作物にあたるかを確認しましょう。</a:t>
            </a:r>
            <a:endParaRPr kumimoji="1" lang="en-US" altLang="ja-JP" dirty="0"/>
          </a:p>
          <a:p>
            <a:r>
              <a:rPr kumimoji="1" lang="ja-JP" altLang="en-US" dirty="0"/>
              <a:t>迷った時は所属機関の担当部署等に問いあわせましょう。</a:t>
            </a:r>
            <a:endParaRPr kumimoji="1" lang="en-US" altLang="ja-JP" dirty="0"/>
          </a:p>
          <a:p>
            <a:endParaRPr kumimoji="1" lang="ja-JP" altLang="en-US" dirty="0"/>
          </a:p>
          <a:p>
            <a:endParaRPr kumimoji="1" lang="ja-JP" altLang="en-US" dirty="0"/>
          </a:p>
          <a:p>
            <a:endParaRPr kumimoji="1" lang="ja-JP" altLang="en-US" dirty="0"/>
          </a:p>
        </p:txBody>
      </p:sp>
    </p:spTree>
    <p:extLst>
      <p:ext uri="{BB962C8B-B14F-4D97-AF65-F5344CB8AC3E}">
        <p14:creationId xmlns:p14="http://schemas.microsoft.com/office/powerpoint/2010/main" val="1990662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294C2A4B-B90E-4599-A58B-98D379FDFFCC}" type="slidenum">
              <a:rPr lang="en-US" altLang="ja-JP" smtClean="0">
                <a:ea typeface="BIZ UDPゴシック" panose="020B0400000000000000" pitchFamily="50" charset="-128"/>
              </a:rPr>
              <a:pPr>
                <a:spcBef>
                  <a:spcPct val="0"/>
                </a:spcBef>
              </a:pPr>
              <a:t>6</a:t>
            </a:fld>
            <a:endParaRPr lang="en-US" altLang="ja-JP" dirty="0">
              <a:ea typeface="BIZ UDPゴシック" panose="020B0400000000000000" pitchFamily="50" charset="-128"/>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次に、ライセンシングとは、コンテンツの所有者がその利用許諾の条件を明示することを言います。</a:t>
            </a:r>
            <a:endParaRPr kumimoji="1" lang="en-US" altLang="ja-JP" dirty="0"/>
          </a:p>
          <a:p>
            <a:r>
              <a:rPr kumimoji="1" lang="ja-JP" altLang="en-US" dirty="0"/>
              <a:t>データが著作物として認められないケースでは、所有者に断りなく自由に再利用できますが、データが著作物として認められるかどうかの判断は、実際には難しいケースが多いです。</a:t>
            </a:r>
            <a:endParaRPr kumimoji="1" lang="en-US" altLang="ja-JP" dirty="0"/>
          </a:p>
          <a:p>
            <a:r>
              <a:rPr kumimoji="1" lang="ja-JP" altLang="en-US" dirty="0"/>
              <a:t>ライセンシングによって再利用できる範囲を明確に示すことで、データの流通促進が期待できます。また、各国で異なる著作権の保護についても、ライセンシングにより標準化することが可能になります。
コミュニティによって良く使われるライセンスの種類は異なりますが、学術コミュニティではクリエイティブ・コモンズ・ライセンスが広く使われています。</a:t>
            </a:r>
          </a:p>
        </p:txBody>
      </p:sp>
    </p:spTree>
    <p:extLst>
      <p:ext uri="{BB962C8B-B14F-4D97-AF65-F5344CB8AC3E}">
        <p14:creationId xmlns:p14="http://schemas.microsoft.com/office/powerpoint/2010/main" val="316162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ゴシック" panose="020B0600070205080204" pitchFamily="50" charset="-128"/>
              </a:defRPr>
            </a:lvl1pPr>
            <a:lvl2pPr marL="742950" indent="-285750">
              <a:spcBef>
                <a:spcPct val="30000"/>
              </a:spcBef>
              <a:defRPr kumimoji="1" sz="1200">
                <a:solidFill>
                  <a:schemeClr val="tx1"/>
                </a:solidFill>
                <a:latin typeface="Arial" panose="020B0604020202020204" pitchFamily="34" charset="0"/>
                <a:ea typeface="ＭＳ Ｐゴシック" panose="020B0600070205080204" pitchFamily="50" charset="-128"/>
              </a:defRPr>
            </a:lvl2pPr>
            <a:lvl3pPr marL="11430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3pPr>
            <a:lvl4pPr marL="16002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4pPr>
            <a:lvl5pPr marL="2057400" indent="-228600">
              <a:spcBef>
                <a:spcPct val="30000"/>
              </a:spcBef>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a:spcBef>
                <a:spcPct val="0"/>
              </a:spcBef>
            </a:pPr>
            <a:fld id="{3726D209-53D0-4CCB-83CC-8598CBFD23C1}" type="slidenum">
              <a:rPr lang="en-US" altLang="ja-JP" smtClean="0">
                <a:ea typeface="BIZ UDPゴシック" panose="020B0400000000000000" pitchFamily="50" charset="-128"/>
              </a:rPr>
              <a:pPr>
                <a:spcBef>
                  <a:spcPct val="0"/>
                </a:spcBef>
              </a:pPr>
              <a:t>7</a:t>
            </a:fld>
            <a:endParaRPr lang="en-US" altLang="ja-JP" dirty="0">
              <a:ea typeface="BIZ UDPゴシック" panose="020B0400000000000000" pitchFamily="50" charset="-128"/>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クリエイティブ・コモンズ・ライセンスは、「インターネット時代の新しい著作権のルール」で、著作権者が作品の利用条件について「意思表示をするためのツール」です。</a:t>
            </a:r>
            <a:endParaRPr kumimoji="1" lang="en-US" altLang="ja-JP" dirty="0"/>
          </a:p>
          <a:p>
            <a:r>
              <a:rPr kumimoji="1" lang="ja-JP" altLang="en-US" dirty="0"/>
              <a:t>クリエイティブ・コモンズ・ライセンスでは、表示・非営利・改変禁止・継承の4つの条件を組み合わせることで、利用範囲を表現します。</a:t>
            </a:r>
            <a:endParaRPr kumimoji="1" lang="en-US" altLang="ja-JP" dirty="0"/>
          </a:p>
          <a:p>
            <a:endParaRPr kumimoji="1" lang="en-US" altLang="ja-JP" dirty="0"/>
          </a:p>
          <a:p>
            <a:r>
              <a:rPr kumimoji="1" lang="ja-JP" altLang="en-US" dirty="0"/>
              <a:t>データが著作物にあたらない場合は、「</a:t>
            </a:r>
            <a:r>
              <a:rPr kumimoji="1" lang="en-US" altLang="ja-JP" dirty="0"/>
              <a:t>CC0</a:t>
            </a:r>
            <a:r>
              <a:rPr kumimoji="1" lang="ja-JP" altLang="en-US" dirty="0"/>
              <a:t>」ライセンス</a:t>
            </a:r>
            <a:r>
              <a:rPr kumimoji="1" lang="en-US" altLang="ja-JP" dirty="0"/>
              <a:t>(</a:t>
            </a:r>
            <a:r>
              <a:rPr kumimoji="1" lang="ja-JP" altLang="en-US" dirty="0"/>
              <a:t>いかなる権利も保有しない</a:t>
            </a:r>
            <a:r>
              <a:rPr kumimoji="1" lang="en-US" altLang="ja-JP" dirty="0"/>
              <a:t>)</a:t>
            </a:r>
            <a:r>
              <a:rPr kumimoji="1" lang="ja-JP" altLang="en-US" dirty="0"/>
              <a:t>を付与します。</a:t>
            </a:r>
            <a:endParaRPr kumimoji="1" lang="en-US" altLang="ja-JP" dirty="0"/>
          </a:p>
        </p:txBody>
      </p:sp>
    </p:spTree>
    <p:extLst>
      <p:ext uri="{BB962C8B-B14F-4D97-AF65-F5344CB8AC3E}">
        <p14:creationId xmlns:p14="http://schemas.microsoft.com/office/powerpoint/2010/main" val="3783354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公開したデータを誰でも使えるようになるには、質の維持と、データに関する文書を作成し、データと併せて公開することが必要です。</a:t>
            </a:r>
            <a:endParaRPr kumimoji="1" lang="en-US" altLang="ja-JP" dirty="0"/>
          </a:p>
          <a:p>
            <a:r>
              <a:rPr kumimoji="1" lang="ja-JP" altLang="en-US" dirty="0"/>
              <a:t>公開するデータを準備する際には、データが分かりやすく整理されているか、一貫性があるか、データに欠損やエラーがないかなど、質が保たれているかを確認しましょう。</a:t>
            </a:r>
            <a:endParaRPr kumimoji="1" lang="en-US" altLang="ja-JP" dirty="0"/>
          </a:p>
          <a:p>
            <a:r>
              <a:rPr kumimoji="1" lang="ja-JP" altLang="en-US" dirty="0"/>
              <a:t>データに関す文書は、</a:t>
            </a:r>
            <a:r>
              <a:rPr kumimoji="1" lang="en-US" altLang="ja-JP" dirty="0"/>
              <a:t>README</a:t>
            </a:r>
            <a:r>
              <a:rPr kumimoji="1" lang="ja-JP" altLang="en-US" dirty="0"/>
              <a:t>と呼ばれる文書を要し、データの概要などを記述する場合が多いです。それだけではなく、他の人がデータをみたときに、データの作成経緯や変数の説明等が分かるように、コードブックやデータ処理に用いたプログラム等も公開しましょう。</a:t>
            </a:r>
            <a:endParaRPr kumimoji="1" lang="en-US" altLang="ja-JP" dirty="0"/>
          </a:p>
        </p:txBody>
      </p:sp>
      <p:sp>
        <p:nvSpPr>
          <p:cNvPr id="4" name="スライド番号プレースホルダー 3"/>
          <p:cNvSpPr>
            <a:spLocks noGrp="1"/>
          </p:cNvSpPr>
          <p:nvPr>
            <p:ph type="sldNum" sz="quarter" idx="10"/>
          </p:nvPr>
        </p:nvSpPr>
        <p:spPr/>
        <p:txBody>
          <a:bodyPr/>
          <a:lstStyle/>
          <a:p>
            <a:fld id="{D5DB6F86-681A-4DA5-9CD8-1E46BF907E99}" type="slidenum">
              <a:rPr lang="en-US" altLang="ja-JP" smtClean="0"/>
              <a:pPr/>
              <a:t>8</a:t>
            </a:fld>
            <a:endParaRPr lang="en-US" altLang="ja-JP" dirty="0"/>
          </a:p>
        </p:txBody>
      </p:sp>
    </p:spTree>
    <p:extLst>
      <p:ext uri="{BB962C8B-B14F-4D97-AF65-F5344CB8AC3E}">
        <p14:creationId xmlns:p14="http://schemas.microsoft.com/office/powerpoint/2010/main" val="22484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幻灯片图像占位符 1"/>
          <p:cNvSpPr>
            <a:spLocks noGrp="1" noRot="1" noChangeAspect="1" noChangeArrowheads="1" noTextEdit="1"/>
          </p:cNvSpPr>
          <p:nvPr>
            <p:ph type="sldImg"/>
          </p:nvPr>
        </p:nvSpPr>
        <p:spPr>
          <a:ln/>
        </p:spPr>
      </p:sp>
      <p:sp>
        <p:nvSpPr>
          <p:cNvPr id="50178" name="备注占位符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dirty="0"/>
              <a:t>メタデータとは、データに関するデータのことです。
いつ、どこで、だれが計測したデータかなどの情報が記録されます。
ある研究データがどのようなデータであるかを、文章で記録する場合もありますが、そうしたデータに関する文章での記録は、人間が解釈することを想定したものです。
一方でメタデータは、人間に加えて、機械処理にも適しています。
研究データにメタデータを付与する意義として、例えば、適切なメタデータを公開・収集することで、研究データの検索に必要な要素を提供することができます。すなわち、適切なメタデータを付与することで、公開する研究データの可視性が向上します。
また、検索での利用だけではなく、公開した研究データを他の研究者が引用する際にも、必要な情報源となります。
非公開の状態で研究データを管理する場合にも、適切なメタデータを付与し、検索可能性や追跡可能性を担保しておくことが、独自の再利用や不正対策への対応として重要です。</a:t>
            </a:r>
          </a:p>
          <a:p>
            <a:endParaRPr kumimoji="1" lang="ja-JP" altLang="en-US" dirty="0"/>
          </a:p>
          <a:p>
            <a:endParaRPr kumimoji="1" lang="ja-JP" altLang="en-US" dirty="0"/>
          </a:p>
          <a:p>
            <a:endParaRPr kumimoji="1" lang="ja-JP" altLang="en-US" dirty="0"/>
          </a:p>
          <a:p>
            <a:endParaRPr kumimoji="1" lang="ja-JP" altLang="en-US" dirty="0"/>
          </a:p>
          <a:p>
            <a:endParaRPr kumimoji="1" lang="ja-JP" altLang="en-US" dirty="0"/>
          </a:p>
        </p:txBody>
      </p:sp>
      <p:sp>
        <p:nvSpPr>
          <p:cNvPr id="50179" name="灯片编号占位符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50" charset="-128"/>
              </a:defRPr>
            </a:lvl1pPr>
            <a:lvl2pPr marL="742950" indent="-285750">
              <a:defRPr sz="2400">
                <a:solidFill>
                  <a:schemeClr val="tx1"/>
                </a:solidFill>
                <a:latin typeface="Arial" panose="020B0604020202020204" pitchFamily="34" charset="0"/>
                <a:ea typeface="ＭＳ Ｐゴシック" panose="020B0600070205080204" pitchFamily="50" charset="-128"/>
              </a:defRPr>
            </a:lvl2pPr>
            <a:lvl3pPr marL="1143000" indent="-228600">
              <a:defRPr sz="2400">
                <a:solidFill>
                  <a:schemeClr val="tx1"/>
                </a:solidFill>
                <a:latin typeface="Arial" panose="020B0604020202020204" pitchFamily="34" charset="0"/>
                <a:ea typeface="ＭＳ Ｐゴシック" panose="020B0600070205080204" pitchFamily="50" charset="-128"/>
              </a:defRPr>
            </a:lvl3pPr>
            <a:lvl4pPr marL="1600200" indent="-228600">
              <a:defRPr sz="2400">
                <a:solidFill>
                  <a:schemeClr val="tx1"/>
                </a:solidFill>
                <a:latin typeface="Arial" panose="020B0604020202020204" pitchFamily="34" charset="0"/>
                <a:ea typeface="ＭＳ Ｐゴシック" panose="020B0600070205080204" pitchFamily="50" charset="-128"/>
              </a:defRPr>
            </a:lvl4pPr>
            <a:lvl5pPr marL="2057400" indent="-228600">
              <a:defRPr sz="2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50" charset="-128"/>
              </a:defRPr>
            </a:lvl9pPr>
          </a:lstStyle>
          <a:p>
            <a:fld id="{8825A783-5319-4888-96F0-97F9F5969866}" type="slidenum">
              <a:rPr lang="en-US" altLang="ja-JP" sz="1200">
                <a:ea typeface="BIZ UDPゴシック" panose="020B0400000000000000" pitchFamily="50" charset="-128"/>
              </a:rPr>
              <a:pPr/>
              <a:t>9</a:t>
            </a:fld>
            <a:endParaRPr lang="en-US" altLang="ja-JP" sz="1200" dirty="0">
              <a:ea typeface="BIZ UDPゴシック" panose="020B0400000000000000" pitchFamily="50" charset="-128"/>
            </a:endParaRPr>
          </a:p>
        </p:txBody>
      </p:sp>
    </p:spTree>
    <p:extLst>
      <p:ext uri="{BB962C8B-B14F-4D97-AF65-F5344CB8AC3E}">
        <p14:creationId xmlns:p14="http://schemas.microsoft.com/office/powerpoint/2010/main" val="1794250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352143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1376493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1690252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p>
        </p:txBody>
      </p:sp>
      <p:sp>
        <p:nvSpPr>
          <p:cNvPr id="3" name="内容占位符 2"/>
          <p:cNvSpPr>
            <a:spLocks noGrp="1"/>
          </p:cNvSpPr>
          <p:nvPr>
            <p:ph idx="1"/>
          </p:nvPr>
        </p:nvSpPr>
        <p:spPr/>
        <p:txBody>
          <a:bodyPr/>
          <a:lstStyle/>
          <a:p>
            <a:pPr lvl="0"/>
            <a:r>
              <a:rPr lang="zh-CN" altLang="en-US" noProof="1"/>
              <a:t>单击此处编辑母版文本样式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Rectangle 19"/>
          <p:cNvSpPr>
            <a:spLocks noGrp="1" noChangeArrowheads="1"/>
          </p:cNvSpPr>
          <p:nvPr>
            <p:ph type="ftr" sz="quarter" idx="10"/>
          </p:nvPr>
        </p:nvSpPr>
        <p:spPr>
          <a:xfrm>
            <a:off x="928688" y="6537325"/>
            <a:ext cx="3700462" cy="223838"/>
          </a:xfrm>
          <a:prstGeom prst="rect">
            <a:avLst/>
          </a:prstGeom>
        </p:spPr>
        <p:txBody>
          <a:bodyPr/>
          <a:lstStyle>
            <a:lvl1pPr>
              <a:defRPr/>
            </a:lvl1pPr>
          </a:lstStyle>
          <a:p>
            <a:endParaRPr lang="en-US" altLang="ja-JP"/>
          </a:p>
        </p:txBody>
      </p:sp>
      <p:sp>
        <p:nvSpPr>
          <p:cNvPr id="5"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EB808-7157-466D-9A48-A75FCB4C7798}" type="slidenum">
              <a:rPr lang="ja-JP" altLang="en-US" smtClean="0"/>
              <a:pPr/>
              <a:t>‹#›</a:t>
            </a:fld>
            <a:endParaRPr lang="ja-JP" altLang="en-US"/>
          </a:p>
        </p:txBody>
      </p:sp>
    </p:spTree>
    <p:extLst>
      <p:ext uri="{BB962C8B-B14F-4D97-AF65-F5344CB8AC3E}">
        <p14:creationId xmlns:p14="http://schemas.microsoft.com/office/powerpoint/2010/main" val="642651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defRPr sz="4400" b="1"/>
            </a:lvl1p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7D4452B-26E9-4C9F-ABB2-FD64CED57217}" type="slidenum">
              <a:rPr kumimoji="1" lang="ja-JP" altLang="en-US" smtClean="0"/>
              <a:t>‹#›</a:t>
            </a:fld>
            <a:endParaRPr kumimoji="1" lang="ja-JP" altLang="en-US"/>
          </a:p>
        </p:txBody>
      </p:sp>
    </p:spTree>
    <p:extLst>
      <p:ext uri="{BB962C8B-B14F-4D97-AF65-F5344CB8AC3E}">
        <p14:creationId xmlns:p14="http://schemas.microsoft.com/office/powerpoint/2010/main" val="266690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303765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252135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994766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2357651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586448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661717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9DEB808-7157-466D-9A48-A75FCB4C7798}" type="slidenum">
              <a:rPr kumimoji="1" lang="ja-JP" altLang="en-US" smtClean="0"/>
              <a:t>‹#›</a:t>
            </a:fld>
            <a:endParaRPr kumimoji="1" lang="ja-JP" altLang="en-US"/>
          </a:p>
        </p:txBody>
      </p:sp>
    </p:spTree>
    <p:extLst>
      <p:ext uri="{BB962C8B-B14F-4D97-AF65-F5344CB8AC3E}">
        <p14:creationId xmlns:p14="http://schemas.microsoft.com/office/powerpoint/2010/main" val="618497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EB808-7157-466D-9A48-A75FCB4C7798}" type="slidenum">
              <a:rPr lang="ja-JP" altLang="en-US" smtClean="0"/>
              <a:pPr/>
              <a:t>‹#›</a:t>
            </a:fld>
            <a:endParaRPr lang="ja-JP" altLang="en-US"/>
          </a:p>
        </p:txBody>
      </p:sp>
    </p:spTree>
    <p:extLst>
      <p:ext uri="{BB962C8B-B14F-4D97-AF65-F5344CB8AC3E}">
        <p14:creationId xmlns:p14="http://schemas.microsoft.com/office/powerpoint/2010/main" val="1561465635"/>
      </p:ext>
    </p:extLst>
  </p:cSld>
  <p:clrMap bg1="lt1" tx1="dk1" bg2="lt2" tx2="dk2" accent1="accent1" accent2="accent2" accent3="accent3" accent4="accent4" accent5="accent5" accent6="accent6" hlink="hlink" folHlink="folHlink"/>
  <p:sldLayoutIdLst>
    <p:sldLayoutId id="2147484344" r:id="rId1"/>
    <p:sldLayoutId id="2147484345" r:id="rId2"/>
    <p:sldLayoutId id="2147484346" r:id="rId3"/>
    <p:sldLayoutId id="2147484347" r:id="rId4"/>
    <p:sldLayoutId id="2147484348" r:id="rId5"/>
    <p:sldLayoutId id="2147484349" r:id="rId6"/>
    <p:sldLayoutId id="2147484350" r:id="rId7"/>
    <p:sldLayoutId id="2147484351" r:id="rId8"/>
    <p:sldLayoutId id="2147484352" r:id="rId9"/>
    <p:sldLayoutId id="2147484353" r:id="rId10"/>
    <p:sldLayoutId id="2147484354" r:id="rId11"/>
    <p:sldLayoutId id="2147484355" r:id="rId12"/>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ublincore.org/specifications/dublin-core/dces/"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8.cao.go.jp/cstp/tyousakai/kokusaiopen/guideline.pdf" TargetMode="Externa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3data.org/search?query" TargetMode="External"/><Relationship Id="rId7" Type="http://schemas.openxmlformats.org/officeDocument/2006/relationships/hyperlink" Target="https://fairsharing.org/"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hyperlink" Target="https://portal.meril.eu/meril/" TargetMode="External"/><Relationship Id="rId5" Type="http://schemas.openxmlformats.org/officeDocument/2006/relationships/hyperlink" Target="http://roar.eprints.org/" TargetMode="External"/><Relationship Id="rId4" Type="http://schemas.openxmlformats.org/officeDocument/2006/relationships/hyperlink" Target="https://v2.sherpa.ac.uk/opendoa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rds.dx.kyushu-u.ac.jp/qir"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www.mext.go.jp/b_menu/shingi/gijyutu/gijyutu4/036/attach/1378756.htm"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xt.go.jp/b_menu/shingi/gijyutu/gijyutu4/036/attach/1378756.htm"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japanlinkcenter.org/rduf/doc/rduf_license_report.pdf"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https://doi.org/10.1241/johokanri.58.343"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043608" y="1696013"/>
            <a:ext cx="6917229" cy="4684373"/>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953" name="Rectangle 2"/>
          <p:cNvSpPr>
            <a:spLocks noGrp="1" noChangeArrowheads="1"/>
          </p:cNvSpPr>
          <p:nvPr>
            <p:ph type="title"/>
          </p:nvPr>
        </p:nvSpPr>
        <p:spPr/>
        <p:txBody>
          <a:bodyPr/>
          <a:lstStyle/>
          <a:p>
            <a:pPr eaLnBrk="1" hangingPunct="1"/>
            <a:r>
              <a:rPr lang="en-US" altLang="ja-JP" dirty="0">
                <a:latin typeface="BIZ UDPゴシック" panose="020B0400000000000000" pitchFamily="50" charset="-128"/>
                <a:sym typeface="ＭＳ Ｐゴシック" panose="020B0600070205080204" pitchFamily="50" charset="-128"/>
              </a:rPr>
              <a:t>5.</a:t>
            </a:r>
            <a:r>
              <a:rPr lang="ja-JP" altLang="en-US" dirty="0">
                <a:latin typeface="BIZ UDPゴシック" panose="020B0400000000000000" pitchFamily="50" charset="-128"/>
                <a:sym typeface="ＭＳ Ｐゴシック" panose="020B0600070205080204" pitchFamily="50" charset="-128"/>
              </a:rPr>
              <a:t>　研究データの公開</a:t>
            </a:r>
            <a:endParaRPr lang="ja-JP" altLang="en-US" dirty="0">
              <a:latin typeface="BIZ UDPゴシック" panose="020B0400000000000000" pitchFamily="50" charset="-128"/>
            </a:endParaRPr>
          </a:p>
        </p:txBody>
      </p:sp>
      <p:sp>
        <p:nvSpPr>
          <p:cNvPr id="4" name="テキスト ボックス 3"/>
          <p:cNvSpPr txBox="1"/>
          <p:nvPr/>
        </p:nvSpPr>
        <p:spPr>
          <a:xfrm>
            <a:off x="1330683" y="2121048"/>
            <a:ext cx="5906355" cy="4093428"/>
          </a:xfrm>
          <a:prstGeom prst="rect">
            <a:avLst/>
          </a:prstGeom>
          <a:noFill/>
        </p:spPr>
        <p:txBody>
          <a:bodyPr wrap="square" rtlCol="0">
            <a:spAutoFit/>
          </a:bodyPr>
          <a:lstStyle/>
          <a:p>
            <a:r>
              <a:rPr kumimoji="1" lang="ja-JP" altLang="en-US" sz="2000" b="1" dirty="0">
                <a:solidFill>
                  <a:schemeClr val="bg1"/>
                </a:solidFill>
                <a:latin typeface="BIZ UDPゴシック" panose="020B0400000000000000" pitchFamily="50" charset="-128"/>
                <a:ea typeface="BIZ UDPゴシック" panose="020B0400000000000000" pitchFamily="50" charset="-128"/>
              </a:rPr>
              <a:t>研究データを公開する際は、他の人が利用できる</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状態にしておくことが重要です。そのためには、</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利用条件の確認、データに関する文書や</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メタデータの整備、また適切なデータ公開先を</a:t>
            </a:r>
            <a:br>
              <a:rPr kumimoji="1" lang="en-US" altLang="ja-JP" sz="2000" b="1" dirty="0">
                <a:solidFill>
                  <a:schemeClr val="bg1"/>
                </a:solidFill>
                <a:latin typeface="BIZ UDPゴシック" panose="020B0400000000000000" pitchFamily="50" charset="-128"/>
                <a:ea typeface="BIZ UDPゴシック" panose="020B0400000000000000" pitchFamily="50" charset="-128"/>
              </a:rPr>
            </a:br>
            <a:r>
              <a:rPr kumimoji="1" lang="ja-JP" altLang="en-US" sz="2000" b="1" dirty="0">
                <a:solidFill>
                  <a:schemeClr val="bg1"/>
                </a:solidFill>
                <a:latin typeface="BIZ UDPゴシック" panose="020B0400000000000000" pitchFamily="50" charset="-128"/>
                <a:ea typeface="BIZ UDPゴシック" panose="020B0400000000000000" pitchFamily="50" charset="-128"/>
              </a:rPr>
              <a:t>選択することが必要です。</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lang="ja-JP" altLang="en-US" sz="2000" b="1" dirty="0">
                <a:solidFill>
                  <a:schemeClr val="bg1"/>
                </a:solidFill>
                <a:latin typeface="BIZ UDPゴシック" panose="020B0400000000000000" pitchFamily="50" charset="-128"/>
                <a:ea typeface="BIZ UDPゴシック" panose="020B0400000000000000" pitchFamily="50" charset="-128"/>
              </a:rPr>
              <a:t>本章では、以下について学びます。</a:t>
            </a:r>
            <a:endParaRPr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5.1</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データ公開の意義と</a:t>
            </a:r>
            <a:r>
              <a:rPr lang="ja-JP" altLang="en-US" sz="2000" b="1" dirty="0">
                <a:solidFill>
                  <a:schemeClr val="bg1"/>
                </a:solidFill>
                <a:latin typeface="BIZ UDPゴシック" panose="020B0400000000000000" pitchFamily="50" charset="-128"/>
                <a:ea typeface="BIZ UDPゴシック" panose="020B0400000000000000" pitchFamily="50" charset="-128"/>
              </a:rPr>
              <a:t>公開・非公開の区分</a:t>
            </a:r>
            <a:endParaRPr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5.2</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データの権利・ライセンス</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lang="ja-JP" altLang="en-US" sz="2000" b="1" dirty="0">
                <a:solidFill>
                  <a:schemeClr val="bg1"/>
                </a:solidFill>
                <a:latin typeface="BIZ UDPゴシック" panose="020B0400000000000000" pitchFamily="50" charset="-128"/>
                <a:ea typeface="BIZ UDPゴシック" panose="020B0400000000000000" pitchFamily="50" charset="-128"/>
              </a:rPr>
              <a:t>　</a:t>
            </a:r>
            <a:r>
              <a:rPr lang="en-US" altLang="ja-JP" sz="2000" b="1" dirty="0">
                <a:solidFill>
                  <a:schemeClr val="bg1"/>
                </a:solidFill>
                <a:latin typeface="BIZ UDPゴシック" panose="020B0400000000000000" pitchFamily="50" charset="-128"/>
                <a:ea typeface="BIZ UDPゴシック" panose="020B0400000000000000" pitchFamily="50" charset="-128"/>
              </a:rPr>
              <a:t>5.3</a:t>
            </a:r>
            <a:r>
              <a:rPr lang="ja-JP" altLang="en-US" sz="2000" b="1" dirty="0">
                <a:solidFill>
                  <a:schemeClr val="bg1"/>
                </a:solidFill>
                <a:latin typeface="BIZ UDPゴシック" panose="020B0400000000000000" pitchFamily="50" charset="-128"/>
                <a:ea typeface="BIZ UDPゴシック" panose="020B0400000000000000" pitchFamily="50" charset="-128"/>
              </a:rPr>
              <a:t> データセットの整備</a:t>
            </a:r>
            <a:endParaRPr lang="en-US" altLang="ja-JP" sz="20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2000" b="1" dirty="0">
                <a:solidFill>
                  <a:schemeClr val="bg1"/>
                </a:solidFill>
                <a:latin typeface="BIZ UDPゴシック" panose="020B0400000000000000" pitchFamily="50" charset="-128"/>
                <a:ea typeface="BIZ UDPゴシック" panose="020B0400000000000000" pitchFamily="50" charset="-128"/>
              </a:rPr>
              <a:t>　</a:t>
            </a:r>
            <a:r>
              <a:rPr kumimoji="1" lang="en-US" altLang="ja-JP" sz="2000" b="1" dirty="0">
                <a:solidFill>
                  <a:schemeClr val="bg1"/>
                </a:solidFill>
                <a:latin typeface="BIZ UDPゴシック" panose="020B0400000000000000" pitchFamily="50" charset="-128"/>
                <a:ea typeface="BIZ UDPゴシック" panose="020B0400000000000000" pitchFamily="50" charset="-128"/>
              </a:rPr>
              <a:t>5.4</a:t>
            </a:r>
            <a:r>
              <a:rPr kumimoji="1" lang="ja-JP" altLang="en-US" sz="2000" b="1" dirty="0">
                <a:solidFill>
                  <a:schemeClr val="bg1"/>
                </a:solidFill>
                <a:latin typeface="BIZ UDPゴシック" panose="020B0400000000000000" pitchFamily="50" charset="-128"/>
                <a:ea typeface="BIZ UDPゴシック" panose="020B0400000000000000" pitchFamily="50" charset="-128"/>
              </a:rPr>
              <a:t> メタデータ</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lang="ja-JP" altLang="en-US" sz="2000" b="1" dirty="0">
                <a:solidFill>
                  <a:schemeClr val="bg1"/>
                </a:solidFill>
                <a:latin typeface="BIZ UDPゴシック" panose="020B0400000000000000" pitchFamily="50" charset="-128"/>
                <a:ea typeface="BIZ UDPゴシック" panose="020B0400000000000000" pitchFamily="50" charset="-128"/>
              </a:rPr>
              <a:t>　</a:t>
            </a:r>
            <a:r>
              <a:rPr lang="en-US" altLang="ja-JP" sz="2000" b="1" dirty="0">
                <a:solidFill>
                  <a:schemeClr val="bg1"/>
                </a:solidFill>
                <a:latin typeface="BIZ UDPゴシック" panose="020B0400000000000000" pitchFamily="50" charset="-128"/>
                <a:ea typeface="BIZ UDPゴシック" panose="020B0400000000000000" pitchFamily="50" charset="-128"/>
              </a:rPr>
              <a:t>5.5</a:t>
            </a:r>
            <a:r>
              <a:rPr lang="ja-JP" altLang="en-US" sz="2000" b="1" dirty="0">
                <a:solidFill>
                  <a:schemeClr val="bg1"/>
                </a:solidFill>
                <a:latin typeface="BIZ UDPゴシック" panose="020B0400000000000000" pitchFamily="50" charset="-128"/>
                <a:ea typeface="BIZ UDPゴシック" panose="020B0400000000000000" pitchFamily="50" charset="-128"/>
              </a:rPr>
              <a:t> データリポジトリ</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a:p>
            <a:r>
              <a:rPr lang="ja-JP" altLang="en-US" sz="2000" b="1" dirty="0">
                <a:solidFill>
                  <a:schemeClr val="bg1"/>
                </a:solidFill>
                <a:latin typeface="BIZ UDPゴシック" panose="020B0400000000000000" pitchFamily="50" charset="-128"/>
                <a:ea typeface="BIZ UDPゴシック" panose="020B0400000000000000" pitchFamily="50" charset="-128"/>
              </a:rPr>
              <a:t>　</a:t>
            </a:r>
            <a:endParaRPr kumimoji="1" lang="en-US" altLang="ja-JP" sz="2000" b="1" dirty="0">
              <a:solidFill>
                <a:schemeClr val="bg1"/>
              </a:solidFill>
              <a:latin typeface="BIZ UDPゴシック" panose="020B0400000000000000" pitchFamily="50" charset="-128"/>
              <a:ea typeface="BIZ UDPゴシック" panose="020B0400000000000000" pitchFamily="50" charset="-128"/>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8806" y="2717801"/>
            <a:ext cx="1114776" cy="4077072"/>
          </a:xfrm>
          <a:prstGeom prst="rect">
            <a:avLst/>
          </a:prstGeom>
        </p:spPr>
      </p:pic>
      <p:sp>
        <p:nvSpPr>
          <p:cNvPr id="2" name="スライド番号プレースホルダー 1"/>
          <p:cNvSpPr>
            <a:spLocks noGrp="1"/>
          </p:cNvSpPr>
          <p:nvPr>
            <p:ph type="sldNum" sz="quarter" idx="12"/>
          </p:nvPr>
        </p:nvSpPr>
        <p:spPr/>
        <p:txBody>
          <a:bodyPr/>
          <a:lstStyle/>
          <a:p>
            <a:fld id="{E7D4452B-26E9-4C9F-ABB2-FD64CED57217}" type="slidenum">
              <a:rPr kumimoji="1" lang="ja-JP" altLang="en-US" smtClean="0"/>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标题 1"/>
          <p:cNvSpPr>
            <a:spLocks noGrp="1" noChangeArrowheads="1"/>
          </p:cNvSpPr>
          <p:nvPr>
            <p:ph type="title"/>
          </p:nvPr>
        </p:nvSpPr>
        <p:spPr/>
        <p:txBody>
          <a:bodyPr>
            <a:normAutofit/>
          </a:bodyPr>
          <a:lstStyle/>
          <a:p>
            <a:r>
              <a:rPr lang="ja-JP" altLang="en-US" sz="4400" b="1" dirty="0">
                <a:latin typeface="BIZ UDPゴシック" panose="020B0400000000000000" pitchFamily="50" charset="-128"/>
              </a:rPr>
              <a:t>メタデータのタイプ</a:t>
            </a:r>
            <a:endParaRPr kumimoji="1" lang="zh-CN" altLang="en-US" sz="4400" b="1" dirty="0">
              <a:latin typeface="BIZ UDPゴシック" panose="020B0400000000000000" pitchFamily="50" charset="-128"/>
            </a:endParaRPr>
          </a:p>
        </p:txBody>
      </p:sp>
      <p:sp>
        <p:nvSpPr>
          <p:cNvPr id="49154" name="内容占位符 2"/>
          <p:cNvSpPr>
            <a:spLocks noGrp="1" noChangeArrowheads="1"/>
          </p:cNvSpPr>
          <p:nvPr>
            <p:ph idx="1"/>
          </p:nvPr>
        </p:nvSpPr>
        <p:spPr>
          <a:xfrm>
            <a:off x="652115" y="1730510"/>
            <a:ext cx="8153400" cy="4495800"/>
          </a:xfrm>
        </p:spPr>
        <p:txBody>
          <a:bodyPr>
            <a:normAutofit lnSpcReduction="10000"/>
          </a:bodyPr>
          <a:lstStyle/>
          <a:p>
            <a:pPr>
              <a:lnSpc>
                <a:spcPct val="120000"/>
              </a:lnSpc>
              <a:defRPr/>
            </a:pPr>
            <a:r>
              <a:rPr lang="zh-CN" altLang="en-US" sz="2000" dirty="0">
                <a:solidFill>
                  <a:srgbClr val="C00000"/>
                </a:solidFill>
              </a:rPr>
              <a:t>記述的</a:t>
            </a:r>
            <a:r>
              <a:rPr lang="ja-JP" altLang="en-US" sz="2000" dirty="0">
                <a:solidFill>
                  <a:srgbClr val="C00000"/>
                </a:solidFill>
              </a:rPr>
              <a:t>メタデータ</a:t>
            </a:r>
          </a:p>
          <a:p>
            <a:pPr lvl="1">
              <a:lnSpc>
                <a:spcPct val="120000"/>
              </a:lnSpc>
              <a:buFontTx/>
              <a:buChar char="-"/>
              <a:defRPr/>
            </a:pPr>
            <a:r>
              <a:rPr lang="ja-JP" altLang="en-US" sz="1900" dirty="0"/>
              <a:t>タイトル、</a:t>
            </a:r>
            <a:r>
              <a:rPr lang="zh-CN" altLang="en-US" sz="1900" dirty="0"/>
              <a:t>著者、抄録、</a:t>
            </a:r>
            <a:r>
              <a:rPr lang="ja-JP" altLang="en-US" sz="1900" dirty="0"/>
              <a:t>キーワードのようなユーザーが</a:t>
            </a:r>
            <a:r>
              <a:rPr lang="zh-CN" altLang="en-US" sz="1900" dirty="0"/>
              <a:t>検索・閲覧</a:t>
            </a:r>
            <a:r>
              <a:rPr lang="ja-JP" altLang="en-US" sz="1900" dirty="0"/>
              <a:t>を</a:t>
            </a:r>
            <a:r>
              <a:rPr lang="zh-CN" altLang="en-US" sz="1900" dirty="0"/>
              <a:t>通</a:t>
            </a:r>
            <a:r>
              <a:rPr lang="ja-JP" altLang="en-US" sz="1900" dirty="0"/>
              <a:t>して</a:t>
            </a:r>
            <a:br>
              <a:rPr lang="en-US" altLang="ja-JP" sz="1900" dirty="0"/>
            </a:br>
            <a:r>
              <a:rPr lang="ja-JP" altLang="en-US" sz="1900" dirty="0"/>
              <a:t>オンラインソースを</a:t>
            </a:r>
            <a:r>
              <a:rPr lang="zh-CN" altLang="en-US" sz="1900" dirty="0"/>
              <a:t>発見</a:t>
            </a:r>
            <a:r>
              <a:rPr lang="ja-JP" altLang="en-US" sz="1900" dirty="0"/>
              <a:t>するためのメタデータ</a:t>
            </a:r>
            <a:br>
              <a:rPr lang="en-US" altLang="ja-JP" sz="1900" dirty="0">
                <a:latin typeface="BIZ UDPゴシック" panose="020B0400000000000000" pitchFamily="50" charset="-128"/>
              </a:rPr>
            </a:br>
            <a:r>
              <a:rPr lang="ja-JP" altLang="en-US" sz="1900" dirty="0">
                <a:latin typeface="BIZ UDPゴシック" panose="020B0400000000000000" pitchFamily="50" charset="-128"/>
              </a:rPr>
              <a:t>（</a:t>
            </a:r>
            <a:r>
              <a:rPr lang="zh-CN" altLang="en-US" sz="1900" dirty="0">
                <a:latin typeface="BIZ UDPゴシック" panose="020B0400000000000000" pitchFamily="50" charset="-128"/>
              </a:rPr>
              <a:t>利用者が</a:t>
            </a:r>
            <a:r>
              <a:rPr lang="zh-CN" altLang="en-US" sz="1900" dirty="0">
                <a:solidFill>
                  <a:srgbClr val="C00000"/>
                </a:solidFill>
                <a:latin typeface="BIZ UDPゴシック" panose="020B0400000000000000" pitchFamily="50" charset="-128"/>
              </a:rPr>
              <a:t>検索して、データにアクセスする</a:t>
            </a:r>
            <a:r>
              <a:rPr lang="zh-CN" altLang="en-US" sz="1900" dirty="0">
                <a:latin typeface="BIZ UDPゴシック" panose="020B0400000000000000" pitchFamily="50" charset="-128"/>
              </a:rPr>
              <a:t>際に重要になる情報</a:t>
            </a:r>
            <a:r>
              <a:rPr lang="ja-JP" altLang="en-US" sz="1900" dirty="0">
                <a:latin typeface="BIZ UDPゴシック" panose="020B0400000000000000" pitchFamily="50" charset="-128"/>
              </a:rPr>
              <a:t>）</a:t>
            </a:r>
            <a:endParaRPr lang="en-US" altLang="ja-JP" sz="1900" dirty="0">
              <a:latin typeface="BIZ UDPゴシック" panose="020B0400000000000000" pitchFamily="50" charset="-128"/>
            </a:endParaRPr>
          </a:p>
          <a:p>
            <a:pPr lvl="1">
              <a:lnSpc>
                <a:spcPct val="120000"/>
              </a:lnSpc>
              <a:buFontTx/>
              <a:buChar char="-"/>
              <a:defRPr/>
            </a:pPr>
            <a:endParaRPr lang="ja-JP" altLang="en-US" sz="1600" dirty="0">
              <a:solidFill>
                <a:schemeClr val="tx1">
                  <a:lumMod val="50000"/>
                  <a:lumOff val="50000"/>
                </a:schemeClr>
              </a:solidFill>
              <a:latin typeface="BIZ UDPゴシック" panose="020B0400000000000000" pitchFamily="50" charset="-128"/>
            </a:endParaRPr>
          </a:p>
          <a:p>
            <a:pPr>
              <a:lnSpc>
                <a:spcPct val="120000"/>
              </a:lnSpc>
              <a:defRPr/>
            </a:pPr>
            <a:r>
              <a:rPr lang="zh-CN" altLang="en-US" sz="2000" dirty="0">
                <a:solidFill>
                  <a:srgbClr val="C00000"/>
                </a:solidFill>
              </a:rPr>
              <a:t>管理的</a:t>
            </a:r>
            <a:r>
              <a:rPr lang="ja-JP" altLang="en-US" sz="2000" dirty="0">
                <a:solidFill>
                  <a:srgbClr val="C00000"/>
                </a:solidFill>
              </a:rPr>
              <a:t>メタデータ</a:t>
            </a:r>
          </a:p>
          <a:p>
            <a:pPr lvl="1">
              <a:lnSpc>
                <a:spcPct val="120000"/>
              </a:lnSpc>
              <a:buFontTx/>
              <a:buChar char="-"/>
              <a:defRPr/>
            </a:pPr>
            <a:r>
              <a:rPr lang="zh-CN" altLang="en-US" sz="1900" dirty="0"/>
              <a:t>保存</a:t>
            </a:r>
            <a:r>
              <a:rPr lang="ja-JP" altLang="en-US" sz="1900" dirty="0"/>
              <a:t>や</a:t>
            </a:r>
            <a:r>
              <a:rPr lang="zh-CN" altLang="en-US" sz="1900" dirty="0"/>
              <a:t>権利管理情報、</a:t>
            </a:r>
            <a:r>
              <a:rPr lang="ja-JP" altLang="en-US" sz="1900" dirty="0"/>
              <a:t>フォーマットに</a:t>
            </a:r>
            <a:r>
              <a:rPr lang="zh-CN" altLang="en-US" sz="1900" dirty="0"/>
              <a:t>関</a:t>
            </a:r>
            <a:r>
              <a:rPr lang="ja-JP" altLang="en-US" sz="1900" dirty="0"/>
              <a:t>する</a:t>
            </a:r>
            <a:r>
              <a:rPr lang="zh-CN" altLang="en-US" sz="1900" dirty="0"/>
              <a:t>技術的</a:t>
            </a:r>
            <a:r>
              <a:rPr lang="ja-JP" altLang="en-US" sz="1900" dirty="0"/>
              <a:t>なメタデータ</a:t>
            </a:r>
            <a:br>
              <a:rPr lang="en-US" altLang="ja-JP" sz="1900" dirty="0"/>
            </a:br>
            <a:r>
              <a:rPr lang="ja-JP" altLang="en-US" sz="1900" dirty="0">
                <a:latin typeface="BIZ UDPゴシック" panose="020B0400000000000000" pitchFamily="50" charset="-128"/>
              </a:rPr>
              <a:t>（</a:t>
            </a:r>
            <a:r>
              <a:rPr lang="zh-CN" altLang="en-US" sz="1900" dirty="0">
                <a:latin typeface="BIZ UDPゴシック" panose="020B0400000000000000" pitchFamily="50" charset="-128"/>
              </a:rPr>
              <a:t>利用者が</a:t>
            </a:r>
            <a:r>
              <a:rPr lang="zh-CN" altLang="en-US" sz="1900" dirty="0">
                <a:solidFill>
                  <a:srgbClr val="C00000"/>
                </a:solidFill>
                <a:latin typeface="BIZ UDPゴシック" panose="020B0400000000000000" pitchFamily="50" charset="-128"/>
              </a:rPr>
              <a:t>実際にデータを利用する</a:t>
            </a:r>
            <a:r>
              <a:rPr lang="zh-CN" altLang="en-US" sz="1900" dirty="0">
                <a:latin typeface="BIZ UDPゴシック" panose="020B0400000000000000" pitchFamily="50" charset="-128"/>
              </a:rPr>
              <a:t>際に重要になる情報</a:t>
            </a:r>
            <a:r>
              <a:rPr lang="ja-JP" altLang="en-US" sz="1900" dirty="0">
                <a:latin typeface="BIZ UDPゴシック" panose="020B0400000000000000" pitchFamily="50" charset="-128"/>
              </a:rPr>
              <a:t>）</a:t>
            </a:r>
          </a:p>
          <a:p>
            <a:pPr lvl="1">
              <a:lnSpc>
                <a:spcPct val="120000"/>
              </a:lnSpc>
              <a:buFontTx/>
              <a:buChar char="-"/>
              <a:defRPr/>
            </a:pPr>
            <a:endParaRPr lang="en-US" altLang="zh-CN" sz="1600" dirty="0">
              <a:solidFill>
                <a:schemeClr val="tx1">
                  <a:lumMod val="50000"/>
                  <a:lumOff val="50000"/>
                </a:schemeClr>
              </a:solidFill>
              <a:latin typeface="BIZ UDPゴシック" panose="020B0400000000000000" pitchFamily="50" charset="-128"/>
            </a:endParaRPr>
          </a:p>
          <a:p>
            <a:pPr>
              <a:lnSpc>
                <a:spcPct val="120000"/>
              </a:lnSpc>
              <a:defRPr/>
            </a:pPr>
            <a:r>
              <a:rPr lang="zh-CN" altLang="en-US" sz="2000" dirty="0">
                <a:solidFill>
                  <a:srgbClr val="C00000"/>
                </a:solidFill>
              </a:rPr>
              <a:t>構造的</a:t>
            </a:r>
            <a:r>
              <a:rPr lang="ja-JP" altLang="en-US" sz="2000" dirty="0">
                <a:solidFill>
                  <a:srgbClr val="C00000"/>
                </a:solidFill>
              </a:rPr>
              <a:t>メタデータ</a:t>
            </a:r>
          </a:p>
          <a:p>
            <a:pPr lvl="1">
              <a:lnSpc>
                <a:spcPct val="120000"/>
              </a:lnSpc>
              <a:buFontTx/>
              <a:buChar char="-"/>
              <a:defRPr/>
            </a:pPr>
            <a:r>
              <a:rPr lang="ja-JP" altLang="en-US" sz="1900" dirty="0">
                <a:latin typeface="BIZ UDPゴシック" panose="020B0400000000000000" pitchFamily="50" charset="-128"/>
              </a:rPr>
              <a:t>データの構造やタイプ、データ間の関係を記述するためのメタデータ</a:t>
            </a:r>
            <a:br>
              <a:rPr lang="en-US" altLang="ja-JP" sz="1900" dirty="0">
                <a:latin typeface="BIZ UDPゴシック" panose="020B0400000000000000" pitchFamily="50" charset="-128"/>
              </a:rPr>
            </a:br>
            <a:r>
              <a:rPr lang="ja-JP" altLang="en-US" sz="1900" dirty="0">
                <a:latin typeface="BIZ UDPゴシック" panose="020B0400000000000000" pitchFamily="50" charset="-128"/>
              </a:rPr>
              <a:t>（</a:t>
            </a:r>
            <a:r>
              <a:rPr lang="zh-CN" altLang="en-US" sz="1900" dirty="0">
                <a:latin typeface="BIZ UDPゴシック" panose="020B0400000000000000" pitchFamily="50" charset="-128"/>
              </a:rPr>
              <a:t>利用者が</a:t>
            </a:r>
            <a:r>
              <a:rPr lang="zh-CN" altLang="en-US" sz="1900" dirty="0">
                <a:solidFill>
                  <a:srgbClr val="C00000"/>
                </a:solidFill>
                <a:latin typeface="BIZ UDPゴシック" panose="020B0400000000000000" pitchFamily="50" charset="-128"/>
              </a:rPr>
              <a:t>データについて詳しく理解する</a:t>
            </a:r>
            <a:r>
              <a:rPr lang="zh-CN" altLang="en-US" sz="1900" dirty="0">
                <a:latin typeface="BIZ UDPゴシック" panose="020B0400000000000000" pitchFamily="50" charset="-128"/>
              </a:rPr>
              <a:t>際に重要になる情報</a:t>
            </a:r>
            <a:r>
              <a:rPr lang="ja-JP" altLang="en-US" sz="1900" dirty="0">
                <a:latin typeface="BIZ UDPゴシック" panose="020B0400000000000000" pitchFamily="50" charset="-128"/>
              </a:rPr>
              <a:t>）</a:t>
            </a:r>
            <a:endParaRPr lang="en-US" altLang="ja-JP" sz="1900" dirty="0">
              <a:latin typeface="BIZ UDPゴシック" panose="020B0400000000000000" pitchFamily="50" charset="-128"/>
            </a:endParaRPr>
          </a:p>
          <a:p>
            <a:pPr lvl="1">
              <a:lnSpc>
                <a:spcPct val="120000"/>
              </a:lnSpc>
              <a:buFontTx/>
              <a:buChar char="-"/>
              <a:defRPr/>
            </a:pPr>
            <a:endParaRPr lang="en-US" altLang="ja-JP" sz="1600" dirty="0">
              <a:solidFill>
                <a:schemeClr val="tx1">
                  <a:lumMod val="50000"/>
                  <a:lumOff val="50000"/>
                </a:schemeClr>
              </a:solidFill>
            </a:endParaRPr>
          </a:p>
          <a:p>
            <a:pPr marL="0" indent="0">
              <a:buFontTx/>
              <a:buNone/>
              <a:defRPr/>
            </a:pPr>
            <a:endParaRPr lang="ja-JP" altLang="en-US" sz="1600" dirty="0">
              <a:latin typeface="BIZ UDPゴシック" panose="020B0400000000000000" pitchFamily="50" charset="-128"/>
            </a:endParaRPr>
          </a:p>
          <a:p>
            <a:pPr marL="0" indent="0">
              <a:buFontTx/>
              <a:buNone/>
              <a:defRPr/>
            </a:pPr>
            <a:endParaRPr kumimoji="1" lang="zh-CN" altLang="en-US" dirty="0"/>
          </a:p>
        </p:txBody>
      </p:sp>
      <p:sp>
        <p:nvSpPr>
          <p:cNvPr id="6" name="テキスト ボックス 5"/>
          <p:cNvSpPr txBox="1"/>
          <p:nvPr/>
        </p:nvSpPr>
        <p:spPr>
          <a:xfrm>
            <a:off x="89646" y="44624"/>
            <a:ext cx="175240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5.4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メタデータ</a:t>
            </a:r>
          </a:p>
        </p:txBody>
      </p:sp>
      <p:sp>
        <p:nvSpPr>
          <p:cNvPr id="7" name="页脚占位符 4"/>
          <p:cNvSpPr txBox="1">
            <a:spLocks noChangeArrowheads="1"/>
          </p:cNvSpPr>
          <p:nvPr/>
        </p:nvSpPr>
        <p:spPr>
          <a:xfrm>
            <a:off x="928688" y="6537325"/>
            <a:ext cx="6307608" cy="3141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_14, </a:t>
            </a:r>
            <a:r>
              <a:rPr lang="ja-JP" altLang="en-US" sz="1200" dirty="0">
                <a:solidFill>
                  <a:schemeClr val="bg1">
                    <a:lumMod val="75000"/>
                  </a:schemeClr>
                </a:solidFill>
              </a:rPr>
              <a:t>「</a:t>
            </a:r>
            <a:r>
              <a:rPr lang="zh-CN" altLang="en-US" sz="1200" dirty="0">
                <a:solidFill>
                  <a:schemeClr val="bg1">
                    <a:lumMod val="75000"/>
                  </a:schemeClr>
                </a:solidFill>
              </a:rPr>
              <a:t>オープンサイエンス時代の研究データ管理</a:t>
            </a:r>
            <a:r>
              <a:rPr lang="ja-JP" altLang="en-US" sz="1200" dirty="0">
                <a:solidFill>
                  <a:schemeClr val="bg1">
                    <a:lumMod val="75000"/>
                  </a:schemeClr>
                </a:solidFill>
              </a:rPr>
              <a:t>」</a:t>
            </a:r>
            <a:r>
              <a:rPr lang="en-US" altLang="ja-JP" sz="1200" dirty="0">
                <a:solidFill>
                  <a:schemeClr val="bg1">
                    <a:lumMod val="75000"/>
                  </a:schemeClr>
                </a:solidFill>
              </a:rPr>
              <a:t>week3-1_2</a:t>
            </a:r>
          </a:p>
          <a:p>
            <a:endParaRPr lang="en-US" altLang="ja-JP" sz="1200" dirty="0">
              <a:solidFill>
                <a:schemeClr val="bg1">
                  <a:lumMod val="75000"/>
                </a:schemeClr>
              </a:solidFill>
            </a:endParaRPr>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10</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3112124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28650" y="4697260"/>
            <a:ext cx="7759774" cy="1684068"/>
          </a:xfrm>
          <a:prstGeom prst="roundRect">
            <a:avLst>
              <a:gd name="adj" fmla="val 1411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201" name="标题 1"/>
          <p:cNvSpPr>
            <a:spLocks noGrp="1" noChangeArrowheads="1"/>
          </p:cNvSpPr>
          <p:nvPr>
            <p:ph type="title"/>
          </p:nvPr>
        </p:nvSpPr>
        <p:spPr>
          <a:xfrm>
            <a:off x="457200" y="838200"/>
            <a:ext cx="7643192" cy="381000"/>
          </a:xfrm>
        </p:spPr>
        <p:txBody>
          <a:bodyPr>
            <a:noAutofit/>
          </a:bodyPr>
          <a:lstStyle/>
          <a:p>
            <a:r>
              <a:rPr lang="ja-JP" altLang="en-US" sz="4400" b="1" dirty="0">
                <a:latin typeface="BIZ UDPゴシック" panose="020B0400000000000000" pitchFamily="50" charset="-128"/>
              </a:rPr>
              <a:t>さまざまなメタデータの</a:t>
            </a:r>
            <a:r>
              <a:rPr lang="zh-CN" altLang="en-US" sz="4400" b="1" dirty="0">
                <a:latin typeface="BIZ UDPゴシック" panose="020B0400000000000000" pitchFamily="50" charset="-128"/>
              </a:rPr>
              <a:t>標準</a:t>
            </a:r>
            <a:endParaRPr kumimoji="1" lang="zh-CN" altLang="en-US" sz="4400" b="1" dirty="0">
              <a:latin typeface="BIZ UDPゴシック" panose="020B0400000000000000" pitchFamily="50" charset="-128"/>
            </a:endParaRPr>
          </a:p>
        </p:txBody>
      </p:sp>
      <p:sp>
        <p:nvSpPr>
          <p:cNvPr id="8" name="内容占位符 2"/>
          <p:cNvSpPr txBox="1">
            <a:spLocks noChangeArrowheads="1"/>
          </p:cNvSpPr>
          <p:nvPr/>
        </p:nvSpPr>
        <p:spPr>
          <a:xfrm>
            <a:off x="700658" y="4927226"/>
            <a:ext cx="7615758" cy="1224136"/>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Font typeface="Arial" panose="020B0604020202020204" pitchFamily="34" charset="0"/>
              <a:buNone/>
            </a:pPr>
            <a:r>
              <a:rPr lang="ja-JP" altLang="en-US" sz="2000" b="1" dirty="0">
                <a:solidFill>
                  <a:schemeClr val="bg1"/>
                </a:solidFill>
              </a:rPr>
              <a:t>メタデータには、様々なタイプ・標準が存在します。研究データを</a:t>
            </a:r>
            <a:br>
              <a:rPr lang="en-US" altLang="ja-JP" sz="2000" b="1" dirty="0">
                <a:solidFill>
                  <a:schemeClr val="bg1"/>
                </a:solidFill>
              </a:rPr>
            </a:br>
            <a:r>
              <a:rPr lang="ja-JP" altLang="en-US" sz="2000" b="1" dirty="0">
                <a:solidFill>
                  <a:schemeClr val="bg1"/>
                </a:solidFill>
              </a:rPr>
              <a:t>公開し、検索されやすくするためには、同じ研究分野でよく使われているメタデータなど研究データに最も適したメタデータの標準を選択することが重要です。</a:t>
            </a:r>
            <a:endParaRPr lang="en-US" altLang="ja-JP" sz="2000" dirty="0">
              <a:solidFill>
                <a:schemeClr val="accent1">
                  <a:lumMod val="50000"/>
                </a:schemeClr>
              </a:solidFill>
            </a:endParaRPr>
          </a:p>
        </p:txBody>
      </p:sp>
      <p:sp>
        <p:nvSpPr>
          <p:cNvPr id="9" name="テキスト ボックス 8"/>
          <p:cNvSpPr txBox="1"/>
          <p:nvPr/>
        </p:nvSpPr>
        <p:spPr>
          <a:xfrm>
            <a:off x="89646" y="44624"/>
            <a:ext cx="175240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5.4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メタデータ</a:t>
            </a:r>
          </a:p>
        </p:txBody>
      </p:sp>
      <p:sp>
        <p:nvSpPr>
          <p:cNvPr id="10" name="页脚占位符 4"/>
          <p:cNvSpPr txBox="1">
            <a:spLocks noChangeArrowheads="1"/>
          </p:cNvSpPr>
          <p:nvPr/>
        </p:nvSpPr>
        <p:spPr>
          <a:xfrm>
            <a:off x="928688" y="6537324"/>
            <a:ext cx="6235600" cy="32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4</a:t>
            </a:r>
            <a:r>
              <a:rPr lang="ja-JP" altLang="en-US" sz="1200" dirty="0">
                <a:solidFill>
                  <a:schemeClr val="bg1">
                    <a:lumMod val="75000"/>
                  </a:schemeClr>
                </a:solidFill>
              </a:rPr>
              <a:t>章</a:t>
            </a:r>
            <a:r>
              <a:rPr lang="en-US" altLang="ja-JP" sz="1200" dirty="0">
                <a:solidFill>
                  <a:schemeClr val="bg1">
                    <a:lumMod val="75000"/>
                  </a:schemeClr>
                </a:solidFill>
              </a:rPr>
              <a:t>_15, </a:t>
            </a:r>
            <a:r>
              <a:rPr lang="ja-JP" altLang="en-US" sz="1200" dirty="0">
                <a:solidFill>
                  <a:schemeClr val="bg1">
                    <a:lumMod val="75000"/>
                  </a:schemeClr>
                </a:solidFill>
              </a:rPr>
              <a:t>「</a:t>
            </a:r>
            <a:r>
              <a:rPr lang="zh-CN" altLang="en-US" sz="1200" dirty="0">
                <a:solidFill>
                  <a:schemeClr val="bg1">
                    <a:lumMod val="75000"/>
                  </a:schemeClr>
                </a:solidFill>
              </a:rPr>
              <a:t>オープンサイエンス時代の研究データ管理</a:t>
            </a:r>
            <a:r>
              <a:rPr lang="ja-JP" altLang="en-US" sz="1200" dirty="0">
                <a:solidFill>
                  <a:schemeClr val="bg1">
                    <a:lumMod val="75000"/>
                  </a:schemeClr>
                </a:solidFill>
              </a:rPr>
              <a:t>」 </a:t>
            </a:r>
            <a:r>
              <a:rPr lang="en-US" altLang="ja-JP" sz="1200" dirty="0">
                <a:solidFill>
                  <a:schemeClr val="bg1">
                    <a:lumMod val="75000"/>
                  </a:schemeClr>
                </a:solidFill>
              </a:rPr>
              <a:t>week3-1_3</a:t>
            </a:r>
          </a:p>
          <a:p>
            <a:endParaRPr lang="en-US" altLang="ja-JP" sz="1200" dirty="0">
              <a:solidFill>
                <a:schemeClr val="bg1">
                  <a:lumMod val="75000"/>
                </a:schemeClr>
              </a:solidFill>
            </a:endParaRPr>
          </a:p>
          <a:p>
            <a:endParaRPr lang="en-US" altLang="ja-JP" sz="1200" dirty="0">
              <a:solidFill>
                <a:schemeClr val="bg1">
                  <a:lumMod val="75000"/>
                </a:schemeClr>
              </a:solidFill>
            </a:endParaRP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11</a:t>
            </a:fld>
            <a:endParaRPr kumimoji="1" lang="ja-JP" altLang="en-US" sz="1200">
              <a:solidFill>
                <a:schemeClr val="bg1">
                  <a:lumMod val="50000"/>
                </a:schemeClr>
              </a:solidFill>
            </a:endParaRPr>
          </a:p>
        </p:txBody>
      </p:sp>
      <p:sp>
        <p:nvSpPr>
          <p:cNvPr id="14" name="内容占位符 2"/>
          <p:cNvSpPr>
            <a:spLocks noGrp="1" noChangeArrowheads="1"/>
          </p:cNvSpPr>
          <p:nvPr>
            <p:ph idx="1"/>
          </p:nvPr>
        </p:nvSpPr>
        <p:spPr>
          <a:xfrm>
            <a:off x="628650" y="1825625"/>
            <a:ext cx="7886700" cy="2182399"/>
          </a:xfrm>
        </p:spPr>
        <p:txBody>
          <a:bodyPr>
            <a:noAutofit/>
          </a:bodyPr>
          <a:lstStyle/>
          <a:p>
            <a:pPr>
              <a:defRPr/>
            </a:pPr>
            <a:r>
              <a:rPr lang="zh-CN" altLang="en-US" sz="2000" dirty="0"/>
              <a:t>一般的</a:t>
            </a:r>
            <a:r>
              <a:rPr lang="ja-JP" altLang="en-US" sz="2000" dirty="0"/>
              <a:t>なもの</a:t>
            </a:r>
            <a:endParaRPr lang="en-US" altLang="ja-JP" sz="2000" dirty="0"/>
          </a:p>
          <a:p>
            <a:pPr lvl="1">
              <a:lnSpc>
                <a:spcPct val="120000"/>
              </a:lnSpc>
              <a:buFont typeface="Segoe UI" panose="020B0502040204020203" pitchFamily="34" charset="0"/>
              <a:buChar char="-"/>
              <a:defRPr/>
            </a:pPr>
            <a:r>
              <a:rPr lang="zh-CN" altLang="zh-CN" dirty="0"/>
              <a:t>Dublin Core</a:t>
            </a:r>
            <a:r>
              <a:rPr lang="ja-JP" altLang="en-US" dirty="0"/>
              <a:t> （ダブリン・コア、</a:t>
            </a:r>
            <a:r>
              <a:rPr lang="zh-CN" altLang="en-US" dirty="0"/>
              <a:t>略称</a:t>
            </a:r>
            <a:r>
              <a:rPr lang="en-US" altLang="zh-CN" dirty="0"/>
              <a:t>: </a:t>
            </a:r>
            <a:r>
              <a:rPr lang="zh-CN" altLang="zh-CN" dirty="0"/>
              <a:t>DC）</a:t>
            </a:r>
            <a:endParaRPr lang="en-US" altLang="zh-CN" dirty="0"/>
          </a:p>
          <a:p>
            <a:pPr lvl="1">
              <a:lnSpc>
                <a:spcPct val="120000"/>
              </a:lnSpc>
              <a:buFont typeface="Segoe UI" panose="020B0502040204020203" pitchFamily="34" charset="0"/>
              <a:buChar char="-"/>
              <a:defRPr/>
            </a:pPr>
            <a:r>
              <a:rPr lang="zh-CN" altLang="zh-CN" dirty="0"/>
              <a:t>DataCite</a:t>
            </a:r>
            <a:endParaRPr lang="en-US" altLang="zh-CN" dirty="0"/>
          </a:p>
          <a:p>
            <a:pPr lvl="1">
              <a:lnSpc>
                <a:spcPct val="120000"/>
              </a:lnSpc>
              <a:defRPr/>
            </a:pPr>
            <a:endParaRPr lang="zh-CN" altLang="zh-CN" dirty="0">
              <a:solidFill>
                <a:srgbClr val="FF0000"/>
              </a:solidFill>
            </a:endParaRPr>
          </a:p>
          <a:p>
            <a:pPr>
              <a:defRPr/>
            </a:pPr>
            <a:r>
              <a:rPr lang="zh-CN" altLang="en-US" sz="2000" dirty="0"/>
              <a:t>分野特有</a:t>
            </a:r>
            <a:r>
              <a:rPr lang="ja-JP" altLang="en-US" sz="2000" dirty="0"/>
              <a:t>のもの</a:t>
            </a:r>
            <a:endParaRPr lang="en-US" altLang="ja-JP" sz="2000" dirty="0"/>
          </a:p>
          <a:p>
            <a:pPr lvl="1">
              <a:lnSpc>
                <a:spcPct val="120000"/>
              </a:lnSpc>
              <a:buFont typeface="Segoe UI" panose="020B0502040204020203" pitchFamily="34" charset="0"/>
              <a:buChar char="-"/>
              <a:defRPr/>
            </a:pPr>
            <a:r>
              <a:rPr lang="zh-CN" altLang="zh-CN" dirty="0"/>
              <a:t>Data Documentation Initiative(DDI, </a:t>
            </a:r>
            <a:r>
              <a:rPr lang="zh-CN" altLang="en-US" dirty="0"/>
              <a:t>社会科学）</a:t>
            </a:r>
          </a:p>
          <a:p>
            <a:pPr lvl="1">
              <a:lnSpc>
                <a:spcPct val="120000"/>
              </a:lnSpc>
              <a:buFont typeface="Segoe UI" panose="020B0502040204020203" pitchFamily="34" charset="0"/>
              <a:buChar char="-"/>
              <a:defRPr/>
            </a:pPr>
            <a:r>
              <a:rPr lang="zh-CN" altLang="zh-CN" dirty="0"/>
              <a:t>DCC</a:t>
            </a:r>
            <a:r>
              <a:rPr lang="ja-JP" altLang="en-US" dirty="0"/>
              <a:t>の</a:t>
            </a:r>
            <a:r>
              <a:rPr lang="zh-CN" altLang="zh-CN" dirty="0"/>
              <a:t>web</a:t>
            </a:r>
            <a:r>
              <a:rPr lang="ja-JP" altLang="en-US" dirty="0"/>
              <a:t>サイトで</a:t>
            </a:r>
            <a:r>
              <a:rPr lang="zh-CN" altLang="en-US" dirty="0"/>
              <a:t>検索可能</a:t>
            </a:r>
            <a:endParaRPr lang="en-US" altLang="ja-JP" sz="2000" dirty="0"/>
          </a:p>
          <a:p>
            <a:pPr>
              <a:buFontTx/>
              <a:buNone/>
              <a:defRPr/>
            </a:pPr>
            <a:endParaRPr kumimoji="1" lang="en-US" altLang="zh-CN" sz="2000" dirty="0"/>
          </a:p>
        </p:txBody>
      </p:sp>
    </p:spTree>
    <p:extLst>
      <p:ext uri="{BB962C8B-B14F-4D97-AF65-F5344CB8AC3E}">
        <p14:creationId xmlns:p14="http://schemas.microsoft.com/office/powerpoint/2010/main" val="2022604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标题 1"/>
          <p:cNvSpPr>
            <a:spLocks noGrp="1" noChangeArrowheads="1"/>
          </p:cNvSpPr>
          <p:nvPr>
            <p:ph type="title"/>
          </p:nvPr>
        </p:nvSpPr>
        <p:spPr>
          <a:xfrm>
            <a:off x="457200" y="838200"/>
            <a:ext cx="7643192" cy="381000"/>
          </a:xfrm>
        </p:spPr>
        <p:txBody>
          <a:bodyPr>
            <a:noAutofit/>
          </a:bodyPr>
          <a:lstStyle/>
          <a:p>
            <a:r>
              <a:rPr lang="ja-JP" altLang="en-US" sz="4400" b="1" dirty="0">
                <a:latin typeface="BIZ UDPゴシック" panose="020B0400000000000000" pitchFamily="50" charset="-128"/>
              </a:rPr>
              <a:t>さまざまなメタデータの</a:t>
            </a:r>
            <a:r>
              <a:rPr lang="zh-CN" altLang="en-US" sz="4400" b="1" dirty="0">
                <a:latin typeface="BIZ UDPゴシック" panose="020B0400000000000000" pitchFamily="50" charset="-128"/>
              </a:rPr>
              <a:t>標準</a:t>
            </a:r>
            <a:endParaRPr kumimoji="1" lang="zh-CN" altLang="en-US" sz="4400" b="1" dirty="0">
              <a:latin typeface="BIZ UDPゴシック" panose="020B0400000000000000" pitchFamily="50" charset="-128"/>
            </a:endParaRPr>
          </a:p>
        </p:txBody>
      </p:sp>
      <p:sp>
        <p:nvSpPr>
          <p:cNvPr id="9" name="テキスト ボックス 8"/>
          <p:cNvSpPr txBox="1"/>
          <p:nvPr/>
        </p:nvSpPr>
        <p:spPr>
          <a:xfrm>
            <a:off x="89646" y="44624"/>
            <a:ext cx="175240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5.4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メタデータ</a:t>
            </a: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12</a:t>
            </a:fld>
            <a:endParaRPr kumimoji="1" lang="ja-JP" altLang="en-US" sz="1200">
              <a:solidFill>
                <a:schemeClr val="bg1">
                  <a:lumMod val="50000"/>
                </a:schemeClr>
              </a:solidFill>
            </a:endParaRPr>
          </a:p>
        </p:txBody>
      </p:sp>
      <p:sp>
        <p:nvSpPr>
          <p:cNvPr id="13" name="内容占位符 2"/>
          <p:cNvSpPr>
            <a:spLocks noGrp="1" noChangeArrowheads="1"/>
          </p:cNvSpPr>
          <p:nvPr>
            <p:ph idx="1"/>
          </p:nvPr>
        </p:nvSpPr>
        <p:spPr>
          <a:xfrm>
            <a:off x="533399" y="1517994"/>
            <a:ext cx="8468097" cy="594178"/>
          </a:xfrm>
        </p:spPr>
        <p:txBody>
          <a:bodyPr>
            <a:noAutofit/>
          </a:bodyPr>
          <a:lstStyle/>
          <a:p>
            <a:pPr marL="0" indent="0">
              <a:lnSpc>
                <a:spcPct val="100000"/>
              </a:lnSpc>
              <a:buNone/>
            </a:pPr>
            <a:r>
              <a:rPr lang="ja-JP" altLang="en-US" sz="1600" dirty="0"/>
              <a:t>例）　</a:t>
            </a:r>
            <a:r>
              <a:rPr lang="en-US" altLang="ja-JP" sz="1800" dirty="0"/>
              <a:t>Dublin Core Metadata Element Set</a:t>
            </a:r>
            <a:r>
              <a:rPr lang="ja-JP" altLang="en-US" sz="1800" dirty="0"/>
              <a:t> </a:t>
            </a:r>
            <a:br>
              <a:rPr lang="en-US" altLang="ja-JP" sz="1600" dirty="0"/>
            </a:br>
            <a:r>
              <a:rPr lang="ja-JP" altLang="en-US" sz="1600" dirty="0"/>
              <a:t>　　　　</a:t>
            </a:r>
            <a:r>
              <a:rPr lang="ja-JP" altLang="ja-JP" sz="1600" dirty="0"/>
              <a:t>様々な分野で共通に適用できる</a:t>
            </a:r>
            <a:r>
              <a:rPr lang="en-US" altLang="ja-JP" sz="1600" dirty="0"/>
              <a:t>15</a:t>
            </a:r>
            <a:r>
              <a:rPr lang="ja-JP" altLang="en-US" sz="1600" dirty="0"/>
              <a:t>の</a:t>
            </a:r>
            <a:r>
              <a:rPr lang="zh-CN" altLang="en-US" sz="1600" dirty="0"/>
              <a:t>基本エレメント</a:t>
            </a:r>
            <a:endParaRPr kumimoji="1" lang="zh-CN" altLang="en-US" sz="2000" dirty="0"/>
          </a:p>
        </p:txBody>
      </p:sp>
      <p:graphicFrame>
        <p:nvGraphicFramePr>
          <p:cNvPr id="14" name="内容占位符 6"/>
          <p:cNvGraphicFramePr>
            <a:graphicFrameLocks noGrp="1"/>
          </p:cNvGraphicFramePr>
          <p:nvPr>
            <p:extLst>
              <p:ext uri="{D42A27DB-BD31-4B8C-83A1-F6EECF244321}">
                <p14:modId xmlns:p14="http://schemas.microsoft.com/office/powerpoint/2010/main" val="2381959192"/>
              </p:ext>
            </p:extLst>
          </p:nvPr>
        </p:nvGraphicFramePr>
        <p:xfrm>
          <a:off x="1043608" y="2217670"/>
          <a:ext cx="7740000" cy="3491999"/>
        </p:xfrm>
        <a:graphic>
          <a:graphicData uri="http://schemas.openxmlformats.org/drawingml/2006/table">
            <a:tbl>
              <a:tblPr/>
              <a:tblGrid>
                <a:gridCol w="2997317">
                  <a:extLst>
                    <a:ext uri="{9D8B030D-6E8A-4147-A177-3AD203B41FA5}">
                      <a16:colId xmlns:a16="http://schemas.microsoft.com/office/drawing/2014/main" val="20000"/>
                    </a:ext>
                  </a:extLst>
                </a:gridCol>
                <a:gridCol w="2403748">
                  <a:extLst>
                    <a:ext uri="{9D8B030D-6E8A-4147-A177-3AD203B41FA5}">
                      <a16:colId xmlns:a16="http://schemas.microsoft.com/office/drawing/2014/main" val="20001"/>
                    </a:ext>
                  </a:extLst>
                </a:gridCol>
                <a:gridCol w="2338935">
                  <a:extLst>
                    <a:ext uri="{9D8B030D-6E8A-4147-A177-3AD203B41FA5}">
                      <a16:colId xmlns:a16="http://schemas.microsoft.com/office/drawing/2014/main" val="20002"/>
                    </a:ext>
                  </a:extLst>
                </a:gridCol>
              </a:tblGrid>
              <a:tr h="750101">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Contributor</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（寄与者・貢献者）</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Format</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zh-CN"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記録形式</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PDF</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など</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Rights</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（権利管理）</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0"/>
                  </a:ext>
                </a:extLst>
              </a:tr>
              <a:tr h="750101">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Coverage</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（空間的範囲・時間的範囲）</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地理的場所及</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び</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時間的</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な</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内容</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に</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関</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する</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情報資源</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Identifier</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zh-CN"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資源識別子）</a:t>
                      </a:r>
                      <a:endParaRPr kumimoji="0" lang="en-US"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URI</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などに</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相当</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Source</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（出処）</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原文書</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の</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識別子</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1"/>
                  </a:ext>
                </a:extLst>
              </a:tr>
              <a:tr h="654001">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Creator</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（作成者）</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Language</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（言語）</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Subject</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zh-CN"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キーワード・主題</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2"/>
                  </a:ext>
                </a:extLst>
              </a:tr>
              <a:tr h="587695">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Date</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zh-CN"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日付</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Publisher</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（公開者・出版者）</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Title</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（タイトル）</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val="10003"/>
                  </a:ext>
                </a:extLst>
              </a:tr>
              <a:tr h="750101">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Description</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（内容記述）</a:t>
                      </a:r>
                      <a:endParaRPr kumimoji="0" lang="zh-CN" altLang="zh-CN" sz="160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Relation</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（関係）</a:t>
                      </a:r>
                    </a:p>
                    <a:p>
                      <a:pPr marL="0" marR="0" lvl="0" indent="0" algn="ctr" defTabSz="914400" rtl="0" eaLnBrk="1" fontAlgn="t" latinLnBrk="0" hangingPunct="1">
                        <a:lnSpc>
                          <a:spcPct val="100000"/>
                        </a:lnSpc>
                        <a:spcBef>
                          <a:spcPct val="0"/>
                        </a:spcBef>
                        <a:spcAft>
                          <a:spcPct val="0"/>
                        </a:spcAft>
                        <a:buClrTx/>
                        <a:buSzTx/>
                        <a:buFontTx/>
                        <a:buNone/>
                        <a:tabLst/>
                      </a:pP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他</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の</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情報源</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との</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関連付</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け</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tc>
                  <a:txBody>
                    <a:bodyPr/>
                    <a:lstStyle>
                      <a:lvl1pPr>
                        <a:spcBef>
                          <a:spcPct val="20000"/>
                        </a:spcBef>
                        <a:defRPr sz="2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defRPr sz="20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defRPr>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defRPr>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marR="0" lvl="0" indent="0" algn="ctr" defTabSz="914400" rtl="0" eaLnBrk="1" fontAlgn="t" latinLnBrk="0" hangingPunct="1">
                        <a:lnSpc>
                          <a:spcPct val="100000"/>
                        </a:lnSpc>
                        <a:spcBef>
                          <a:spcPct val="0"/>
                        </a:spcBef>
                        <a:spcAft>
                          <a:spcPct val="0"/>
                        </a:spcAft>
                        <a:buClrTx/>
                        <a:buSzTx/>
                        <a:buFontTx/>
                        <a:buNone/>
                        <a:tabLst/>
                      </a:pPr>
                      <a:r>
                        <a:rPr kumimoji="0" lang="zh-CN" altLang="zh-CN"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Type</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　</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r>
                        <a:rPr kumimoji="0" lang="zh-CN"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資源タイプ</a:t>
                      </a:r>
                      <a:r>
                        <a:rPr kumimoji="0" lang="ja-JP" altLang="en-US"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rPr>
                        <a:t>）</a:t>
                      </a:r>
                      <a:endParaRPr kumimoji="0" lang="en-US" altLang="ja-JP" sz="1600" b="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t" latinLnBrk="0" hangingPunct="1">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ホームページ、</a:t>
                      </a:r>
                      <a:r>
                        <a:rPr kumimoji="0" lang="zh-CN"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小説、辞書</a:t>
                      </a:r>
                      <a:r>
                        <a:rPr kumimoji="0" lang="ja-JP" altLang="en-US"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など</a:t>
                      </a:r>
                      <a:endParaRPr kumimoji="0" lang="zh-CN" altLang="zh-CN" sz="1050" b="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a:txBody>
                  <a:tcPr marL="91439" marR="91439" marT="45690" marB="45690" horzOverflow="overflow">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lnTlToBr>
                      <a:noFill/>
                    </a:lnTlToBr>
                    <a:lnBlToTr>
                      <a:noFill/>
                    </a:lnBlToT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
        <p:nvSpPr>
          <p:cNvPr id="16" name="页脚占位符 4"/>
          <p:cNvSpPr txBox="1">
            <a:spLocks/>
          </p:cNvSpPr>
          <p:nvPr/>
        </p:nvSpPr>
        <p:spPr bwMode="auto">
          <a:xfrm>
            <a:off x="928688" y="6537324"/>
            <a:ext cx="6379616" cy="32067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defRPr sz="1200">
                <a:solidFill>
                  <a:schemeClr val="bg1">
                    <a:lumMod val="75000"/>
                  </a:schemeClr>
                </a:solidFill>
                <a:ea typeface="BIZ UDPゴシック" panose="020B0400000000000000" pitchFamily="50" charset="-128"/>
              </a:defRPr>
            </a:lvl1pPr>
          </a:lstStyle>
          <a:p>
            <a:r>
              <a:rPr lang="ja-JP" altLang="en-US" dirty="0"/>
              <a:t>「</a:t>
            </a:r>
            <a:r>
              <a:rPr lang="en-US" altLang="ja-JP" dirty="0"/>
              <a:t>RDM</a:t>
            </a:r>
            <a:r>
              <a:rPr lang="ja-JP" altLang="en-US" dirty="0"/>
              <a:t>トレーニングツール」</a:t>
            </a:r>
            <a:r>
              <a:rPr lang="en-US" altLang="ja-JP" dirty="0"/>
              <a:t>4</a:t>
            </a:r>
            <a:r>
              <a:rPr lang="ja-JP" altLang="en-US" dirty="0"/>
              <a:t>章</a:t>
            </a:r>
            <a:r>
              <a:rPr lang="en-US" altLang="ja-JP" dirty="0"/>
              <a:t>_16</a:t>
            </a:r>
            <a:r>
              <a:rPr lang="zh-CN" altLang="en-US" dirty="0"/>
              <a:t>，</a:t>
            </a:r>
            <a:r>
              <a:rPr lang="ja-JP" altLang="en-US" dirty="0"/>
              <a:t>「</a:t>
            </a:r>
            <a:r>
              <a:rPr lang="zh-CN" altLang="en-US" dirty="0"/>
              <a:t>オープンサイエンス時代の研究データ管理</a:t>
            </a:r>
            <a:r>
              <a:rPr lang="ja-JP" altLang="en-US" dirty="0"/>
              <a:t>」 </a:t>
            </a:r>
            <a:r>
              <a:rPr lang="en-US" altLang="ja-JP" dirty="0"/>
              <a:t>week3-1_4</a:t>
            </a:r>
          </a:p>
        </p:txBody>
      </p:sp>
      <p:sp>
        <p:nvSpPr>
          <p:cNvPr id="17" name="正方形/長方形 16"/>
          <p:cNvSpPr/>
          <p:nvPr/>
        </p:nvSpPr>
        <p:spPr>
          <a:xfrm>
            <a:off x="4278796" y="5777901"/>
            <a:ext cx="4780476" cy="400110"/>
          </a:xfrm>
          <a:prstGeom prst="rect">
            <a:avLst/>
          </a:prstGeom>
        </p:spPr>
        <p:txBody>
          <a:bodyPr wrap="none">
            <a:spAutoFit/>
          </a:bodyPr>
          <a:lstStyle/>
          <a:p>
            <a:r>
              <a:rPr lang="en-US" altLang="ja-JP" sz="1000" dirty="0">
                <a:latin typeface="Segoe UI" panose="020B0502040204020203" pitchFamily="34" charset="0"/>
                <a:ea typeface="BIZ UDPゴシック" panose="020B0400000000000000" pitchFamily="50" charset="-128"/>
                <a:cs typeface="Segoe UI" panose="020B0502040204020203" pitchFamily="34" charset="0"/>
              </a:rPr>
              <a:t>DCMI: Dublin </a:t>
            </a:r>
            <a:r>
              <a:rPr lang="en-US" altLang="ja-JP" sz="1000" dirty="0" err="1">
                <a:latin typeface="Segoe UI" panose="020B0502040204020203" pitchFamily="34" charset="0"/>
                <a:ea typeface="BIZ UDPゴシック" panose="020B0400000000000000" pitchFamily="50" charset="-128"/>
                <a:cs typeface="Segoe UI" panose="020B0502040204020203" pitchFamily="34" charset="0"/>
              </a:rPr>
              <a:t>Core</a:t>
            </a:r>
            <a:r>
              <a:rPr lang="en-US" altLang="ja-JP" sz="1000" baseline="30000" dirty="0" err="1">
                <a:latin typeface="Segoe UI" panose="020B0502040204020203" pitchFamily="34" charset="0"/>
                <a:ea typeface="BIZ UDPゴシック" panose="020B0400000000000000" pitchFamily="50" charset="-128"/>
                <a:cs typeface="Segoe UI" panose="020B0502040204020203" pitchFamily="34" charset="0"/>
              </a:rPr>
              <a:t>TM</a:t>
            </a:r>
            <a:r>
              <a:rPr lang="en-US" altLang="ja-JP" sz="1000" dirty="0">
                <a:latin typeface="Segoe UI" panose="020B0502040204020203" pitchFamily="34" charset="0"/>
                <a:ea typeface="BIZ UDPゴシック" panose="020B0400000000000000" pitchFamily="50" charset="-128"/>
                <a:cs typeface="Segoe UI" panose="020B0502040204020203" pitchFamily="34" charset="0"/>
              </a:rPr>
              <a:t> Metadata Element Set, Version 1.1: Reference Description</a:t>
            </a:r>
          </a:p>
          <a:p>
            <a:r>
              <a:rPr lang="en-US" altLang="ja-JP" sz="1000" dirty="0">
                <a:latin typeface="Segoe UI" panose="020B0502040204020203" pitchFamily="34" charset="0"/>
                <a:ea typeface="BIZ UDPゴシック" panose="020B0400000000000000" pitchFamily="50" charset="-128"/>
                <a:cs typeface="Segoe UI" panose="020B0502040204020203" pitchFamily="34" charset="0"/>
                <a:hlinkClick r:id="rId3"/>
              </a:rPr>
              <a:t>https://www.dublincore.org/specifications/dublin-core/dces/</a:t>
            </a:r>
            <a:r>
              <a:rPr lang="en-US" altLang="ja-JP" sz="1000" dirty="0">
                <a:latin typeface="Segoe UI" panose="020B0502040204020203" pitchFamily="34" charset="0"/>
                <a:ea typeface="BIZ UDPゴシック" panose="020B0400000000000000" pitchFamily="50" charset="-128"/>
                <a:cs typeface="Segoe UI" panose="020B0502040204020203" pitchFamily="34" charset="0"/>
              </a:rPr>
              <a:t> </a:t>
            </a:r>
            <a:r>
              <a:rPr lang="ja-JP" altLang="en-US" sz="1000" dirty="0">
                <a:latin typeface="BIZ UDPゴシック" panose="020B0400000000000000" pitchFamily="50" charset="-128"/>
                <a:ea typeface="BIZ UDPゴシック" panose="020B0400000000000000" pitchFamily="50" charset="-128"/>
              </a:rPr>
              <a:t>より</a:t>
            </a:r>
            <a:endParaRPr lang="en-US" altLang="ja-JP" sz="10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215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533400" y="1466079"/>
            <a:ext cx="8077200" cy="59476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4866" name="Rectangle 2"/>
          <p:cNvSpPr>
            <a:spLocks noGrp="1" noChangeArrowheads="1"/>
          </p:cNvSpPr>
          <p:nvPr>
            <p:ph type="title"/>
          </p:nvPr>
        </p:nvSpPr>
        <p:spPr/>
        <p:txBody>
          <a:bodyPr>
            <a:normAutofit/>
          </a:bodyPr>
          <a:lstStyle/>
          <a:p>
            <a:pPr eaLnBrk="1" hangingPunct="1"/>
            <a:r>
              <a:rPr lang="ja-JP" altLang="en-US" sz="4400" b="1" dirty="0"/>
              <a:t>データリポジトリ（</a:t>
            </a:r>
            <a:r>
              <a:rPr lang="en-US" altLang="ja-JP" sz="4400" b="1" dirty="0"/>
              <a:t>1/2</a:t>
            </a:r>
            <a:r>
              <a:rPr lang="ja-JP" altLang="en-US" sz="4400" b="1" dirty="0"/>
              <a:t>）</a:t>
            </a:r>
          </a:p>
        </p:txBody>
      </p:sp>
      <p:sp>
        <p:nvSpPr>
          <p:cNvPr id="164867" name="Rectangle 3"/>
          <p:cNvSpPr>
            <a:spLocks noGrp="1" noChangeArrowheads="1"/>
          </p:cNvSpPr>
          <p:nvPr>
            <p:ph idx="1"/>
          </p:nvPr>
        </p:nvSpPr>
        <p:spPr>
          <a:xfrm>
            <a:off x="533400" y="2311595"/>
            <a:ext cx="8287072" cy="3565677"/>
          </a:xfrm>
        </p:spPr>
        <p:txBody>
          <a:bodyPr>
            <a:normAutofit lnSpcReduction="10000"/>
          </a:bodyPr>
          <a:lstStyle/>
          <a:p>
            <a:pPr>
              <a:lnSpc>
                <a:spcPct val="120000"/>
              </a:lnSpc>
            </a:pPr>
            <a:r>
              <a:rPr lang="ja-JP" altLang="en-US" sz="2000" b="1" dirty="0">
                <a:solidFill>
                  <a:srgbClr val="C00000"/>
                </a:solidFill>
                <a:latin typeface="BIZ UDPゴシック" panose="020B0400000000000000" pitchFamily="50" charset="-128"/>
                <a:sym typeface="ＭＳ Ｐゴシック" panose="020B0600070205080204" pitchFamily="50" charset="-128"/>
              </a:rPr>
              <a:t>リポジトリ</a:t>
            </a:r>
            <a:r>
              <a:rPr lang="ja-JP" altLang="en-US" sz="2000" dirty="0">
                <a:latin typeface="BIZ UDPゴシック" panose="020B0400000000000000" pitchFamily="50" charset="-128"/>
                <a:sym typeface="ＭＳ Ｐゴシック" panose="020B0600070205080204" pitchFamily="50" charset="-128"/>
              </a:rPr>
              <a:t>とは</a:t>
            </a:r>
            <a:br>
              <a:rPr lang="en-US" altLang="ja-JP" sz="2000" dirty="0">
                <a:latin typeface="BIZ UDPゴシック" panose="020B0400000000000000" pitchFamily="50" charset="-128"/>
                <a:sym typeface="ＭＳ Ｐゴシック" panose="020B0600070205080204" pitchFamily="50" charset="-128"/>
              </a:rPr>
            </a:br>
            <a:r>
              <a:rPr lang="ja-JP" altLang="en-US" sz="1900" dirty="0">
                <a:latin typeface="BIZ UDPゴシック" panose="020B0400000000000000" pitchFamily="50" charset="-128"/>
                <a:sym typeface="ＭＳ Ｐゴシック" panose="020B0600070205080204" pitchFamily="50" charset="-128"/>
              </a:rPr>
              <a:t>データインフラのうち、電子的な知的生産物の保存や発信を行うための</a:t>
            </a:r>
            <a:br>
              <a:rPr lang="en-US" altLang="ja-JP" sz="1900" dirty="0">
                <a:latin typeface="BIZ UDPゴシック" panose="020B0400000000000000" pitchFamily="50" charset="-128"/>
                <a:sym typeface="ＭＳ Ｐゴシック" panose="020B0600070205080204" pitchFamily="50" charset="-128"/>
              </a:rPr>
            </a:br>
            <a:r>
              <a:rPr lang="ja-JP" altLang="en-US" sz="1900" dirty="0">
                <a:latin typeface="BIZ UDPゴシック" panose="020B0400000000000000" pitchFamily="50" charset="-128"/>
                <a:sym typeface="ＭＳ Ｐゴシック" panose="020B0600070205080204" pitchFamily="50" charset="-128"/>
              </a:rPr>
              <a:t>インターネット上のアーカイブシステム。</a:t>
            </a:r>
            <a:endParaRPr lang="en-US" altLang="ja-JP" sz="1900" dirty="0">
              <a:latin typeface="BIZ UDPゴシック" panose="020B0400000000000000" pitchFamily="50" charset="-128"/>
              <a:sym typeface="ＭＳ Ｐゴシック" panose="020B0600070205080204" pitchFamily="50" charset="-128"/>
            </a:endParaRPr>
          </a:p>
          <a:p>
            <a:pPr>
              <a:lnSpc>
                <a:spcPct val="120000"/>
              </a:lnSpc>
            </a:pPr>
            <a:endParaRPr lang="ja-JP" altLang="en-US" sz="1000" dirty="0">
              <a:latin typeface="BIZ UDPゴシック" panose="020B0400000000000000" pitchFamily="50" charset="-128"/>
              <a:sym typeface="ＭＳ Ｐゴシック" panose="020B0600070205080204" pitchFamily="50" charset="-128"/>
            </a:endParaRPr>
          </a:p>
          <a:p>
            <a:pPr>
              <a:lnSpc>
                <a:spcPct val="120000"/>
              </a:lnSpc>
            </a:pPr>
            <a:r>
              <a:rPr lang="en-US" altLang="ja-JP" sz="2000" dirty="0" err="1">
                <a:latin typeface="BIZ UDPゴシック" panose="020B0400000000000000" pitchFamily="50" charset="-128"/>
              </a:rPr>
              <a:t>リポジトリ</a:t>
            </a:r>
            <a:r>
              <a:rPr lang="ja-JP" altLang="en-US" sz="2000" dirty="0">
                <a:latin typeface="BIZ UDPゴシック" panose="020B0400000000000000" pitchFamily="50" charset="-128"/>
              </a:rPr>
              <a:t>の分類：</a:t>
            </a:r>
          </a:p>
          <a:p>
            <a:pPr lvl="1">
              <a:lnSpc>
                <a:spcPct val="120000"/>
              </a:lnSpc>
              <a:buFont typeface="BIZ UDPゴシック" panose="020B0400000000000000" pitchFamily="50" charset="-128"/>
              <a:buChar char="-"/>
            </a:pPr>
            <a:r>
              <a:rPr lang="ja-JP" altLang="en-US" sz="1900" dirty="0">
                <a:solidFill>
                  <a:srgbClr val="C00000"/>
                </a:solidFill>
                <a:latin typeface="BIZ UDPゴシック" panose="020B0400000000000000" pitchFamily="50" charset="-128"/>
                <a:sym typeface="ＭＳ Ｐゴシック" panose="020B0600070205080204" pitchFamily="50" charset="-128"/>
              </a:rPr>
              <a:t>機関リポジトリ</a:t>
            </a:r>
            <a:r>
              <a:rPr lang="ja-JP" altLang="en-US" sz="1900" dirty="0">
                <a:latin typeface="BIZ UDPゴシック" panose="020B0400000000000000" pitchFamily="50" charset="-128"/>
              </a:rPr>
              <a:t>：</a:t>
            </a:r>
            <a:r>
              <a:rPr lang="ja-JP" altLang="en-US" sz="1900" dirty="0">
                <a:latin typeface="BIZ UDPゴシック" panose="020B0400000000000000" pitchFamily="50" charset="-128"/>
                <a:sym typeface="ＭＳ Ｐゴシック" panose="020B0600070205080204" pitchFamily="50" charset="-128"/>
              </a:rPr>
              <a:t>大学・研究機関の成果を保存・管理・公開することを主眼</a:t>
            </a:r>
            <a:r>
              <a:rPr lang="zh-CN" altLang="ja-JP" sz="1900" dirty="0">
                <a:latin typeface="BIZ UDPゴシック" panose="020B0400000000000000" pitchFamily="50" charset="-128"/>
                <a:sym typeface="ＭＳ Ｐゴシック" panose="020B0600070205080204" pitchFamily="50" charset="-128"/>
              </a:rPr>
              <a:t>。</a:t>
            </a:r>
            <a:endParaRPr lang="ja-JP" altLang="en-US" sz="1900" dirty="0">
              <a:latin typeface="BIZ UDPゴシック" panose="020B0400000000000000" pitchFamily="50" charset="-128"/>
              <a:sym typeface="ＭＳ Ｐゴシック" panose="020B0600070205080204" pitchFamily="50" charset="-128"/>
            </a:endParaRPr>
          </a:p>
          <a:p>
            <a:pPr lvl="1">
              <a:lnSpc>
                <a:spcPct val="120000"/>
              </a:lnSpc>
              <a:buFont typeface="BIZ UDPゴシック" panose="020B0400000000000000" pitchFamily="50" charset="-128"/>
              <a:buChar char="-"/>
            </a:pPr>
            <a:r>
              <a:rPr lang="ja-JP" altLang="en-US" sz="1900" dirty="0">
                <a:solidFill>
                  <a:srgbClr val="C00000"/>
                </a:solidFill>
                <a:latin typeface="BIZ UDPゴシック" panose="020B0400000000000000" pitchFamily="50" charset="-128"/>
              </a:rPr>
              <a:t>分野リポジトリ</a:t>
            </a:r>
            <a:r>
              <a:rPr lang="ja-JP" altLang="en-US" sz="1900" dirty="0">
                <a:latin typeface="BIZ UDPゴシック" panose="020B0400000000000000" pitchFamily="50" charset="-128"/>
              </a:rPr>
              <a:t>：分野における研究資源を保存して活動促進に資し、</a:t>
            </a:r>
            <a:br>
              <a:rPr lang="en-US" altLang="ja-JP" sz="1900" dirty="0">
                <a:latin typeface="BIZ UDPゴシック" panose="020B0400000000000000" pitchFamily="50" charset="-128"/>
              </a:rPr>
            </a:br>
            <a:r>
              <a:rPr lang="ja-JP" altLang="en-US" sz="1900" dirty="0">
                <a:latin typeface="BIZ UDPゴシック" panose="020B0400000000000000" pitchFamily="50" charset="-128"/>
              </a:rPr>
              <a:t>研究者にとっては研究コミュニティに対して可視性の高い分野別リポジトリから研究データを公開する意義大。</a:t>
            </a:r>
          </a:p>
          <a:p>
            <a:pPr lvl="1">
              <a:lnSpc>
                <a:spcPct val="120000"/>
              </a:lnSpc>
              <a:buFont typeface="BIZ UDPゴシック" panose="020B0400000000000000" pitchFamily="50" charset="-128"/>
              <a:buChar char="-"/>
            </a:pPr>
            <a:r>
              <a:rPr lang="ja-JP" altLang="en-US" sz="1900" dirty="0">
                <a:solidFill>
                  <a:srgbClr val="C00000"/>
                </a:solidFill>
                <a:latin typeface="BIZ UDPゴシック" panose="020B0400000000000000" pitchFamily="50" charset="-128"/>
              </a:rPr>
              <a:t>汎用リポジトリ</a:t>
            </a:r>
            <a:r>
              <a:rPr lang="ja-JP" altLang="en-US" sz="1900" dirty="0">
                <a:latin typeface="BIZ UDPゴシック" panose="020B0400000000000000" pitchFamily="50" charset="-128"/>
              </a:rPr>
              <a:t>：分野や機関を非限定</a:t>
            </a:r>
            <a:r>
              <a:rPr lang="zh-CN" altLang="ja-JP" sz="1900" dirty="0">
                <a:latin typeface="BIZ UDPゴシック" panose="020B0400000000000000" pitchFamily="50" charset="-128"/>
              </a:rPr>
              <a:t>。</a:t>
            </a:r>
            <a:endParaRPr lang="ja-JP" altLang="en-US" sz="1900" dirty="0">
              <a:latin typeface="BIZ UDPゴシック" panose="020B0400000000000000" pitchFamily="50" charset="-128"/>
              <a:sym typeface="ＭＳ Ｐゴシック" panose="020B0600070205080204" pitchFamily="50" charset="-128"/>
            </a:endParaRPr>
          </a:p>
        </p:txBody>
      </p:sp>
      <p:sp>
        <p:nvSpPr>
          <p:cNvPr id="164868" name="页脚占位符 4"/>
          <p:cNvSpPr>
            <a:spLocks noGrp="1" noChangeArrowheads="1"/>
          </p:cNvSpPr>
          <p:nvPr/>
        </p:nvSpPr>
        <p:spPr bwMode="auto">
          <a:xfrm>
            <a:off x="5220072" y="5812607"/>
            <a:ext cx="4519612"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1000" dirty="0">
                <a:latin typeface="Calibri" panose="020F0502020204030204" pitchFamily="34" charset="0"/>
                <a:ea typeface="BIZ UDPゴシック" panose="020B0400000000000000" pitchFamily="50" charset="-128"/>
                <a:hlinkClick r:id="rId3"/>
              </a:rPr>
              <a:t>https://www8.cao.go.jp/cstp/tyousakai/kokusaiopen/guideline.pdf</a:t>
            </a:r>
            <a:endParaRPr lang="en-US" altLang="ja-JP" sz="1000" dirty="0">
              <a:latin typeface="Calibri" panose="020F0502020204030204" pitchFamily="34" charset="0"/>
              <a:ea typeface="BIZ UDPゴシック" panose="020B0400000000000000" pitchFamily="50" charset="-128"/>
            </a:endParaRPr>
          </a:p>
          <a:p>
            <a:r>
              <a:rPr lang="ja-JP" altLang="en-US" sz="1000" dirty="0">
                <a:latin typeface="Calibri" panose="020F0502020204030204" pitchFamily="34" charset="0"/>
                <a:ea typeface="BIZ UDPゴシック" panose="020B0400000000000000" pitchFamily="50" charset="-128"/>
              </a:rPr>
              <a:t>国際的動向を踏まえたオープンサイエンスの推進に関する検討会</a:t>
            </a:r>
            <a:endParaRPr lang="en-US" altLang="ja-JP" sz="1000" dirty="0">
              <a:latin typeface="Calibri" panose="020F0502020204030204" pitchFamily="34" charset="0"/>
              <a:ea typeface="BIZ UDPゴシック" panose="020B0400000000000000" pitchFamily="50" charset="-128"/>
            </a:endParaRPr>
          </a:p>
          <a:p>
            <a:r>
              <a:rPr lang="ja-JP" altLang="en-US" sz="1000" dirty="0">
                <a:latin typeface="Calibri" panose="020F0502020204030204" pitchFamily="34" charset="0"/>
                <a:ea typeface="BIZ UDPゴシック" panose="020B0400000000000000" pitchFamily="50" charset="-128"/>
              </a:rPr>
              <a:t>研究データリポジトリ整備・運用ガイドライン　より</a:t>
            </a:r>
            <a:endParaRPr lang="en-US" altLang="ja-JP" sz="1000" dirty="0">
              <a:solidFill>
                <a:srgbClr val="323232"/>
              </a:solidFill>
              <a:ea typeface="BIZ UDPゴシック" panose="020B0400000000000000" pitchFamily="50" charset="-128"/>
            </a:endParaRPr>
          </a:p>
        </p:txBody>
      </p:sp>
      <p:sp>
        <p:nvSpPr>
          <p:cNvPr id="8" name="Rectangle 3"/>
          <p:cNvSpPr txBox="1">
            <a:spLocks noChangeArrowheads="1"/>
          </p:cNvSpPr>
          <p:nvPr/>
        </p:nvSpPr>
        <p:spPr bwMode="auto">
          <a:xfrm>
            <a:off x="638907" y="1572505"/>
            <a:ext cx="7971693" cy="34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defRPr/>
            </a:pPr>
            <a:r>
              <a:rPr kumimoji="1" lang="ja-JP" altLang="en-US" sz="2000" b="1" kern="1200" dirty="0">
                <a:solidFill>
                  <a:schemeClr val="bg1"/>
                </a:solidFill>
                <a:latin typeface="BIZ UDPゴシック" panose="020B0400000000000000" pitchFamily="50" charset="-128"/>
                <a:cs typeface="+mn-cs"/>
              </a:rPr>
              <a:t>研究データの公開には、データリポジトリを利用することができます。</a:t>
            </a:r>
            <a:endParaRPr kumimoji="1" lang="en-US" altLang="ja-JP" sz="2000" b="1" kern="1200" dirty="0">
              <a:solidFill>
                <a:schemeClr val="bg1"/>
              </a:solidFill>
              <a:latin typeface="BIZ UDPゴシック" panose="020B0400000000000000" pitchFamily="50" charset="-128"/>
              <a:cs typeface="+mn-cs"/>
            </a:endParaRPr>
          </a:p>
        </p:txBody>
      </p:sp>
      <p:sp>
        <p:nvSpPr>
          <p:cNvPr id="11" name="テキスト ボックス 10"/>
          <p:cNvSpPr txBox="1"/>
          <p:nvPr/>
        </p:nvSpPr>
        <p:spPr>
          <a:xfrm>
            <a:off x="89646" y="44624"/>
            <a:ext cx="2348720"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5.5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データリポジトリ</a:t>
            </a:r>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13</a:t>
            </a:fld>
            <a:endParaRPr kumimoji="1" lang="ja-JP" altLang="en-US" sz="1200">
              <a:solidFill>
                <a:schemeClr val="bg1">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57200" y="4464543"/>
            <a:ext cx="8294340" cy="1684068"/>
          </a:xfrm>
          <a:prstGeom prst="roundRect">
            <a:avLst>
              <a:gd name="adj" fmla="val 14117"/>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6914" name="Rectangle 2"/>
          <p:cNvSpPr>
            <a:spLocks noGrp="1" noChangeArrowheads="1"/>
          </p:cNvSpPr>
          <p:nvPr>
            <p:ph type="title"/>
          </p:nvPr>
        </p:nvSpPr>
        <p:spPr>
          <a:xfrm>
            <a:off x="457200" y="838200"/>
            <a:ext cx="7159625" cy="381000"/>
          </a:xfrm>
        </p:spPr>
        <p:txBody>
          <a:bodyPr>
            <a:noAutofit/>
          </a:bodyPr>
          <a:lstStyle/>
          <a:p>
            <a:pPr eaLnBrk="1" hangingPunct="1"/>
            <a:r>
              <a:rPr lang="ja-JP" altLang="en-US" sz="4400" b="1" dirty="0">
                <a:sym typeface="ＭＳ Ｐゴシック" panose="020B0600070205080204" pitchFamily="50" charset="-128"/>
              </a:rPr>
              <a:t>データリポジトリ</a:t>
            </a:r>
            <a:r>
              <a:rPr lang="ja-JP" altLang="en-US" sz="4400" b="1" dirty="0"/>
              <a:t>（</a:t>
            </a:r>
            <a:r>
              <a:rPr lang="en-US" altLang="ja-JP" sz="4400" b="1" dirty="0"/>
              <a:t>2/2</a:t>
            </a:r>
            <a:r>
              <a:rPr lang="ja-JP" altLang="en-US" sz="4400" b="1" dirty="0"/>
              <a:t>）</a:t>
            </a:r>
          </a:p>
        </p:txBody>
      </p:sp>
      <p:sp>
        <p:nvSpPr>
          <p:cNvPr id="34819" name="Rectangle 3"/>
          <p:cNvSpPr>
            <a:spLocks noGrp="1"/>
          </p:cNvSpPr>
          <p:nvPr>
            <p:ph idx="1"/>
          </p:nvPr>
        </p:nvSpPr>
        <p:spPr/>
        <p:txBody>
          <a:bodyPr/>
          <a:lstStyle/>
          <a:p>
            <a:pPr>
              <a:lnSpc>
                <a:spcPct val="120000"/>
              </a:lnSpc>
            </a:pPr>
            <a:r>
              <a:rPr lang="ja-JP" altLang="en-US" sz="2000" dirty="0">
                <a:latin typeface="BIZ UDPゴシック" panose="020B0400000000000000" pitchFamily="50" charset="-128"/>
                <a:sym typeface="ＭＳ Ｐゴシック" panose="020B0600070205080204" pitchFamily="50" charset="-128"/>
              </a:rPr>
              <a:t>世界のデータリポジトリ（一例）</a:t>
            </a:r>
            <a:endParaRPr lang="en-US" altLang="ja-JP" sz="2000" dirty="0">
              <a:latin typeface="BIZ UDPゴシック" panose="020B0400000000000000" pitchFamily="50" charset="-128"/>
            </a:endParaRPr>
          </a:p>
          <a:p>
            <a:pPr marL="857250" lvl="3" indent="-342900">
              <a:lnSpc>
                <a:spcPct val="120000"/>
              </a:lnSpc>
              <a:buFont typeface="BIZ UDPゴシック" panose="020B0400000000000000" pitchFamily="50" charset="-128"/>
              <a:buChar char="-"/>
            </a:pPr>
            <a:r>
              <a:rPr lang="en-US" altLang="ja-JP" sz="1800" dirty="0">
                <a:latin typeface="BIZ UDPゴシック" panose="020B0400000000000000" pitchFamily="50" charset="-128"/>
                <a:sym typeface="ＭＳ Ｐゴシック" panose="020B0600070205080204" pitchFamily="50" charset="-128"/>
              </a:rPr>
              <a:t>re3data.org </a:t>
            </a:r>
            <a:r>
              <a:rPr lang="en-US" altLang="ja-JP" sz="1800" dirty="0">
                <a:latin typeface="Segoe UI" panose="020B0502040204020203" pitchFamily="34" charset="0"/>
                <a:cs typeface="Segoe UI" panose="020B0502040204020203" pitchFamily="34" charset="0"/>
                <a:sym typeface="ＭＳ Ｐゴシック" panose="020B0600070205080204" pitchFamily="50" charset="-128"/>
                <a:hlinkClick r:id="rId3"/>
              </a:rPr>
              <a:t>https://www.re3data.org/search?query</a:t>
            </a:r>
            <a:endParaRPr lang="en-US" altLang="ja-JP" sz="1800" dirty="0">
              <a:latin typeface="Segoe UI" panose="020B0502040204020203" pitchFamily="34" charset="0"/>
              <a:cs typeface="Segoe UI" panose="020B0502040204020203" pitchFamily="34" charset="0"/>
              <a:sym typeface="ＭＳ Ｐゴシック" panose="020B0600070205080204" pitchFamily="50" charset="-128"/>
            </a:endParaRPr>
          </a:p>
          <a:p>
            <a:pPr marL="857250" lvl="3" indent="-342900">
              <a:lnSpc>
                <a:spcPct val="120000"/>
              </a:lnSpc>
              <a:buFont typeface="BIZ UDPゴシック" panose="020B0400000000000000" pitchFamily="50" charset="-128"/>
              <a:buChar char="-"/>
            </a:pPr>
            <a:r>
              <a:rPr lang="en-US" altLang="ja-JP" sz="1800" dirty="0" err="1">
                <a:latin typeface="BIZ UDPゴシック" panose="020B0400000000000000" pitchFamily="50" charset="-128"/>
                <a:sym typeface="ＭＳ Ｐゴシック" panose="020B0600070205080204" pitchFamily="50" charset="-128"/>
              </a:rPr>
              <a:t>OpenDOAR</a:t>
            </a:r>
            <a:r>
              <a:rPr lang="en-US" altLang="ja-JP" sz="1800" dirty="0">
                <a:latin typeface="BIZ UDPゴシック" panose="020B0400000000000000" pitchFamily="50" charset="-128"/>
                <a:sym typeface="ＭＳ Ｐゴシック" panose="020B0600070205080204" pitchFamily="50" charset="-128"/>
              </a:rPr>
              <a:t> </a:t>
            </a:r>
            <a:r>
              <a:rPr lang="en-US" altLang="ja-JP" sz="1800" dirty="0">
                <a:latin typeface="Segoe UI" panose="020B0502040204020203" pitchFamily="34" charset="0"/>
                <a:cs typeface="Segoe UI" panose="020B0502040204020203" pitchFamily="34" charset="0"/>
                <a:sym typeface="ＭＳ Ｐゴシック" panose="020B0600070205080204" pitchFamily="50" charset="-128"/>
                <a:hlinkClick r:id="rId4"/>
              </a:rPr>
              <a:t>https://v2.sherpa.ac.uk/opendoar/</a:t>
            </a:r>
            <a:endParaRPr lang="en-US" altLang="ja-JP" sz="1800" dirty="0">
              <a:latin typeface="Segoe UI" panose="020B0502040204020203" pitchFamily="34" charset="0"/>
              <a:cs typeface="Segoe UI" panose="020B0502040204020203" pitchFamily="34" charset="0"/>
              <a:sym typeface="ＭＳ Ｐゴシック" panose="020B0600070205080204" pitchFamily="50" charset="-128"/>
            </a:endParaRPr>
          </a:p>
          <a:p>
            <a:pPr marL="857250" lvl="3" indent="-342900">
              <a:lnSpc>
                <a:spcPct val="120000"/>
              </a:lnSpc>
              <a:buFont typeface="BIZ UDPゴシック" panose="020B0400000000000000" pitchFamily="50" charset="-128"/>
              <a:buChar char="-"/>
            </a:pPr>
            <a:r>
              <a:rPr lang="en-US" altLang="ja-JP" sz="1800" dirty="0">
                <a:latin typeface="BIZ UDPゴシック" panose="020B0400000000000000" pitchFamily="50" charset="-128"/>
                <a:sym typeface="ＭＳ Ｐゴシック" panose="020B0600070205080204" pitchFamily="50" charset="-128"/>
              </a:rPr>
              <a:t>ROAR </a:t>
            </a:r>
            <a:r>
              <a:rPr lang="en-US" altLang="ja-JP" sz="1800" dirty="0">
                <a:latin typeface="Segoe UI" panose="020B0502040204020203" pitchFamily="34" charset="0"/>
                <a:cs typeface="Segoe UI" panose="020B0502040204020203" pitchFamily="34" charset="0"/>
                <a:sym typeface="ＭＳ Ｐゴシック" panose="020B0600070205080204" pitchFamily="50" charset="-128"/>
                <a:hlinkClick r:id="rId5"/>
              </a:rPr>
              <a:t>http://roar.eprints.org/</a:t>
            </a:r>
            <a:endParaRPr lang="en-US" altLang="ja-JP" sz="1800" dirty="0">
              <a:latin typeface="Segoe UI" panose="020B0502040204020203" pitchFamily="34" charset="0"/>
              <a:cs typeface="Segoe UI" panose="020B0502040204020203" pitchFamily="34" charset="0"/>
              <a:sym typeface="ＭＳ Ｐゴシック" panose="020B0600070205080204" pitchFamily="50" charset="-128"/>
            </a:endParaRPr>
          </a:p>
          <a:p>
            <a:pPr marL="857250" lvl="3" indent="-342900">
              <a:lnSpc>
                <a:spcPct val="120000"/>
              </a:lnSpc>
              <a:buFont typeface="BIZ UDPゴシック" panose="020B0400000000000000" pitchFamily="50" charset="-128"/>
              <a:buChar char="-"/>
            </a:pPr>
            <a:r>
              <a:rPr lang="en-US" altLang="ja-JP" sz="1800" dirty="0">
                <a:latin typeface="BIZ UDPゴシック" panose="020B0400000000000000" pitchFamily="50" charset="-128"/>
                <a:sym typeface="ＭＳ Ｐゴシック" panose="020B0600070205080204" pitchFamily="50" charset="-128"/>
              </a:rPr>
              <a:t>MERIL </a:t>
            </a:r>
            <a:r>
              <a:rPr lang="en-US" altLang="ja-JP" sz="1800" dirty="0">
                <a:latin typeface="Segoe UI" panose="020B0502040204020203" pitchFamily="34" charset="0"/>
                <a:cs typeface="Segoe UI" panose="020B0502040204020203" pitchFamily="34" charset="0"/>
                <a:sym typeface="ＭＳ Ｐゴシック" panose="020B0600070205080204" pitchFamily="50" charset="-128"/>
                <a:hlinkClick r:id="rId6"/>
              </a:rPr>
              <a:t>https://portal.meril.eu/meril/</a:t>
            </a:r>
            <a:endParaRPr lang="en-US" altLang="ja-JP" sz="1800" dirty="0">
              <a:latin typeface="Segoe UI" panose="020B0502040204020203" pitchFamily="34" charset="0"/>
              <a:cs typeface="Segoe UI" panose="020B0502040204020203" pitchFamily="34" charset="0"/>
              <a:sym typeface="ＭＳ Ｐゴシック" panose="020B0600070205080204" pitchFamily="50" charset="-128"/>
            </a:endParaRPr>
          </a:p>
          <a:p>
            <a:pPr marL="857250" lvl="3" indent="-342900">
              <a:lnSpc>
                <a:spcPct val="120000"/>
              </a:lnSpc>
              <a:buFont typeface="BIZ UDPゴシック" panose="020B0400000000000000" pitchFamily="50" charset="-128"/>
              <a:buChar char="-"/>
            </a:pPr>
            <a:r>
              <a:rPr lang="en-US" altLang="ja-JP" sz="1800" dirty="0">
                <a:latin typeface="BIZ UDPゴシック" panose="020B0400000000000000" pitchFamily="50" charset="-128"/>
                <a:sym typeface="ＭＳ Ｐゴシック" panose="020B0600070205080204" pitchFamily="50" charset="-128"/>
              </a:rPr>
              <a:t>fairsharing.org </a:t>
            </a:r>
            <a:r>
              <a:rPr lang="en-US" altLang="ja-JP" sz="1800" dirty="0">
                <a:latin typeface="Segoe UI" panose="020B0502040204020203" pitchFamily="34" charset="0"/>
                <a:cs typeface="Segoe UI" panose="020B0502040204020203" pitchFamily="34" charset="0"/>
                <a:sym typeface="ＭＳ Ｐゴシック" panose="020B0600070205080204" pitchFamily="50" charset="-128"/>
                <a:hlinkClick r:id="rId7"/>
              </a:rPr>
              <a:t>https://fairsharing.org/</a:t>
            </a:r>
            <a:endParaRPr lang="en-US" altLang="ja-JP" sz="1800" dirty="0">
              <a:latin typeface="Segoe UI" panose="020B0502040204020203" pitchFamily="34" charset="0"/>
              <a:cs typeface="Segoe UI" panose="020B0502040204020203" pitchFamily="34" charset="0"/>
              <a:sym typeface="ＭＳ Ｐゴシック" panose="020B0600070205080204" pitchFamily="50" charset="-128"/>
            </a:endParaRPr>
          </a:p>
          <a:p>
            <a:pPr marL="514350" lvl="3" indent="0">
              <a:lnSpc>
                <a:spcPct val="120000"/>
              </a:lnSpc>
              <a:buNone/>
            </a:pPr>
            <a:endParaRPr lang="en-US" altLang="ja-JP" sz="1800" dirty="0">
              <a:latin typeface="BIZ UDPゴシック" panose="020B0400000000000000" pitchFamily="50" charset="-128"/>
              <a:sym typeface="ＭＳ Ｐゴシック" panose="020B0600070205080204" pitchFamily="50" charset="-128"/>
            </a:endParaRPr>
          </a:p>
        </p:txBody>
      </p:sp>
      <p:sp>
        <p:nvSpPr>
          <p:cNvPr id="2" name="正方形/長方形 1">
            <a:extLst>
              <a:ext uri="{FF2B5EF4-FFF2-40B4-BE49-F238E27FC236}">
                <a16:creationId xmlns:a16="http://schemas.microsoft.com/office/drawing/2014/main" id="{5E242609-F27D-4560-ABC0-21304059144F}"/>
              </a:ext>
            </a:extLst>
          </p:cNvPr>
          <p:cNvSpPr/>
          <p:nvPr/>
        </p:nvSpPr>
        <p:spPr>
          <a:xfrm>
            <a:off x="587685" y="4644857"/>
            <a:ext cx="8033370" cy="1323439"/>
          </a:xfrm>
          <a:prstGeom prst="rect">
            <a:avLst/>
          </a:prstGeom>
        </p:spPr>
        <p:txBody>
          <a:bodyPr wrap="square">
            <a:spAutoFit/>
          </a:bodyPr>
          <a:lstStyle/>
          <a:p>
            <a:pPr marL="0" indent="0">
              <a:buNone/>
            </a:pPr>
            <a:r>
              <a:rPr kumimoji="1" lang="ja-JP" altLang="en-US" sz="2000" b="1" dirty="0">
                <a:solidFill>
                  <a:schemeClr val="bg1"/>
                </a:solidFill>
              </a:rPr>
              <a:t>データを公開するには、データリポジトリを利用するようにしましょう。</a:t>
            </a:r>
            <a:br>
              <a:rPr kumimoji="1" lang="en-US" altLang="ja-JP" sz="2000" b="1" dirty="0">
                <a:solidFill>
                  <a:schemeClr val="bg1"/>
                </a:solidFill>
              </a:rPr>
            </a:br>
            <a:r>
              <a:rPr kumimoji="1" lang="ja-JP" altLang="en-US" sz="2000" b="1" dirty="0">
                <a:solidFill>
                  <a:schemeClr val="bg1"/>
                </a:solidFill>
              </a:rPr>
              <a:t>どのリポジトリを選択するかは、研究分野によっても異なります。</a:t>
            </a:r>
            <a:br>
              <a:rPr kumimoji="1" lang="en-US" altLang="ja-JP" sz="2000" b="1" dirty="0">
                <a:solidFill>
                  <a:schemeClr val="bg1"/>
                </a:solidFill>
              </a:rPr>
            </a:br>
            <a:r>
              <a:rPr kumimoji="1" lang="ja-JP" altLang="en-US" sz="2000" b="1" dirty="0">
                <a:solidFill>
                  <a:schemeClr val="bg1"/>
                </a:solidFill>
              </a:rPr>
              <a:t>所属機関がデータリポジトリを提供している場合は、利用できる場合も</a:t>
            </a:r>
            <a:br>
              <a:rPr kumimoji="1" lang="en-US" altLang="ja-JP" sz="2000" b="1" dirty="0">
                <a:solidFill>
                  <a:schemeClr val="bg1"/>
                </a:solidFill>
              </a:rPr>
            </a:br>
            <a:r>
              <a:rPr kumimoji="1" lang="ja-JP" altLang="en-US" sz="2000" b="1" dirty="0">
                <a:solidFill>
                  <a:schemeClr val="bg1"/>
                </a:solidFill>
              </a:rPr>
              <a:t>あります。</a:t>
            </a:r>
            <a:endParaRPr kumimoji="1" lang="en-US" altLang="ja-JP" sz="2000" b="1" dirty="0">
              <a:solidFill>
                <a:schemeClr val="bg1"/>
              </a:solidFill>
            </a:endParaRPr>
          </a:p>
        </p:txBody>
      </p:sp>
      <p:sp>
        <p:nvSpPr>
          <p:cNvPr id="10"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3</a:t>
            </a:r>
            <a:r>
              <a:rPr lang="ja-JP" altLang="en-US" sz="1200" dirty="0">
                <a:solidFill>
                  <a:schemeClr val="bg1">
                    <a:lumMod val="75000"/>
                  </a:schemeClr>
                </a:solidFill>
              </a:rPr>
              <a:t>章</a:t>
            </a:r>
            <a:r>
              <a:rPr lang="en-US" altLang="ja-JP" sz="1200" dirty="0">
                <a:solidFill>
                  <a:schemeClr val="bg1">
                    <a:lumMod val="75000"/>
                  </a:schemeClr>
                </a:solidFill>
              </a:rPr>
              <a:t>_14</a:t>
            </a:r>
          </a:p>
          <a:p>
            <a:endParaRPr lang="en-US" altLang="ja-JP" sz="1200" dirty="0">
              <a:solidFill>
                <a:schemeClr val="bg1">
                  <a:lumMod val="75000"/>
                </a:schemeClr>
              </a:solidFill>
            </a:endParaRPr>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14</a:t>
            </a:fld>
            <a:endParaRPr kumimoji="1" lang="ja-JP" altLang="en-US" sz="1200">
              <a:solidFill>
                <a:schemeClr val="bg1">
                  <a:lumMod val="50000"/>
                </a:schemeClr>
              </a:solidFill>
            </a:endParaRPr>
          </a:p>
        </p:txBody>
      </p:sp>
      <p:sp>
        <p:nvSpPr>
          <p:cNvPr id="12" name="テキスト ボックス 11"/>
          <p:cNvSpPr txBox="1"/>
          <p:nvPr/>
        </p:nvSpPr>
        <p:spPr>
          <a:xfrm>
            <a:off x="89646" y="44624"/>
            <a:ext cx="2348720"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5.5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データリポジトリ</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38200"/>
            <a:ext cx="8799476" cy="381000"/>
          </a:xfrm>
        </p:spPr>
        <p:txBody>
          <a:bodyPr>
            <a:noAutofit/>
          </a:bodyPr>
          <a:lstStyle/>
          <a:p>
            <a:r>
              <a:rPr kumimoji="1" lang="ja-JP" altLang="en-US" sz="4400" b="1" dirty="0"/>
              <a:t>九州大学学術情報リポジトリ</a:t>
            </a:r>
            <a:r>
              <a:rPr kumimoji="1" lang="en-US" altLang="ja-JP" sz="4400" b="1" dirty="0"/>
              <a:t>(QIR)</a:t>
            </a:r>
            <a:endParaRPr kumimoji="1" lang="ja-JP" altLang="en-US" sz="4400" b="1" dirty="0"/>
          </a:p>
        </p:txBody>
      </p:sp>
      <p:sp>
        <p:nvSpPr>
          <p:cNvPr id="3" name="コンテンツ プレースホルダー 2"/>
          <p:cNvSpPr>
            <a:spLocks noGrp="1"/>
          </p:cNvSpPr>
          <p:nvPr>
            <p:ph idx="1"/>
          </p:nvPr>
        </p:nvSpPr>
        <p:spPr>
          <a:xfrm>
            <a:off x="548891" y="2852936"/>
            <a:ext cx="8791128" cy="4107160"/>
          </a:xfrm>
        </p:spPr>
        <p:txBody>
          <a:bodyPr/>
          <a:lstStyle/>
          <a:p>
            <a:r>
              <a:rPr kumimoji="1" lang="ja-JP" altLang="en-US" sz="2400" dirty="0"/>
              <a:t>九州大学の</a:t>
            </a:r>
            <a:r>
              <a:rPr kumimoji="1" lang="ja-JP" altLang="en-US" sz="2400" dirty="0">
                <a:solidFill>
                  <a:srgbClr val="C00000"/>
                </a:solidFill>
              </a:rPr>
              <a:t>機関リポジトリ</a:t>
            </a:r>
            <a:endParaRPr kumimoji="1" lang="en-US" altLang="ja-JP" sz="2400" dirty="0">
              <a:solidFill>
                <a:srgbClr val="C00000"/>
              </a:solidFill>
            </a:endParaRPr>
          </a:p>
          <a:p>
            <a:pPr lvl="1">
              <a:buFont typeface="Segoe UI" panose="020B0502040204020203" pitchFamily="34" charset="0"/>
              <a:buChar char="-"/>
            </a:pPr>
            <a:r>
              <a:rPr kumimoji="1" lang="ja-JP" altLang="en-US" sz="1800" dirty="0"/>
              <a:t>九州大学の研究者による研究成果を公開</a:t>
            </a:r>
            <a:endParaRPr kumimoji="1" lang="en-US" altLang="ja-JP" sz="1800" dirty="0"/>
          </a:p>
          <a:p>
            <a:pPr lvl="1">
              <a:buFont typeface="Segoe UI" panose="020B0502040204020203" pitchFamily="34" charset="0"/>
              <a:buChar char="-"/>
            </a:pPr>
            <a:r>
              <a:rPr kumimoji="1" lang="ja-JP" altLang="en-US" sz="1800" dirty="0"/>
              <a:t>研究データの公開にも対応</a:t>
            </a:r>
            <a:endParaRPr kumimoji="1" lang="en-US" altLang="ja-JP" sz="1800" dirty="0"/>
          </a:p>
          <a:p>
            <a:pPr lvl="1"/>
            <a:endParaRPr kumimoji="1" lang="en-US" altLang="ja-JP" sz="1100" dirty="0"/>
          </a:p>
          <a:p>
            <a:r>
              <a:rPr kumimoji="1" lang="en-US" altLang="ja-JP" sz="2400" dirty="0"/>
              <a:t>QIR</a:t>
            </a:r>
            <a:r>
              <a:rPr kumimoji="1" lang="ja-JP" altLang="en-US" sz="2400" dirty="0"/>
              <a:t>によるデータ公開のメリット</a:t>
            </a:r>
            <a:endParaRPr kumimoji="1" lang="en-US" altLang="ja-JP" sz="2400" dirty="0"/>
          </a:p>
          <a:p>
            <a:pPr lvl="1">
              <a:buFont typeface="Segoe UI" panose="020B0502040204020203" pitchFamily="34" charset="0"/>
              <a:buChar char="-"/>
            </a:pPr>
            <a:r>
              <a:rPr kumimoji="1" lang="ja-JP" altLang="en-US" sz="1800" dirty="0"/>
              <a:t>研究活動を通じて得られた様々なデータを公開可能</a:t>
            </a:r>
          </a:p>
          <a:p>
            <a:pPr lvl="1">
              <a:buFont typeface="Segoe UI" panose="020B0502040204020203" pitchFamily="34" charset="0"/>
              <a:buChar char="-"/>
            </a:pPr>
            <a:r>
              <a:rPr kumimoji="1" lang="ja-JP" altLang="en-US" sz="1800" dirty="0"/>
              <a:t>公開データに</a:t>
            </a:r>
            <a:r>
              <a:rPr kumimoji="1" lang="en-US" altLang="ja-JP" sz="1800" dirty="0" err="1"/>
              <a:t>JaLC</a:t>
            </a:r>
            <a:r>
              <a:rPr kumimoji="1" lang="en-US" altLang="ja-JP" sz="1800" dirty="0"/>
              <a:t> DOI</a:t>
            </a:r>
            <a:r>
              <a:rPr kumimoji="1" lang="ja-JP" altLang="en-US" sz="1800" dirty="0"/>
              <a:t>や</a:t>
            </a:r>
            <a:r>
              <a:rPr kumimoji="1" lang="en-US" altLang="ja-JP" sz="1800" dirty="0" err="1"/>
              <a:t>DataCite</a:t>
            </a:r>
            <a:r>
              <a:rPr kumimoji="1" lang="en-US" altLang="ja-JP" sz="1800" dirty="0"/>
              <a:t> DOI</a:t>
            </a:r>
            <a:r>
              <a:rPr kumimoji="1" lang="ja-JP" altLang="en-US" sz="1800" dirty="0"/>
              <a:t>を付与</a:t>
            </a:r>
          </a:p>
          <a:p>
            <a:pPr lvl="1">
              <a:buFont typeface="Segoe UI" panose="020B0502040204020203" pitchFamily="34" charset="0"/>
              <a:buChar char="-"/>
            </a:pPr>
            <a:r>
              <a:rPr kumimoji="1" lang="ja-JP" altLang="en-US" sz="1800" dirty="0"/>
              <a:t>公開データにクリエイティブ・コモンズ・ライセンス等任意のライセンスを付与</a:t>
            </a:r>
            <a:endParaRPr kumimoji="1" lang="en-US" altLang="ja-JP" sz="1800" dirty="0"/>
          </a:p>
          <a:p>
            <a:pPr lvl="1">
              <a:buFont typeface="Segoe UI" panose="020B0502040204020203" pitchFamily="34" charset="0"/>
              <a:buChar char="-"/>
            </a:pPr>
            <a:r>
              <a:rPr kumimoji="1" lang="ja-JP" altLang="en-US" sz="1800" dirty="0"/>
              <a:t>任意の公開開始日を指定</a:t>
            </a:r>
          </a:p>
          <a:p>
            <a:pPr lvl="1">
              <a:buFont typeface="Segoe UI" panose="020B0502040204020203" pitchFamily="34" charset="0"/>
              <a:buChar char="-"/>
            </a:pPr>
            <a:r>
              <a:rPr kumimoji="1" lang="en-US" altLang="ja-JP" sz="1800" dirty="0"/>
              <a:t>JPCOAR</a:t>
            </a:r>
            <a:r>
              <a:rPr kumimoji="1" lang="ja-JP" altLang="en-US" sz="1800" dirty="0"/>
              <a:t>スキーマに準拠した標準的なメタデータを付与</a:t>
            </a:r>
            <a:endParaRPr kumimoji="1" lang="en-US" altLang="ja-JP" sz="1800" dirty="0"/>
          </a:p>
          <a:p>
            <a:pPr marL="342900" lvl="1" indent="0">
              <a:buNone/>
            </a:pPr>
            <a:endParaRPr kumimoji="1" lang="en-US" altLang="ja-JP" sz="1100" dirty="0"/>
          </a:p>
        </p:txBody>
      </p:sp>
      <p:sp>
        <p:nvSpPr>
          <p:cNvPr id="4" name="正方形/長方形 3"/>
          <p:cNvSpPr/>
          <p:nvPr/>
        </p:nvSpPr>
        <p:spPr>
          <a:xfrm>
            <a:off x="457200" y="1331957"/>
            <a:ext cx="3888432" cy="400110"/>
          </a:xfrm>
          <a:prstGeom prst="rect">
            <a:avLst/>
          </a:prstGeom>
        </p:spPr>
        <p:txBody>
          <a:bodyPr wrap="square">
            <a:spAutoFit/>
          </a:bodyPr>
          <a:lstStyle/>
          <a:p>
            <a:r>
              <a:rPr lang="en-US" altLang="ja-JP" sz="2000" dirty="0">
                <a:hlinkClick r:id="rId3"/>
              </a:rPr>
              <a:t>https://rds.dx.kyushu-u.ac.jp/qir</a:t>
            </a:r>
            <a:endParaRPr lang="en-US" altLang="ja-JP" sz="2000" dirty="0"/>
          </a:p>
        </p:txBody>
      </p:sp>
      <p:pic>
        <p:nvPicPr>
          <p:cNvPr id="6" name="図 1" descr="kyudai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9079" y="44624"/>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角丸四角形 6"/>
          <p:cNvSpPr/>
          <p:nvPr/>
        </p:nvSpPr>
        <p:spPr>
          <a:xfrm>
            <a:off x="443384" y="1894745"/>
            <a:ext cx="6432872" cy="59476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Rectangle 3"/>
          <p:cNvSpPr txBox="1">
            <a:spLocks noChangeArrowheads="1"/>
          </p:cNvSpPr>
          <p:nvPr/>
        </p:nvSpPr>
        <p:spPr bwMode="auto">
          <a:xfrm>
            <a:off x="548891" y="2001171"/>
            <a:ext cx="7971693" cy="344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600">
                <a:solidFill>
                  <a:schemeClr val="tx1"/>
                </a:solidFill>
                <a:latin typeface="+mn-lt"/>
                <a:ea typeface="BIZ UDPゴシック" panose="020B0400000000000000" pitchFamily="50" charset="-128"/>
                <a:cs typeface="BIZ UDPゴシック" panose="020B0400000000000000" pitchFamily="50" charset="-128"/>
              </a:defRPr>
            </a:lvl1pPr>
            <a:lvl2pPr marL="742950" indent="-285750" algn="l" rtl="0" eaLnBrk="0" fontAlgn="base" hangingPunct="0">
              <a:spcBef>
                <a:spcPct val="20000"/>
              </a:spcBef>
              <a:spcAft>
                <a:spcPct val="0"/>
              </a:spcAft>
              <a:buChar char="–"/>
              <a:defRPr sz="2200">
                <a:solidFill>
                  <a:schemeClr val="tx1"/>
                </a:solidFill>
                <a:latin typeface="+mn-lt"/>
                <a:ea typeface="BIZ UDPゴシック" panose="020B0400000000000000" pitchFamily="50" charset="-128"/>
              </a:defRPr>
            </a:lvl2pPr>
            <a:lvl3pPr marL="11430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3pPr>
            <a:lvl4pPr marL="16002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4pPr>
            <a:lvl5pPr marL="2057400" indent="-228600" algn="l" rtl="0" eaLnBrk="0" fontAlgn="base" hangingPunct="0">
              <a:spcBef>
                <a:spcPct val="20000"/>
              </a:spcBef>
              <a:spcAft>
                <a:spcPct val="0"/>
              </a:spcAft>
              <a:buChar char="»"/>
              <a:defRPr sz="2000">
                <a:solidFill>
                  <a:schemeClr val="tx1"/>
                </a:solidFill>
                <a:latin typeface="+mn-lt"/>
                <a:ea typeface="BIZ UDPゴシック" panose="020B0400000000000000" pitchFamily="50" charset="-128"/>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FontTx/>
              <a:buNone/>
              <a:defRPr/>
            </a:pPr>
            <a:r>
              <a:rPr lang="ja-JP" altLang="en-US" sz="2000" b="1" dirty="0">
                <a:solidFill>
                  <a:schemeClr val="bg1"/>
                </a:solidFill>
                <a:latin typeface="BIZ UDPゴシック" panose="020B0400000000000000" pitchFamily="50" charset="-128"/>
                <a:cs typeface="+mn-cs"/>
              </a:rPr>
              <a:t>九州大学でもデータ用のリポジトリを提供しています</a:t>
            </a:r>
            <a:r>
              <a:rPr kumimoji="1" lang="ja-JP" altLang="en-US" sz="2000" b="1" kern="1200" dirty="0">
                <a:solidFill>
                  <a:schemeClr val="bg1"/>
                </a:solidFill>
                <a:latin typeface="BIZ UDPゴシック" panose="020B0400000000000000" pitchFamily="50" charset="-128"/>
                <a:cs typeface="+mn-cs"/>
              </a:rPr>
              <a:t>。</a:t>
            </a:r>
            <a:endParaRPr kumimoji="1" lang="en-US" altLang="ja-JP" sz="2000" b="1" kern="1200" dirty="0">
              <a:solidFill>
                <a:schemeClr val="bg1"/>
              </a:solidFill>
              <a:latin typeface="BIZ UDPゴシック" panose="020B0400000000000000" pitchFamily="50" charset="-128"/>
              <a:cs typeface="+mn-cs"/>
            </a:endParaRPr>
          </a:p>
        </p:txBody>
      </p:sp>
      <p:sp>
        <p:nvSpPr>
          <p:cNvPr id="9" name="テキスト ボックス 8"/>
          <p:cNvSpPr txBox="1"/>
          <p:nvPr/>
        </p:nvSpPr>
        <p:spPr>
          <a:xfrm>
            <a:off x="89646" y="44624"/>
            <a:ext cx="2348720"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5.5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データリポジトリ</a:t>
            </a:r>
          </a:p>
        </p:txBody>
      </p:sp>
      <p:cxnSp>
        <p:nvCxnSpPr>
          <p:cNvPr id="10" name="直線コネクタ 9"/>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15</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997384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23528" y="1628800"/>
            <a:ext cx="8435280" cy="4680000"/>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九州大学の皆様へ</a:t>
            </a:r>
            <a:endParaRPr kumimoji="1" lang="ja-JP" altLang="en-US" dirty="0"/>
          </a:p>
        </p:txBody>
      </p:sp>
      <p:sp>
        <p:nvSpPr>
          <p:cNvPr id="5" name="コンテンツ プレースホルダー 2"/>
          <p:cNvSpPr>
            <a:spLocks noGrp="1"/>
          </p:cNvSpPr>
          <p:nvPr>
            <p:ph idx="1"/>
          </p:nvPr>
        </p:nvSpPr>
        <p:spPr>
          <a:xfrm>
            <a:off x="534199" y="1935920"/>
            <a:ext cx="8153400" cy="4320334"/>
          </a:xfrm>
        </p:spPr>
        <p:txBody>
          <a:bodyPr>
            <a:normAutofit lnSpcReduction="10000"/>
          </a:bodyPr>
          <a:lstStyle/>
          <a:p>
            <a:pPr>
              <a:lnSpc>
                <a:spcPct val="100000"/>
              </a:lnSpc>
            </a:pPr>
            <a:r>
              <a:rPr kumimoji="1" lang="ja-JP" altLang="en-US" sz="2000" b="1" dirty="0">
                <a:solidFill>
                  <a:schemeClr val="bg1"/>
                </a:solidFill>
              </a:rPr>
              <a:t>データの公開には手間がかかりますが、研究遂行中に適切な研究</a:t>
            </a:r>
            <a:br>
              <a:rPr kumimoji="1" lang="en-US" altLang="ja-JP" sz="2000" b="1" dirty="0">
                <a:solidFill>
                  <a:schemeClr val="bg1"/>
                </a:solidFill>
              </a:rPr>
            </a:br>
            <a:r>
              <a:rPr kumimoji="1" lang="ja-JP" altLang="en-US" sz="2000" b="1" dirty="0">
                <a:solidFill>
                  <a:schemeClr val="bg1"/>
                </a:solidFill>
              </a:rPr>
              <a:t>データ管理をしておくことで、その手間を削減することができます。</a:t>
            </a:r>
            <a:br>
              <a:rPr kumimoji="1" lang="en-US" altLang="ja-JP" sz="2000" b="1" dirty="0">
                <a:solidFill>
                  <a:schemeClr val="bg1"/>
                </a:solidFill>
              </a:rPr>
            </a:br>
            <a:r>
              <a:rPr kumimoji="1" lang="ja-JP" altLang="en-US" sz="2000" b="1" dirty="0">
                <a:solidFill>
                  <a:schemeClr val="bg1"/>
                </a:solidFill>
              </a:rPr>
              <a:t>データ公開を見据えた研究データ管理をしましょう。</a:t>
            </a:r>
            <a:endParaRPr kumimoji="1" lang="en-US" altLang="ja-JP" sz="2000" b="1" dirty="0">
              <a:solidFill>
                <a:schemeClr val="bg1"/>
              </a:solidFill>
            </a:endParaRPr>
          </a:p>
          <a:p>
            <a:pPr>
              <a:lnSpc>
                <a:spcPct val="100000"/>
              </a:lnSpc>
            </a:pPr>
            <a:r>
              <a:rPr kumimoji="1" lang="ja-JP" altLang="en-US" sz="2000" b="1" dirty="0">
                <a:solidFill>
                  <a:schemeClr val="bg1"/>
                </a:solidFill>
              </a:rPr>
              <a:t>共同研究において作成したデータを公開する場合は、指導教員、</a:t>
            </a:r>
            <a:br>
              <a:rPr kumimoji="1" lang="en-US" altLang="ja-JP" sz="2000" b="1" dirty="0">
                <a:solidFill>
                  <a:schemeClr val="bg1"/>
                </a:solidFill>
              </a:rPr>
            </a:br>
            <a:r>
              <a:rPr kumimoji="1" lang="ja-JP" altLang="en-US" sz="2000" b="1" dirty="0">
                <a:solidFill>
                  <a:schemeClr val="bg1"/>
                </a:solidFill>
              </a:rPr>
              <a:t>研究リーダー、共同研究者等にも、データ公開の可否などを含めて</a:t>
            </a:r>
            <a:br>
              <a:rPr kumimoji="1" lang="en-US" altLang="ja-JP" sz="2000" b="1" dirty="0">
                <a:solidFill>
                  <a:schemeClr val="bg1"/>
                </a:solidFill>
              </a:rPr>
            </a:br>
            <a:r>
              <a:rPr kumimoji="1" lang="ja-JP" altLang="en-US" sz="2000" b="1" dirty="0">
                <a:solidFill>
                  <a:schemeClr val="bg1"/>
                </a:solidFill>
              </a:rPr>
              <a:t>相談しましょう。</a:t>
            </a:r>
            <a:endParaRPr kumimoji="1" lang="en-US" altLang="ja-JP" sz="2000" b="1" dirty="0">
              <a:solidFill>
                <a:schemeClr val="bg1"/>
              </a:solidFill>
            </a:endParaRPr>
          </a:p>
          <a:p>
            <a:pPr>
              <a:lnSpc>
                <a:spcPct val="100000"/>
              </a:lnSpc>
            </a:pPr>
            <a:r>
              <a:rPr kumimoji="1" lang="ja-JP" altLang="en-US" sz="2000" b="1" dirty="0">
                <a:solidFill>
                  <a:schemeClr val="bg1"/>
                </a:solidFill>
              </a:rPr>
              <a:t>データの文書化、メタデータの選択、公開先リポジトリの選択等に</a:t>
            </a:r>
            <a:br>
              <a:rPr kumimoji="1" lang="en-US" altLang="ja-JP" sz="2000" b="1" dirty="0">
                <a:solidFill>
                  <a:schemeClr val="bg1"/>
                </a:solidFill>
              </a:rPr>
            </a:br>
            <a:r>
              <a:rPr kumimoji="1" lang="ja-JP" altLang="en-US" sz="2000" b="1" dirty="0">
                <a:solidFill>
                  <a:schemeClr val="bg1"/>
                </a:solidFill>
              </a:rPr>
              <a:t>ついては、研究データ管理支援部門も相談に乗ります。</a:t>
            </a:r>
            <a:endParaRPr kumimoji="1" lang="en-US" altLang="ja-JP" sz="2000" b="1" dirty="0">
              <a:solidFill>
                <a:schemeClr val="bg1"/>
              </a:solidFill>
            </a:endParaRPr>
          </a:p>
          <a:p>
            <a:pPr lvl="1"/>
            <a:endParaRPr kumimoji="1" lang="en-US" altLang="ja-JP" sz="1800" b="1" dirty="0">
              <a:solidFill>
                <a:schemeClr val="bg1"/>
              </a:solidFill>
            </a:endParaRPr>
          </a:p>
          <a:p>
            <a:r>
              <a:rPr kumimoji="1" lang="ja-JP" altLang="en-US" sz="2000" b="1" dirty="0">
                <a:solidFill>
                  <a:schemeClr val="bg1"/>
                </a:solidFill>
              </a:rPr>
              <a:t>他にもご不明な点がございましたら、以下に</a:t>
            </a:r>
            <a:r>
              <a:rPr lang="ja-JP" altLang="en-US" sz="2000" b="1" dirty="0">
                <a:solidFill>
                  <a:schemeClr val="bg1"/>
                </a:solidFill>
              </a:rPr>
              <a:t>ご相談</a:t>
            </a:r>
            <a:r>
              <a:rPr kumimoji="1" lang="ja-JP" altLang="en-US" sz="2000" b="1" dirty="0">
                <a:solidFill>
                  <a:schemeClr val="bg1"/>
                </a:solidFill>
              </a:rPr>
              <a:t>ください。</a:t>
            </a:r>
            <a:endParaRPr kumimoji="1" lang="en-US" altLang="ja-JP" sz="2000" b="1" dirty="0">
              <a:solidFill>
                <a:schemeClr val="bg1"/>
              </a:solidFill>
            </a:endParaRPr>
          </a:p>
          <a:p>
            <a:pPr marL="400050" lvl="1" indent="0" fontAlgn="t">
              <a:buNone/>
            </a:pPr>
            <a:r>
              <a:rPr kumimoji="1" lang="ja-JP" altLang="en-US" sz="1600" b="1" dirty="0">
                <a:solidFill>
                  <a:schemeClr val="bg1"/>
                </a:solidFill>
              </a:rPr>
              <a:t>　　</a:t>
            </a:r>
            <a:r>
              <a:rPr kumimoji="1" lang="ja-JP" altLang="en-US" sz="2000" b="1" dirty="0">
                <a:solidFill>
                  <a:schemeClr val="bg1"/>
                </a:solidFill>
              </a:rPr>
              <a:t>研究データ管理支援部門</a:t>
            </a:r>
            <a:endParaRPr kumimoji="1" lang="en-US" altLang="ja-JP" sz="2000" b="1" dirty="0">
              <a:solidFill>
                <a:schemeClr val="bg1"/>
              </a:solidFill>
            </a:endParaRPr>
          </a:p>
          <a:p>
            <a:pPr marL="400050" lvl="1" indent="0" fontAlgn="t">
              <a:buNone/>
            </a:pPr>
            <a:r>
              <a:rPr kumimoji="1" lang="ja-JP" altLang="en-US" sz="2000" b="1" dirty="0">
                <a:solidFill>
                  <a:schemeClr val="bg1"/>
                </a:solidFill>
              </a:rPr>
              <a:t>　　</a:t>
            </a:r>
            <a:r>
              <a:rPr kumimoji="1" lang="en-US" altLang="ja-JP" sz="2000" b="1" dirty="0">
                <a:solidFill>
                  <a:schemeClr val="bg1"/>
                </a:solidFill>
              </a:rPr>
              <a:t>https://rds.dx.kyushu-u.ac.jp</a:t>
            </a:r>
            <a:r>
              <a:rPr lang="en-US" altLang="ja-JP" sz="2000" b="1" dirty="0">
                <a:solidFill>
                  <a:schemeClr val="bg1"/>
                </a:solidFill>
              </a:rPr>
              <a:t>/contact_us</a:t>
            </a:r>
            <a:endParaRPr kumimoji="1" lang="en-US" altLang="ja-JP" sz="2000" b="1" dirty="0">
              <a:solidFill>
                <a:schemeClr val="bg1"/>
              </a:solidFill>
            </a:endParaRPr>
          </a:p>
          <a:p>
            <a:pPr marL="400050" lvl="1" indent="0" fontAlgn="t">
              <a:buNone/>
            </a:pPr>
            <a:r>
              <a:rPr kumimoji="1" lang="ja-JP" altLang="en-US" sz="2000" b="1" dirty="0">
                <a:solidFill>
                  <a:schemeClr val="bg1"/>
                </a:solidFill>
              </a:rPr>
              <a:t>　　</a:t>
            </a:r>
            <a:r>
              <a:rPr lang="en-US" altLang="ja-JP" sz="2000" b="1" dirty="0">
                <a:solidFill>
                  <a:schemeClr val="bg1"/>
                </a:solidFill>
              </a:rPr>
              <a:t>rds_help@dx.kyushu-u.ac.jp</a:t>
            </a:r>
            <a:endParaRPr kumimoji="1" lang="en-US" altLang="ja-JP" sz="2800" b="1" dirty="0">
              <a:solidFill>
                <a:schemeClr val="bg1"/>
              </a:solidFill>
            </a:endParaRPr>
          </a:p>
        </p:txBody>
      </p:sp>
      <p:pic>
        <p:nvPicPr>
          <p:cNvPr id="6" name="図 5"/>
          <p:cNvPicPr>
            <a:picLocks noChangeAspect="1"/>
          </p:cNvPicPr>
          <p:nvPr/>
        </p:nvPicPr>
        <p:blipFill rotWithShape="1">
          <a:blip r:embed="rId3" cstate="print">
            <a:extLst>
              <a:ext uri="{28A0092B-C50C-407E-A947-70E740481C1C}">
                <a14:useLocalDpi xmlns:a14="http://schemas.microsoft.com/office/drawing/2010/main" val="0"/>
              </a:ext>
            </a:extLst>
          </a:blip>
          <a:srcRect t="-1" b="34416"/>
          <a:stretch/>
        </p:blipFill>
        <p:spPr>
          <a:xfrm>
            <a:off x="7921720" y="4184067"/>
            <a:ext cx="1114776" cy="2673933"/>
          </a:xfrm>
          <a:prstGeom prst="rect">
            <a:avLst/>
          </a:prstGeom>
        </p:spPr>
      </p:pic>
      <p:pic>
        <p:nvPicPr>
          <p:cNvPr id="7" name="図 1" descr="kyudai_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9079" y="44624"/>
            <a:ext cx="1619691" cy="40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89646" y="44624"/>
            <a:ext cx="2316660" cy="369332"/>
          </a:xfrm>
          <a:prstGeom prst="rect">
            <a:avLst/>
          </a:prstGeom>
          <a:noFill/>
        </p:spPr>
        <p:txBody>
          <a:bodyPr wrap="none" rtlCol="0">
            <a:spAutoFit/>
          </a:bodyPr>
          <a:lstStyle/>
          <a:p>
            <a:r>
              <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 </a:t>
            </a:r>
            <a:r>
              <a:rPr kumimoji="1" lang="ja-JP" altLang="en-US" dirty="0">
                <a:solidFill>
                  <a:schemeClr val="accent1">
                    <a:lumMod val="50000"/>
                  </a:schemeClr>
                </a:solidFill>
                <a:latin typeface="BIZ UDPゴシック" panose="020B0400000000000000" pitchFamily="50" charset="-128"/>
                <a:ea typeface="BIZ UDPゴシック" panose="020B0400000000000000" pitchFamily="50" charset="-128"/>
              </a:rPr>
              <a:t>研究データの公開</a:t>
            </a:r>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092280" y="0"/>
            <a:ext cx="0" cy="476672"/>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16</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3986396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457200" y="838200"/>
            <a:ext cx="7067128" cy="381000"/>
          </a:xfrm>
        </p:spPr>
        <p:txBody>
          <a:bodyPr>
            <a:noAutofit/>
          </a:bodyPr>
          <a:lstStyle/>
          <a:p>
            <a:pPr eaLnBrk="1" hangingPunct="1"/>
            <a:r>
              <a:rPr lang="ja-JP" altLang="en-US" sz="4400" b="1" dirty="0"/>
              <a:t>研究データ公開の意義</a:t>
            </a:r>
          </a:p>
        </p:txBody>
      </p:sp>
      <p:sp>
        <p:nvSpPr>
          <p:cNvPr id="156675" name="Rectangle 3"/>
          <p:cNvSpPr>
            <a:spLocks noGrp="1" noChangeArrowheads="1"/>
          </p:cNvSpPr>
          <p:nvPr>
            <p:ph idx="1"/>
          </p:nvPr>
        </p:nvSpPr>
        <p:spPr>
          <a:xfrm>
            <a:off x="628650" y="2060848"/>
            <a:ext cx="7886700" cy="3331567"/>
          </a:xfrm>
        </p:spPr>
        <p:txBody>
          <a:bodyPr>
            <a:normAutofit/>
          </a:bodyPr>
          <a:lstStyle/>
          <a:p>
            <a:pPr>
              <a:lnSpc>
                <a:spcPct val="100000"/>
              </a:lnSpc>
              <a:buFont typeface="Arial" panose="020B0604020202020204" pitchFamily="34" charset="0"/>
              <a:buChar char="•"/>
            </a:pPr>
            <a:r>
              <a:rPr lang="ja-JP" altLang="en-US" sz="2000" dirty="0">
                <a:latin typeface="BIZ UDPゴシック" panose="020B0400000000000000" pitchFamily="50" charset="-128"/>
              </a:rPr>
              <a:t>研究成果の</a:t>
            </a:r>
            <a:r>
              <a:rPr lang="ja-JP" altLang="en-US" sz="2000" dirty="0">
                <a:solidFill>
                  <a:srgbClr val="C00000"/>
                </a:solidFill>
                <a:latin typeface="BIZ UDPゴシック" panose="020B0400000000000000" pitchFamily="50" charset="-128"/>
              </a:rPr>
              <a:t>透明性</a:t>
            </a:r>
            <a:r>
              <a:rPr lang="ja-JP" altLang="en-US" sz="2000" dirty="0">
                <a:latin typeface="BIZ UDPゴシック" panose="020B0400000000000000" pitchFamily="50" charset="-128"/>
              </a:rPr>
              <a:t>や</a:t>
            </a:r>
            <a:r>
              <a:rPr lang="ja-JP" altLang="en-US" sz="2000" dirty="0">
                <a:solidFill>
                  <a:srgbClr val="C00000"/>
                </a:solidFill>
                <a:latin typeface="BIZ UDPゴシック" panose="020B0400000000000000" pitchFamily="50" charset="-128"/>
              </a:rPr>
              <a:t>公正性</a:t>
            </a:r>
            <a:r>
              <a:rPr lang="ja-JP" altLang="en-US" sz="2000" dirty="0">
                <a:latin typeface="BIZ UDPゴシック" panose="020B0400000000000000" pitchFamily="50" charset="-128"/>
              </a:rPr>
              <a:t>の確保</a:t>
            </a:r>
          </a:p>
          <a:p>
            <a:pPr>
              <a:lnSpc>
                <a:spcPct val="100000"/>
              </a:lnSpc>
              <a:buFont typeface="Arial" panose="020B0604020202020204" pitchFamily="34" charset="0"/>
              <a:buChar char="•"/>
            </a:pPr>
            <a:r>
              <a:rPr lang="ja-JP" altLang="en-US" sz="2000" dirty="0">
                <a:solidFill>
                  <a:srgbClr val="C00000"/>
                </a:solidFill>
                <a:latin typeface="BIZ UDPゴシック" panose="020B0400000000000000" pitchFamily="50" charset="-128"/>
              </a:rPr>
              <a:t>研究資金助成機関・所属機関</a:t>
            </a:r>
            <a:r>
              <a:rPr lang="ja-JP" altLang="en-US" sz="2000" dirty="0">
                <a:latin typeface="BIZ UDPゴシック" panose="020B0400000000000000" pitchFamily="50" charset="-128"/>
              </a:rPr>
              <a:t>からの要求への対応</a:t>
            </a:r>
          </a:p>
          <a:p>
            <a:pPr>
              <a:lnSpc>
                <a:spcPct val="100000"/>
              </a:lnSpc>
              <a:buFont typeface="Arial" panose="020B0604020202020204" pitchFamily="34" charset="0"/>
              <a:buChar char="•"/>
            </a:pPr>
            <a:r>
              <a:rPr lang="ja-JP" altLang="en-US" sz="2000" dirty="0">
                <a:latin typeface="BIZ UDPゴシック" panose="020B0400000000000000" pitchFamily="50" charset="-128"/>
              </a:rPr>
              <a:t>研究成果への直接的な</a:t>
            </a:r>
            <a:r>
              <a:rPr lang="ja-JP" altLang="en-US" sz="2000" dirty="0">
                <a:solidFill>
                  <a:srgbClr val="C00000"/>
                </a:solidFill>
                <a:latin typeface="BIZ UDPゴシック" panose="020B0400000000000000" pitchFamily="50" charset="-128"/>
              </a:rPr>
              <a:t>引用</a:t>
            </a:r>
            <a:r>
              <a:rPr lang="ja-JP" altLang="en-US" sz="2000" dirty="0">
                <a:latin typeface="BIZ UDPゴシック" panose="020B0400000000000000" pitchFamily="50" charset="-128"/>
              </a:rPr>
              <a:t>や</a:t>
            </a:r>
            <a:r>
              <a:rPr lang="ja-JP" altLang="en-US" sz="2000" dirty="0">
                <a:solidFill>
                  <a:srgbClr val="C00000"/>
                </a:solidFill>
                <a:latin typeface="BIZ UDPゴシック" panose="020B0400000000000000" pitchFamily="50" charset="-128"/>
              </a:rPr>
              <a:t>再利用</a:t>
            </a:r>
            <a:r>
              <a:rPr lang="ja-JP" altLang="en-US" sz="2000" dirty="0">
                <a:latin typeface="BIZ UDPゴシック" panose="020B0400000000000000" pitchFamily="50" charset="-128"/>
              </a:rPr>
              <a:t>によるインパクト</a:t>
            </a:r>
          </a:p>
          <a:p>
            <a:pPr>
              <a:lnSpc>
                <a:spcPct val="100000"/>
              </a:lnSpc>
              <a:buFont typeface="Arial" panose="020B0604020202020204" pitchFamily="34" charset="0"/>
              <a:buChar char="•"/>
            </a:pPr>
            <a:r>
              <a:rPr lang="ja-JP" altLang="en-US" sz="2000" dirty="0">
                <a:latin typeface="BIZ UDPゴシック" panose="020B0400000000000000" pitchFamily="50" charset="-128"/>
              </a:rPr>
              <a:t>新たな</a:t>
            </a:r>
            <a:r>
              <a:rPr lang="ja-JP" altLang="en-US" sz="2000" dirty="0">
                <a:solidFill>
                  <a:srgbClr val="C00000"/>
                </a:solidFill>
                <a:latin typeface="BIZ UDPゴシック" panose="020B0400000000000000" pitchFamily="50" charset="-128"/>
              </a:rPr>
              <a:t>研究コミュニティ</a:t>
            </a:r>
            <a:r>
              <a:rPr lang="ja-JP" altLang="en-US" sz="2000" dirty="0">
                <a:latin typeface="BIZ UDPゴシック" panose="020B0400000000000000" pitchFamily="50" charset="-128"/>
              </a:rPr>
              <a:t>の創出や</a:t>
            </a:r>
            <a:r>
              <a:rPr lang="ja-JP" altLang="en-US" sz="2000" dirty="0">
                <a:solidFill>
                  <a:srgbClr val="C00000"/>
                </a:solidFill>
                <a:latin typeface="BIZ UDPゴシック" panose="020B0400000000000000" pitchFamily="50" charset="-128"/>
              </a:rPr>
              <a:t>産学連携</a:t>
            </a:r>
            <a:r>
              <a:rPr lang="ja-JP" altLang="en-US" sz="2000" dirty="0">
                <a:latin typeface="BIZ UDPゴシック" panose="020B0400000000000000" pitchFamily="50" charset="-128"/>
              </a:rPr>
              <a:t>への発展</a:t>
            </a:r>
          </a:p>
          <a:p>
            <a:pPr>
              <a:lnSpc>
                <a:spcPct val="100000"/>
              </a:lnSpc>
              <a:buFont typeface="Arial" panose="020B0604020202020204" pitchFamily="34" charset="0"/>
              <a:buChar char="•"/>
            </a:pPr>
            <a:r>
              <a:rPr lang="ja-JP" altLang="en-US" sz="2000" dirty="0">
                <a:latin typeface="BIZ UDPゴシック" panose="020B0400000000000000" pitchFamily="50" charset="-128"/>
              </a:rPr>
              <a:t>派生的な成果や新たな解釈への発展による</a:t>
            </a:r>
            <a:r>
              <a:rPr lang="ja-JP" altLang="en-US" sz="2000" dirty="0">
                <a:solidFill>
                  <a:srgbClr val="C00000"/>
                </a:solidFill>
                <a:latin typeface="BIZ UDPゴシック" panose="020B0400000000000000" pitchFamily="50" charset="-128"/>
              </a:rPr>
              <a:t>イノベーション</a:t>
            </a:r>
            <a:r>
              <a:rPr lang="ja-JP" altLang="en-US" sz="2000" dirty="0">
                <a:latin typeface="BIZ UDPゴシック" panose="020B0400000000000000" pitchFamily="50" charset="-128"/>
              </a:rPr>
              <a:t>の創出</a:t>
            </a:r>
          </a:p>
          <a:p>
            <a:pPr>
              <a:lnSpc>
                <a:spcPct val="100000"/>
              </a:lnSpc>
              <a:buFont typeface="Arial" panose="020B0604020202020204" pitchFamily="34" charset="0"/>
              <a:buChar char="•"/>
            </a:pPr>
            <a:r>
              <a:rPr lang="ja-JP" altLang="en-US" sz="2000" dirty="0">
                <a:latin typeface="BIZ UDPゴシック" panose="020B0400000000000000" pitchFamily="50" charset="-128"/>
              </a:rPr>
              <a:t>適切に管理し保存することによる自身のための</a:t>
            </a:r>
            <a:r>
              <a:rPr lang="ja-JP" altLang="en-US" sz="2000" dirty="0">
                <a:solidFill>
                  <a:srgbClr val="C00000"/>
                </a:solidFill>
                <a:latin typeface="BIZ UDPゴシック" panose="020B0400000000000000" pitchFamily="50" charset="-128"/>
              </a:rPr>
              <a:t>再利用性</a:t>
            </a:r>
            <a:r>
              <a:rPr lang="ja-JP" altLang="en-US" sz="2000" dirty="0">
                <a:latin typeface="BIZ UDPゴシック" panose="020B0400000000000000" pitchFamily="50" charset="-128"/>
              </a:rPr>
              <a:t>の向上</a:t>
            </a:r>
          </a:p>
          <a:p>
            <a:pPr>
              <a:lnSpc>
                <a:spcPct val="100000"/>
              </a:lnSpc>
              <a:buFont typeface="Arial" panose="020B0604020202020204" pitchFamily="34" charset="0"/>
              <a:buChar char="•"/>
            </a:pPr>
            <a:r>
              <a:rPr lang="ja-JP" altLang="en-US" sz="2000" dirty="0">
                <a:latin typeface="BIZ UDPゴシック" panose="020B0400000000000000" pitchFamily="50" charset="-128"/>
              </a:rPr>
              <a:t>若手研究者や学生に対するデータの収集や解析に関する</a:t>
            </a:r>
            <a:r>
              <a:rPr lang="ja-JP" altLang="en-US" sz="2000" dirty="0">
                <a:solidFill>
                  <a:srgbClr val="C00000"/>
                </a:solidFill>
                <a:latin typeface="BIZ UDPゴシック" panose="020B0400000000000000" pitchFamily="50" charset="-128"/>
              </a:rPr>
              <a:t>教育的効果</a:t>
            </a:r>
          </a:p>
          <a:p>
            <a:pPr>
              <a:lnSpc>
                <a:spcPct val="100000"/>
              </a:lnSpc>
              <a:buFont typeface="Arial" panose="020B0604020202020204" pitchFamily="34" charset="0"/>
              <a:buChar char="•"/>
            </a:pPr>
            <a:r>
              <a:rPr lang="ja-JP" altLang="en-US" sz="2000" dirty="0">
                <a:latin typeface="BIZ UDPゴシック" panose="020B0400000000000000" pitchFamily="50" charset="-128"/>
              </a:rPr>
              <a:t>市民や納税者からの研究に対する</a:t>
            </a:r>
            <a:r>
              <a:rPr lang="ja-JP" altLang="en-US" sz="2000" dirty="0">
                <a:solidFill>
                  <a:srgbClr val="C00000"/>
                </a:solidFill>
                <a:latin typeface="BIZ UDPゴシック" panose="020B0400000000000000" pitchFamily="50" charset="-128"/>
              </a:rPr>
              <a:t>理解の向上</a:t>
            </a:r>
            <a:endParaRPr lang="en-US" altLang="ja-JP" sz="2000" dirty="0">
              <a:solidFill>
                <a:srgbClr val="C00000"/>
              </a:solidFill>
              <a:latin typeface="BIZ UDPゴシック" panose="020B0400000000000000" pitchFamily="50" charset="-128"/>
            </a:endParaRPr>
          </a:p>
        </p:txBody>
      </p:sp>
      <p:sp>
        <p:nvSpPr>
          <p:cNvPr id="7" name="文本框 6">
            <a:extLst>
              <a:ext uri="{FF2B5EF4-FFF2-40B4-BE49-F238E27FC236}">
                <a16:creationId xmlns:a16="http://schemas.microsoft.com/office/drawing/2014/main" id="{D3F5A110-2FCD-814A-9861-628B110A27DD}"/>
              </a:ext>
            </a:extLst>
          </p:cNvPr>
          <p:cNvSpPr txBox="1"/>
          <p:nvPr/>
        </p:nvSpPr>
        <p:spPr>
          <a:xfrm>
            <a:off x="628650" y="1582200"/>
            <a:ext cx="6247606" cy="400110"/>
          </a:xfrm>
          <a:prstGeom prst="rect">
            <a:avLst/>
          </a:prstGeom>
          <a:noFill/>
        </p:spPr>
        <p:txBody>
          <a:bodyPr wrap="square" rtlCol="0">
            <a:spAutoFit/>
          </a:bodyPr>
          <a:lstStyle/>
          <a:p>
            <a:r>
              <a:rPr lang="ja-JP" altLang="en-US" sz="2000" kern="0" dirty="0">
                <a:solidFill>
                  <a:schemeClr val="accent1">
                    <a:lumMod val="50000"/>
                  </a:schemeClr>
                </a:solidFill>
                <a:ea typeface="BIZ UDPゴシック" panose="020B0400000000000000" pitchFamily="50" charset="-128"/>
              </a:rPr>
              <a:t>研究データの公開には、多くのメリットがあります。</a:t>
            </a:r>
          </a:p>
        </p:txBody>
      </p:sp>
      <p:sp>
        <p:nvSpPr>
          <p:cNvPr id="8" name="角丸四角形 7"/>
          <p:cNvSpPr/>
          <p:nvPr/>
        </p:nvSpPr>
        <p:spPr>
          <a:xfrm>
            <a:off x="1259632" y="5667485"/>
            <a:ext cx="6025067" cy="594769"/>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文本框 6">
            <a:extLst>
              <a:ext uri="{FF2B5EF4-FFF2-40B4-BE49-F238E27FC236}">
                <a16:creationId xmlns:a16="http://schemas.microsoft.com/office/drawing/2014/main" id="{D3F5A110-2FCD-814A-9861-628B110A27DD}"/>
              </a:ext>
            </a:extLst>
          </p:cNvPr>
          <p:cNvSpPr txBox="1"/>
          <p:nvPr/>
        </p:nvSpPr>
        <p:spPr>
          <a:xfrm>
            <a:off x="1331641" y="5780203"/>
            <a:ext cx="5760639" cy="400110"/>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公開可能な研究データは、積極的に公開しましょう。</a:t>
            </a:r>
          </a:p>
        </p:txBody>
      </p:sp>
      <p:sp>
        <p:nvSpPr>
          <p:cNvPr id="10" name="テキスト ボックス 9"/>
          <p:cNvSpPr txBox="1"/>
          <p:nvPr/>
        </p:nvSpPr>
        <p:spPr>
          <a:xfrm>
            <a:off x="89646" y="35332"/>
            <a:ext cx="4641014" cy="646331"/>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5.1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データ公開の意義と公開・非公開の区分</a:t>
            </a:r>
          </a:p>
          <a:p>
            <a:endParaRPr kumimoji="1" lang="en-US" altLang="ja-JP" dirty="0">
              <a:solidFill>
                <a:schemeClr val="accent1">
                  <a:lumMod val="50000"/>
                </a:schemeClr>
              </a:solidFill>
              <a:latin typeface="BIZ UDPゴシック" panose="020B0400000000000000" pitchFamily="50" charset="-128"/>
              <a:ea typeface="BIZ UDPゴシック" panose="020B0400000000000000" pitchFamily="50" charset="-128"/>
            </a:endParaRPr>
          </a:p>
        </p:txBody>
      </p:sp>
      <p:sp>
        <p:nvSpPr>
          <p:cNvPr id="11"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3</a:t>
            </a:r>
            <a:r>
              <a:rPr lang="ja-JP" altLang="en-US" sz="1200" dirty="0">
                <a:solidFill>
                  <a:schemeClr val="bg1">
                    <a:lumMod val="75000"/>
                  </a:schemeClr>
                </a:solidFill>
              </a:rPr>
              <a:t>章</a:t>
            </a:r>
            <a:r>
              <a:rPr lang="en-US" altLang="ja-JP" sz="1200" dirty="0">
                <a:solidFill>
                  <a:schemeClr val="bg1">
                    <a:lumMod val="75000"/>
                  </a:schemeClr>
                </a:solidFill>
              </a:rPr>
              <a:t>_11</a:t>
            </a: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2</a:t>
            </a:fld>
            <a:endParaRPr kumimoji="1" lang="ja-JP" altLang="en-US" sz="1200">
              <a:solidFill>
                <a:schemeClr val="bg1">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457200" y="838200"/>
            <a:ext cx="7359650" cy="381000"/>
          </a:xfrm>
        </p:spPr>
        <p:txBody>
          <a:bodyPr>
            <a:noAutofit/>
          </a:bodyPr>
          <a:lstStyle/>
          <a:p>
            <a:pPr eaLnBrk="1" hangingPunct="1"/>
            <a:r>
              <a:rPr lang="ja-JP" altLang="en-US" sz="4400" b="1" dirty="0">
                <a:sym typeface="ＭＳ Ｐゴシック" panose="020B0600070205080204" pitchFamily="50" charset="-128"/>
              </a:rPr>
              <a:t>公開と非公開の区分</a:t>
            </a:r>
          </a:p>
        </p:txBody>
      </p:sp>
      <p:sp>
        <p:nvSpPr>
          <p:cNvPr id="136195" name="Rectangle 3"/>
          <p:cNvSpPr>
            <a:spLocks noGrp="1"/>
          </p:cNvSpPr>
          <p:nvPr>
            <p:ph idx="1"/>
          </p:nvPr>
        </p:nvSpPr>
        <p:spPr>
          <a:xfrm>
            <a:off x="591955" y="1700808"/>
            <a:ext cx="7886700" cy="4351338"/>
          </a:xfrm>
        </p:spPr>
        <p:txBody>
          <a:bodyPr>
            <a:normAutofit/>
          </a:bodyPr>
          <a:lstStyle/>
          <a:p>
            <a:pPr marL="0" indent="0">
              <a:lnSpc>
                <a:spcPct val="120000"/>
              </a:lnSpc>
              <a:buNone/>
            </a:pPr>
            <a:r>
              <a:rPr lang="ja-JP" altLang="zh-CN" sz="2000" dirty="0">
                <a:solidFill>
                  <a:schemeClr val="accent1">
                    <a:lumMod val="50000"/>
                  </a:schemeClr>
                </a:solidFill>
                <a:latin typeface="BIZ UDPゴシック" panose="020B0400000000000000" pitchFamily="50" charset="-128"/>
              </a:rPr>
              <a:t>一般的に、研究データの公開及び非公開に</a:t>
            </a:r>
            <a:r>
              <a:rPr lang="ja-JP" altLang="en-US" sz="2000" dirty="0">
                <a:solidFill>
                  <a:schemeClr val="accent1">
                    <a:lumMod val="50000"/>
                  </a:schemeClr>
                </a:solidFill>
                <a:latin typeface="BIZ UDPゴシック" panose="020B0400000000000000" pitchFamily="50" charset="-128"/>
              </a:rPr>
              <a:t>は</a:t>
            </a:r>
            <a:r>
              <a:rPr lang="ja-JP" altLang="zh-CN" sz="2000" dirty="0">
                <a:solidFill>
                  <a:schemeClr val="accent1">
                    <a:lumMod val="50000"/>
                  </a:schemeClr>
                </a:solidFill>
                <a:latin typeface="BIZ UDPゴシック" panose="020B0400000000000000" pitchFamily="50" charset="-128"/>
              </a:rPr>
              <a:t>以下の区分</a:t>
            </a:r>
            <a:r>
              <a:rPr lang="ja-JP" altLang="en-US" sz="2000" dirty="0">
                <a:solidFill>
                  <a:schemeClr val="accent1">
                    <a:lumMod val="50000"/>
                  </a:schemeClr>
                </a:solidFill>
                <a:latin typeface="BIZ UDPゴシック" panose="020B0400000000000000" pitchFamily="50" charset="-128"/>
              </a:rPr>
              <a:t>があり、</a:t>
            </a:r>
            <a:br>
              <a:rPr lang="en-US" altLang="ja-JP" sz="2000" dirty="0">
                <a:solidFill>
                  <a:schemeClr val="accent1">
                    <a:lumMod val="50000"/>
                  </a:schemeClr>
                </a:solidFill>
                <a:latin typeface="BIZ UDPゴシック" panose="020B0400000000000000" pitchFamily="50" charset="-128"/>
              </a:rPr>
            </a:br>
            <a:r>
              <a:rPr lang="ja-JP" altLang="zh-CN" sz="2000" dirty="0">
                <a:solidFill>
                  <a:schemeClr val="accent1">
                    <a:lumMod val="50000"/>
                  </a:schemeClr>
                </a:solidFill>
                <a:latin typeface="BIZ UDPゴシック" panose="020B0400000000000000" pitchFamily="50" charset="-128"/>
              </a:rPr>
              <a:t>取扱い</a:t>
            </a:r>
            <a:r>
              <a:rPr lang="ja-JP" altLang="en-US" sz="2000" dirty="0">
                <a:solidFill>
                  <a:schemeClr val="accent1">
                    <a:lumMod val="50000"/>
                  </a:schemeClr>
                </a:solidFill>
                <a:latin typeface="BIZ UDPゴシック" panose="020B0400000000000000" pitchFamily="50" charset="-128"/>
              </a:rPr>
              <a:t>には</a:t>
            </a:r>
            <a:r>
              <a:rPr lang="ja-JP" altLang="zh-CN" sz="2000" dirty="0">
                <a:solidFill>
                  <a:schemeClr val="accent1">
                    <a:lumMod val="50000"/>
                  </a:schemeClr>
                </a:solidFill>
                <a:latin typeface="BIZ UDPゴシック" panose="020B0400000000000000" pitchFamily="50" charset="-128"/>
              </a:rPr>
              <a:t>考慮が必要</a:t>
            </a:r>
            <a:r>
              <a:rPr lang="ja-JP" altLang="en-US" sz="2000" dirty="0">
                <a:solidFill>
                  <a:schemeClr val="accent1">
                    <a:lumMod val="50000"/>
                  </a:schemeClr>
                </a:solidFill>
                <a:latin typeface="BIZ UDPゴシック" panose="020B0400000000000000" pitchFamily="50" charset="-128"/>
              </a:rPr>
              <a:t>です。</a:t>
            </a:r>
            <a:endParaRPr lang="ja-JP" altLang="zh-CN" sz="2000" dirty="0">
              <a:solidFill>
                <a:schemeClr val="accent1">
                  <a:lumMod val="50000"/>
                </a:schemeClr>
              </a:solidFill>
              <a:latin typeface="BIZ UDPゴシック" panose="020B0400000000000000" pitchFamily="50" charset="-128"/>
            </a:endParaRPr>
          </a:p>
          <a:p>
            <a:pPr marL="914400" lvl="1" indent="-457200">
              <a:lnSpc>
                <a:spcPct val="120000"/>
              </a:lnSpc>
              <a:buFont typeface="Arial" panose="020B0604020202020204" pitchFamily="34" charset="0"/>
              <a:buAutoNum type="arabicPeriod"/>
            </a:pPr>
            <a:r>
              <a:rPr lang="ja-JP" altLang="en-US" sz="1800" dirty="0">
                <a:solidFill>
                  <a:srgbClr val="C00000"/>
                </a:solidFill>
                <a:latin typeface="BIZ UDPゴシック" panose="020B0400000000000000" pitchFamily="50" charset="-128"/>
                <a:sym typeface="ＭＳ Ｐゴシック" panose="020B0600070205080204" pitchFamily="50" charset="-128"/>
              </a:rPr>
              <a:t>非公開（クローズ）</a:t>
            </a:r>
            <a:r>
              <a:rPr lang="ja-JP" altLang="en-US" sz="1800" dirty="0">
                <a:latin typeface="BIZ UDPゴシック" panose="020B0400000000000000" pitchFamily="50" charset="-128"/>
                <a:sym typeface="ＭＳ Ｐゴシック" panose="020B0600070205080204" pitchFamily="50" charset="-128"/>
              </a:rPr>
              <a:t>：</a:t>
            </a:r>
            <a:r>
              <a:rPr lang="ja-JP" altLang="en-US" sz="1800" dirty="0">
                <a:latin typeface="BIZ UDPゴシック" panose="020B0400000000000000" pitchFamily="50" charset="-128"/>
              </a:rPr>
              <a:t>個人での保管</a:t>
            </a:r>
          </a:p>
          <a:p>
            <a:pPr marL="914400" lvl="1" indent="-457200">
              <a:lnSpc>
                <a:spcPct val="120000"/>
              </a:lnSpc>
              <a:buFont typeface="Arial" panose="020B0604020202020204" pitchFamily="34" charset="0"/>
              <a:buAutoNum type="arabicPeriod"/>
            </a:pPr>
            <a:r>
              <a:rPr lang="ja-JP" altLang="en-US" sz="1800" dirty="0">
                <a:solidFill>
                  <a:srgbClr val="C00000"/>
                </a:solidFill>
                <a:latin typeface="BIZ UDPゴシック" panose="020B0400000000000000" pitchFamily="50" charset="-128"/>
                <a:sym typeface="ＭＳ Ｐゴシック" panose="020B0600070205080204" pitchFamily="50" charset="-128"/>
              </a:rPr>
              <a:t>制限共有（セミクローズ）</a:t>
            </a:r>
            <a:r>
              <a:rPr lang="ja-JP" altLang="en-US" sz="1800" dirty="0">
                <a:latin typeface="BIZ UDPゴシック" panose="020B0400000000000000" pitchFamily="50" charset="-128"/>
                <a:sym typeface="ＭＳ Ｐゴシック" panose="020B0600070205080204" pitchFamily="50" charset="-128"/>
              </a:rPr>
              <a:t>：</a:t>
            </a:r>
            <a:r>
              <a:rPr lang="ja-JP" altLang="en-US" sz="1800" dirty="0">
                <a:latin typeface="BIZ UDPゴシック" panose="020B0400000000000000" pitchFamily="50" charset="-128"/>
              </a:rPr>
              <a:t>研究グループ等の構成員限りでの共有</a:t>
            </a:r>
          </a:p>
          <a:p>
            <a:pPr marL="914400" lvl="1" indent="-457200">
              <a:lnSpc>
                <a:spcPct val="120000"/>
              </a:lnSpc>
              <a:buFont typeface="Arial" panose="020B0604020202020204" pitchFamily="34" charset="0"/>
              <a:buAutoNum type="arabicPeriod"/>
            </a:pPr>
            <a:r>
              <a:rPr lang="ja-JP" altLang="en-US" sz="1800" dirty="0">
                <a:solidFill>
                  <a:srgbClr val="C00000"/>
                </a:solidFill>
                <a:latin typeface="BIZ UDPゴシック" panose="020B0400000000000000" pitchFamily="50" charset="-128"/>
                <a:sym typeface="ＭＳ Ｐゴシック" panose="020B0600070205080204" pitchFamily="50" charset="-128"/>
              </a:rPr>
              <a:t>制限公開（セミオープン）</a:t>
            </a:r>
            <a:r>
              <a:rPr lang="ja-JP" altLang="en-US" sz="1800" dirty="0">
                <a:latin typeface="BIZ UDPゴシック" panose="020B0400000000000000" pitchFamily="50" charset="-128"/>
                <a:sym typeface="ＭＳ Ｐゴシック" panose="020B0600070205080204" pitchFamily="50" charset="-128"/>
              </a:rPr>
              <a:t>：</a:t>
            </a:r>
            <a:r>
              <a:rPr lang="ja-JP" altLang="en-US" sz="1800" dirty="0">
                <a:latin typeface="BIZ UDPゴシック" panose="020B0400000000000000" pitchFamily="50" charset="-128"/>
              </a:rPr>
              <a:t>限定された者への公開</a:t>
            </a:r>
          </a:p>
          <a:p>
            <a:pPr marL="914400" lvl="1" indent="-457200">
              <a:lnSpc>
                <a:spcPct val="120000"/>
              </a:lnSpc>
              <a:buFont typeface="Arial" panose="020B0604020202020204" pitchFamily="34" charset="0"/>
              <a:buAutoNum type="arabicPeriod"/>
            </a:pPr>
            <a:r>
              <a:rPr lang="ja-JP" altLang="en-US" sz="1800" dirty="0">
                <a:solidFill>
                  <a:srgbClr val="C00000"/>
                </a:solidFill>
                <a:latin typeface="BIZ UDPゴシック" panose="020B0400000000000000" pitchFamily="50" charset="-128"/>
                <a:sym typeface="ＭＳ Ｐゴシック" panose="020B0600070205080204" pitchFamily="50" charset="-128"/>
              </a:rPr>
              <a:t>一般公開（オープン）</a:t>
            </a:r>
            <a:r>
              <a:rPr lang="ja-JP" altLang="en-US" sz="1800" dirty="0">
                <a:latin typeface="BIZ UDPゴシック" panose="020B0400000000000000" pitchFamily="50" charset="-128"/>
              </a:rPr>
              <a:t>：制限のない公開</a:t>
            </a:r>
          </a:p>
        </p:txBody>
      </p:sp>
      <p:sp>
        <p:nvSpPr>
          <p:cNvPr id="6" name="页脚占位符 4"/>
          <p:cNvSpPr>
            <a:spLocks noGrp="1" noChangeArrowheads="1"/>
          </p:cNvSpPr>
          <p:nvPr/>
        </p:nvSpPr>
        <p:spPr bwMode="auto">
          <a:xfrm>
            <a:off x="3923928" y="4087735"/>
            <a:ext cx="4680520" cy="768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1000" dirty="0">
                <a:latin typeface="Calibri" panose="020F0502020204030204" pitchFamily="34" charset="0"/>
                <a:ea typeface="BIZ UDPゴシック" panose="020B0400000000000000" pitchFamily="50" charset="-128"/>
                <a:hlinkClick r:id="rId3"/>
              </a:rPr>
              <a:t>https://www.mext.go.jp/b_menu/shingi/gijyutu/gijyutu4/036/attach/1378756.htm</a:t>
            </a:r>
            <a:r>
              <a:rPr lang="en-US" altLang="ja-JP" sz="1000" dirty="0">
                <a:latin typeface="Calibri" panose="020F0502020204030204" pitchFamily="34" charset="0"/>
                <a:ea typeface="BIZ UDPゴシック" panose="020B0400000000000000" pitchFamily="50" charset="-128"/>
              </a:rPr>
              <a:t> </a:t>
            </a:r>
          </a:p>
          <a:p>
            <a:r>
              <a:rPr lang="zh-TW" altLang="en-US" sz="1000" dirty="0">
                <a:latin typeface="Calibri" panose="020F0502020204030204" pitchFamily="34" charset="0"/>
                <a:ea typeface="BIZ UDPゴシック" panose="020B0400000000000000" pitchFamily="50" charset="-128"/>
              </a:rPr>
              <a:t>第</a:t>
            </a:r>
            <a:r>
              <a:rPr lang="en-US" altLang="zh-TW" sz="1000" dirty="0">
                <a:latin typeface="Calibri" panose="020F0502020204030204" pitchFamily="34" charset="0"/>
                <a:ea typeface="BIZ UDPゴシック" panose="020B0400000000000000" pitchFamily="50" charset="-128"/>
              </a:rPr>
              <a:t>8</a:t>
            </a:r>
            <a:r>
              <a:rPr lang="zh-TW" altLang="en-US" sz="1000" dirty="0">
                <a:latin typeface="Calibri" panose="020F0502020204030204" pitchFamily="34" charset="0"/>
                <a:ea typeface="BIZ UDPゴシック" panose="020B0400000000000000" pitchFamily="50" charset="-128"/>
              </a:rPr>
              <a:t>期学術情報委員会（第</a:t>
            </a:r>
            <a:r>
              <a:rPr lang="en-US" altLang="zh-TW" sz="1000" dirty="0">
                <a:latin typeface="Calibri" panose="020F0502020204030204" pitchFamily="34" charset="0"/>
                <a:ea typeface="BIZ UDPゴシック" panose="020B0400000000000000" pitchFamily="50" charset="-128"/>
              </a:rPr>
              <a:t>8</a:t>
            </a:r>
            <a:r>
              <a:rPr lang="zh-TW" altLang="en-US" sz="1000" dirty="0">
                <a:latin typeface="Calibri" panose="020F0502020204030204" pitchFamily="34" charset="0"/>
                <a:ea typeface="BIZ UDPゴシック" panose="020B0400000000000000" pitchFamily="50" charset="-128"/>
              </a:rPr>
              <a:t>回）　配付資料</a:t>
            </a:r>
            <a:endParaRPr lang="en-US" altLang="zh-TW" sz="1000" dirty="0">
              <a:latin typeface="Calibri" panose="020F0502020204030204" pitchFamily="34" charset="0"/>
              <a:ea typeface="BIZ UDPゴシック" panose="020B0400000000000000" pitchFamily="50" charset="-128"/>
            </a:endParaRPr>
          </a:p>
          <a:p>
            <a:r>
              <a:rPr lang="ja-JP" altLang="en-US" sz="1000" dirty="0">
                <a:latin typeface="Calibri" panose="020F0502020204030204" pitchFamily="34" charset="0"/>
                <a:ea typeface="BIZ UDPゴシック" panose="020B0400000000000000" pitchFamily="50" charset="-128"/>
              </a:rPr>
              <a:t>資料</a:t>
            </a:r>
            <a:r>
              <a:rPr lang="en-US" altLang="ja-JP" sz="1000" dirty="0">
                <a:latin typeface="Calibri" panose="020F0502020204030204" pitchFamily="34" charset="0"/>
                <a:ea typeface="BIZ UDPゴシック" panose="020B0400000000000000" pitchFamily="50" charset="-128"/>
              </a:rPr>
              <a:t>3</a:t>
            </a:r>
            <a:r>
              <a:rPr lang="ja-JP" altLang="en-US" sz="1000" dirty="0">
                <a:latin typeface="Calibri" panose="020F0502020204030204" pitchFamily="34" charset="0"/>
                <a:ea typeface="BIZ UDPゴシック" panose="020B0400000000000000" pitchFamily="50" charset="-128"/>
              </a:rPr>
              <a:t>　学術情報のオープン化に係る研究データの公開等について（案）　より</a:t>
            </a:r>
            <a:endParaRPr lang="en-US" altLang="ja-JP" sz="1000" dirty="0">
              <a:solidFill>
                <a:srgbClr val="323232"/>
              </a:solidFill>
              <a:ea typeface="BIZ UDPゴシック" panose="020B0400000000000000" pitchFamily="50" charset="-128"/>
            </a:endParaRPr>
          </a:p>
        </p:txBody>
      </p:sp>
      <p:sp>
        <p:nvSpPr>
          <p:cNvPr id="7" name="角丸四角形 6"/>
          <p:cNvSpPr/>
          <p:nvPr/>
        </p:nvSpPr>
        <p:spPr>
          <a:xfrm>
            <a:off x="755576" y="5096962"/>
            <a:ext cx="7488832" cy="1212357"/>
          </a:xfrm>
          <a:prstGeom prst="roundRect">
            <a:avLst>
              <a:gd name="adj" fmla="val 1327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文本框 6">
            <a:extLst>
              <a:ext uri="{FF2B5EF4-FFF2-40B4-BE49-F238E27FC236}">
                <a16:creationId xmlns:a16="http://schemas.microsoft.com/office/drawing/2014/main" id="{D3F5A110-2FCD-814A-9861-628B110A27DD}"/>
              </a:ext>
            </a:extLst>
          </p:cNvPr>
          <p:cNvSpPr txBox="1"/>
          <p:nvPr/>
        </p:nvSpPr>
        <p:spPr>
          <a:xfrm>
            <a:off x="972192" y="5180526"/>
            <a:ext cx="7126227" cy="1015663"/>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単にオープン化を進めるのではなく、所属機関、研究者自身、研究コミュニティなどでオープン・アンド・クローズ戦略を十分に検討、適切な方法を採用する必要があります。</a:t>
            </a:r>
          </a:p>
        </p:txBody>
      </p:sp>
      <p:sp>
        <p:nvSpPr>
          <p:cNvPr id="10" name="テキスト ボックス 9"/>
          <p:cNvSpPr txBox="1"/>
          <p:nvPr/>
        </p:nvSpPr>
        <p:spPr>
          <a:xfrm>
            <a:off x="89646" y="44624"/>
            <a:ext cx="4641014"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5.1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データ公開の意義と公開・非公開の区分</a:t>
            </a:r>
          </a:p>
        </p:txBody>
      </p:sp>
      <p:sp>
        <p:nvSpPr>
          <p:cNvPr id="11"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3</a:t>
            </a:r>
            <a:r>
              <a:rPr lang="ja-JP" altLang="en-US" sz="1200" dirty="0">
                <a:solidFill>
                  <a:schemeClr val="bg1">
                    <a:lumMod val="75000"/>
                  </a:schemeClr>
                </a:solidFill>
              </a:rPr>
              <a:t>章</a:t>
            </a:r>
            <a:r>
              <a:rPr lang="en-US" altLang="ja-JP" sz="1200" dirty="0">
                <a:solidFill>
                  <a:schemeClr val="bg1">
                    <a:lumMod val="75000"/>
                  </a:schemeClr>
                </a:solidFill>
              </a:rPr>
              <a:t>_11</a:t>
            </a: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3</a:t>
            </a:fld>
            <a:endParaRPr kumimoji="1" lang="ja-JP" altLang="en-US" sz="1200">
              <a:solidFill>
                <a:schemeClr val="bg1">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457200" y="838200"/>
            <a:ext cx="7359650" cy="381000"/>
          </a:xfrm>
        </p:spPr>
        <p:txBody>
          <a:bodyPr>
            <a:noAutofit/>
          </a:bodyPr>
          <a:lstStyle/>
          <a:p>
            <a:pPr eaLnBrk="1" hangingPunct="1"/>
            <a:r>
              <a:rPr lang="ja-JP" altLang="en-US" sz="4400" b="1" dirty="0">
                <a:sym typeface="ＭＳ Ｐゴシック" panose="020B0600070205080204" pitchFamily="50" charset="-128"/>
              </a:rPr>
              <a:t>非公開とする必要性</a:t>
            </a:r>
          </a:p>
        </p:txBody>
      </p:sp>
      <p:sp>
        <p:nvSpPr>
          <p:cNvPr id="158723" name="Rectangle 3"/>
          <p:cNvSpPr>
            <a:spLocks noGrp="1" noChangeArrowheads="1"/>
          </p:cNvSpPr>
          <p:nvPr>
            <p:ph idx="1"/>
          </p:nvPr>
        </p:nvSpPr>
        <p:spPr>
          <a:xfrm>
            <a:off x="533400" y="2852936"/>
            <a:ext cx="8287072" cy="3243064"/>
          </a:xfrm>
        </p:spPr>
        <p:txBody>
          <a:bodyPr/>
          <a:lstStyle/>
          <a:p>
            <a:pPr>
              <a:lnSpc>
                <a:spcPct val="120000"/>
              </a:lnSpc>
            </a:pPr>
            <a:r>
              <a:rPr lang="ja-JP" altLang="ja-JP" sz="2000" dirty="0">
                <a:solidFill>
                  <a:srgbClr val="C00000"/>
                </a:solidFill>
                <a:latin typeface="BIZ UDPゴシック" panose="020B0400000000000000" pitchFamily="50" charset="-128"/>
              </a:rPr>
              <a:t>非公開</a:t>
            </a:r>
            <a:r>
              <a:rPr lang="ja-JP" altLang="ja-JP" sz="2000" dirty="0">
                <a:latin typeface="BIZ UDPゴシック" panose="020B0400000000000000" pitchFamily="50" charset="-128"/>
              </a:rPr>
              <a:t>とす</a:t>
            </a:r>
            <a:r>
              <a:rPr lang="ja-JP" altLang="en-US" sz="2000" dirty="0">
                <a:latin typeface="BIZ UDPゴシック" panose="020B0400000000000000" pitchFamily="50" charset="-128"/>
              </a:rPr>
              <a:t>べき</a:t>
            </a:r>
            <a:r>
              <a:rPr lang="ja-JP" altLang="ja-JP" sz="2000" dirty="0">
                <a:latin typeface="BIZ UDPゴシック" panose="020B0400000000000000" pitchFamily="50" charset="-128"/>
              </a:rPr>
              <a:t>データの例</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機密保持、企業秘密、国益及び国家安全保障に関わるデータ</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研究成果の商用化・産業化を目的として収集されたデータ</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民間企業が保有するデータ</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共同研究契約等で研究成果の公開に制限があるデータ</a:t>
            </a:r>
          </a:p>
          <a:p>
            <a:pPr>
              <a:lnSpc>
                <a:spcPct val="120000"/>
              </a:lnSpc>
            </a:pPr>
            <a:r>
              <a:rPr lang="ja-JP" altLang="ja-JP" sz="2000" dirty="0">
                <a:solidFill>
                  <a:srgbClr val="C00000"/>
                </a:solidFill>
                <a:latin typeface="BIZ UDPゴシック" panose="020B0400000000000000" pitchFamily="50" charset="-128"/>
                <a:sym typeface="ＭＳ Ｐゴシック" panose="020B0600070205080204" pitchFamily="50" charset="-128"/>
              </a:rPr>
              <a:t>公開を制限</a:t>
            </a:r>
            <a:r>
              <a:rPr lang="ja-JP" altLang="ja-JP" sz="2000" dirty="0">
                <a:latin typeface="BIZ UDPゴシック" panose="020B0400000000000000" pitchFamily="50" charset="-128"/>
                <a:sym typeface="ＭＳ Ｐゴシック" panose="020B0600070205080204" pitchFamily="50" charset="-128"/>
              </a:rPr>
              <a:t>すべきデータの例</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個人のプライバシーの観点から保護が必要なデータ</a:t>
            </a:r>
          </a:p>
          <a:p>
            <a:pPr lvl="1">
              <a:lnSpc>
                <a:spcPct val="120000"/>
              </a:lnSpc>
              <a:buFont typeface="BIZ UDPゴシック" panose="020B0400000000000000" pitchFamily="50" charset="-128"/>
              <a:buChar char="-"/>
            </a:pPr>
            <a:r>
              <a:rPr lang="ja-JP" altLang="en-US" sz="1600" dirty="0">
                <a:latin typeface="BIZ UDPゴシック" panose="020B0400000000000000" pitchFamily="50" charset="-128"/>
                <a:sym typeface="ＭＳ Ｐゴシック" panose="020B0600070205080204" pitchFamily="50" charset="-128"/>
              </a:rPr>
              <a:t>財産的価値の観点から保護が必要なデータ</a:t>
            </a:r>
          </a:p>
        </p:txBody>
      </p:sp>
      <p:sp>
        <p:nvSpPr>
          <p:cNvPr id="158724" name="页脚占位符 4"/>
          <p:cNvSpPr>
            <a:spLocks noGrp="1" noChangeArrowheads="1"/>
          </p:cNvSpPr>
          <p:nvPr/>
        </p:nvSpPr>
        <p:spPr bwMode="auto">
          <a:xfrm>
            <a:off x="4592050" y="5828928"/>
            <a:ext cx="4680520" cy="768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ja-JP" sz="1000" dirty="0">
                <a:latin typeface="Calibri" panose="020F0502020204030204" pitchFamily="34" charset="0"/>
                <a:ea typeface="BIZ UDPゴシック" panose="020B0400000000000000" pitchFamily="50" charset="-128"/>
                <a:hlinkClick r:id="rId3"/>
              </a:rPr>
              <a:t>https://www.mext.go.jp/b_menu/shingi/gijyutu/gijyutu4/036/attach/1378756.htm</a:t>
            </a:r>
            <a:r>
              <a:rPr lang="en-US" altLang="ja-JP" sz="1000" dirty="0">
                <a:latin typeface="Calibri" panose="020F0502020204030204" pitchFamily="34" charset="0"/>
                <a:ea typeface="BIZ UDPゴシック" panose="020B0400000000000000" pitchFamily="50" charset="-128"/>
              </a:rPr>
              <a:t> </a:t>
            </a:r>
          </a:p>
          <a:p>
            <a:r>
              <a:rPr lang="zh-TW" altLang="en-US" sz="1000" dirty="0">
                <a:latin typeface="Calibri" panose="020F0502020204030204" pitchFamily="34" charset="0"/>
                <a:ea typeface="BIZ UDPゴシック" panose="020B0400000000000000" pitchFamily="50" charset="-128"/>
              </a:rPr>
              <a:t>第</a:t>
            </a:r>
            <a:r>
              <a:rPr lang="en-US" altLang="zh-TW" sz="1000" dirty="0">
                <a:latin typeface="Calibri" panose="020F0502020204030204" pitchFamily="34" charset="0"/>
                <a:ea typeface="BIZ UDPゴシック" panose="020B0400000000000000" pitchFamily="50" charset="-128"/>
              </a:rPr>
              <a:t>8</a:t>
            </a:r>
            <a:r>
              <a:rPr lang="zh-TW" altLang="en-US" sz="1000" dirty="0">
                <a:latin typeface="Calibri" panose="020F0502020204030204" pitchFamily="34" charset="0"/>
                <a:ea typeface="BIZ UDPゴシック" panose="020B0400000000000000" pitchFamily="50" charset="-128"/>
              </a:rPr>
              <a:t>期学術情報委員会（第</a:t>
            </a:r>
            <a:r>
              <a:rPr lang="en-US" altLang="zh-TW" sz="1000" dirty="0">
                <a:latin typeface="Calibri" panose="020F0502020204030204" pitchFamily="34" charset="0"/>
                <a:ea typeface="BIZ UDPゴシック" panose="020B0400000000000000" pitchFamily="50" charset="-128"/>
              </a:rPr>
              <a:t>8</a:t>
            </a:r>
            <a:r>
              <a:rPr lang="zh-TW" altLang="en-US" sz="1000" dirty="0">
                <a:latin typeface="Calibri" panose="020F0502020204030204" pitchFamily="34" charset="0"/>
                <a:ea typeface="BIZ UDPゴシック" panose="020B0400000000000000" pitchFamily="50" charset="-128"/>
              </a:rPr>
              <a:t>回）　配付資料</a:t>
            </a:r>
            <a:endParaRPr lang="en-US" altLang="zh-TW" sz="1000" dirty="0">
              <a:latin typeface="Calibri" panose="020F0502020204030204" pitchFamily="34" charset="0"/>
              <a:ea typeface="BIZ UDPゴシック" panose="020B0400000000000000" pitchFamily="50" charset="-128"/>
            </a:endParaRPr>
          </a:p>
          <a:p>
            <a:r>
              <a:rPr lang="ja-JP" altLang="en-US" sz="1000" dirty="0">
                <a:latin typeface="Calibri" panose="020F0502020204030204" pitchFamily="34" charset="0"/>
                <a:ea typeface="BIZ UDPゴシック" panose="020B0400000000000000" pitchFamily="50" charset="-128"/>
              </a:rPr>
              <a:t>資料</a:t>
            </a:r>
            <a:r>
              <a:rPr lang="en-US" altLang="ja-JP" sz="1000" dirty="0">
                <a:latin typeface="Calibri" panose="020F0502020204030204" pitchFamily="34" charset="0"/>
                <a:ea typeface="BIZ UDPゴシック" panose="020B0400000000000000" pitchFamily="50" charset="-128"/>
              </a:rPr>
              <a:t>3</a:t>
            </a:r>
            <a:r>
              <a:rPr lang="ja-JP" altLang="en-US" sz="1000" dirty="0">
                <a:latin typeface="Calibri" panose="020F0502020204030204" pitchFamily="34" charset="0"/>
                <a:ea typeface="BIZ UDPゴシック" panose="020B0400000000000000" pitchFamily="50" charset="-128"/>
              </a:rPr>
              <a:t>　学術情報のオープン化に係る研究データの公開等について（案）　より</a:t>
            </a:r>
            <a:endParaRPr lang="en-US" altLang="ja-JP" sz="1000" dirty="0">
              <a:solidFill>
                <a:srgbClr val="323232"/>
              </a:solidFill>
              <a:ea typeface="BIZ UDPゴシック" panose="020B0400000000000000" pitchFamily="50" charset="-128"/>
            </a:endParaRPr>
          </a:p>
        </p:txBody>
      </p:sp>
      <p:sp>
        <p:nvSpPr>
          <p:cNvPr id="7" name="角丸四角形 6"/>
          <p:cNvSpPr/>
          <p:nvPr/>
        </p:nvSpPr>
        <p:spPr>
          <a:xfrm>
            <a:off x="569020" y="1576399"/>
            <a:ext cx="7747395" cy="1080000"/>
          </a:xfrm>
          <a:prstGeom prst="roundRect">
            <a:avLst>
              <a:gd name="adj" fmla="val 1577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文本框 6">
            <a:extLst>
              <a:ext uri="{FF2B5EF4-FFF2-40B4-BE49-F238E27FC236}">
                <a16:creationId xmlns:a16="http://schemas.microsoft.com/office/drawing/2014/main" id="{D3F5A110-2FCD-814A-9861-628B110A27DD}"/>
              </a:ext>
            </a:extLst>
          </p:cNvPr>
          <p:cNvSpPr txBox="1"/>
          <p:nvPr/>
        </p:nvSpPr>
        <p:spPr>
          <a:xfrm>
            <a:off x="785636" y="1621249"/>
            <a:ext cx="7386763" cy="1015663"/>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研究データは公開することが望ましい一方で、公開になじまない性格のデータも存在します。自分が保持する研究データの性格を確認しましょう。</a:t>
            </a:r>
          </a:p>
        </p:txBody>
      </p:sp>
      <p:sp>
        <p:nvSpPr>
          <p:cNvPr id="10" name="テキスト ボックス 9"/>
          <p:cNvSpPr txBox="1"/>
          <p:nvPr/>
        </p:nvSpPr>
        <p:spPr>
          <a:xfrm>
            <a:off x="89646" y="44624"/>
            <a:ext cx="4815742"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5.1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データ公開の意義と公開・非公開の区分</a:t>
            </a:r>
          </a:p>
        </p:txBody>
      </p:sp>
      <p:cxnSp>
        <p:nvCxnSpPr>
          <p:cNvPr id="12" name="直線コネクタ 11"/>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4</a:t>
            </a:fld>
            <a:endParaRPr kumimoji="1" lang="ja-JP" altLang="en-US" sz="1200">
              <a:solidFill>
                <a:schemeClr val="bg1">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p:txBody>
          <a:bodyPr>
            <a:normAutofit/>
          </a:bodyPr>
          <a:lstStyle/>
          <a:p>
            <a:pPr eaLnBrk="1" hangingPunct="1"/>
            <a:r>
              <a:rPr lang="ja-JP" altLang="en-US" sz="4400" b="1" dirty="0"/>
              <a:t>著作権</a:t>
            </a:r>
            <a:endParaRPr lang="en-US" altLang="ja-JP" sz="4400" b="1" dirty="0"/>
          </a:p>
        </p:txBody>
      </p:sp>
      <p:sp>
        <p:nvSpPr>
          <p:cNvPr id="60420" name="Rectangle 3"/>
          <p:cNvSpPr>
            <a:spLocks noGrp="1" noChangeArrowheads="1"/>
          </p:cNvSpPr>
          <p:nvPr>
            <p:ph idx="1"/>
          </p:nvPr>
        </p:nvSpPr>
        <p:spPr>
          <a:xfrm>
            <a:off x="628650" y="1628800"/>
            <a:ext cx="8359080" cy="4495800"/>
          </a:xfrm>
        </p:spPr>
        <p:txBody>
          <a:bodyPr>
            <a:normAutofit/>
          </a:bodyPr>
          <a:lstStyle/>
          <a:p>
            <a:pPr>
              <a:defRPr/>
            </a:pPr>
            <a:r>
              <a:rPr lang="ja-JP" altLang="en-US" sz="2000" dirty="0"/>
              <a:t>定義</a:t>
            </a:r>
            <a:endParaRPr lang="en-US" altLang="ja-JP" sz="2000" dirty="0"/>
          </a:p>
          <a:p>
            <a:pPr marL="400050" lvl="1" indent="0">
              <a:lnSpc>
                <a:spcPct val="100000"/>
              </a:lnSpc>
              <a:buFontTx/>
              <a:buNone/>
              <a:defRPr/>
            </a:pPr>
            <a:r>
              <a:rPr lang="ja-JP" altLang="en-US" sz="1800" dirty="0"/>
              <a:t>思想又は感情を創作的に表現したものであつて、文芸、学術、美術又は音楽の範囲に属するもの（著作権法第 </a:t>
            </a:r>
            <a:r>
              <a:rPr lang="en-US" altLang="ja-JP" sz="1800" dirty="0"/>
              <a:t>2 </a:t>
            </a:r>
            <a:r>
              <a:rPr lang="ja-JP" altLang="en-US" sz="1800" dirty="0"/>
              <a:t>条第 </a:t>
            </a:r>
            <a:r>
              <a:rPr lang="en-US" altLang="ja-JP" sz="1800" dirty="0"/>
              <a:t>1 </a:t>
            </a:r>
            <a:r>
              <a:rPr lang="ja-JP" altLang="en-US" sz="1800" dirty="0"/>
              <a:t>項第 </a:t>
            </a:r>
            <a:r>
              <a:rPr lang="en-US" altLang="ja-JP" sz="1800" dirty="0"/>
              <a:t>1 </a:t>
            </a:r>
            <a:r>
              <a:rPr lang="ja-JP" altLang="en-US" sz="1800" dirty="0"/>
              <a:t>号）。</a:t>
            </a:r>
            <a:endParaRPr lang="en-US" altLang="ja-JP" sz="1800" dirty="0"/>
          </a:p>
          <a:p>
            <a:pPr>
              <a:defRPr/>
            </a:pPr>
            <a:r>
              <a:rPr lang="ja-JP" altLang="en-US" sz="2000" dirty="0"/>
              <a:t>解釈</a:t>
            </a:r>
            <a:endParaRPr lang="en-US" altLang="ja-JP" sz="2000" dirty="0"/>
          </a:p>
          <a:p>
            <a:pPr lvl="1">
              <a:buFont typeface="Segoe UI" panose="020B0502040204020203" pitchFamily="34" charset="0"/>
              <a:buChar char="-"/>
              <a:defRPr/>
            </a:pPr>
            <a:r>
              <a:rPr lang="ja-JP" altLang="en-US" sz="1800" dirty="0"/>
              <a:t>単なる</a:t>
            </a:r>
            <a:r>
              <a:rPr lang="ja-JP" altLang="en-US" sz="1800" dirty="0">
                <a:solidFill>
                  <a:srgbClr val="C00000"/>
                </a:solidFill>
              </a:rPr>
              <a:t>客観的事実</a:t>
            </a:r>
            <a:r>
              <a:rPr lang="ja-JP" altLang="en-US" sz="1800" dirty="0"/>
              <a:t>や</a:t>
            </a:r>
            <a:r>
              <a:rPr lang="ja-JP" altLang="en-US" sz="1800" dirty="0">
                <a:solidFill>
                  <a:srgbClr val="C00000"/>
                </a:solidFill>
              </a:rPr>
              <a:t>データ</a:t>
            </a:r>
            <a:r>
              <a:rPr lang="ja-JP" altLang="en-US" sz="1800" dirty="0"/>
              <a:t>は、著作物としての保護対象ではない</a:t>
            </a:r>
          </a:p>
          <a:p>
            <a:pPr lvl="1" eaLnBrk="1" hangingPunct="1">
              <a:buFont typeface="Segoe UI" panose="020B0502040204020203" pitchFamily="34" charset="0"/>
              <a:buChar char="-"/>
              <a:defRPr/>
            </a:pPr>
            <a:r>
              <a:rPr lang="ja-JP" altLang="en-US" sz="1800" dirty="0"/>
              <a:t>データを得るために</a:t>
            </a:r>
            <a:r>
              <a:rPr lang="ja-JP" altLang="en-US" sz="1800" dirty="0">
                <a:solidFill>
                  <a:srgbClr val="C00000"/>
                </a:solidFill>
              </a:rPr>
              <a:t>高度の知識</a:t>
            </a:r>
            <a:r>
              <a:rPr lang="ja-JP" altLang="en-US" sz="1800" dirty="0"/>
              <a:t>や</a:t>
            </a:r>
            <a:r>
              <a:rPr lang="ja-JP" altLang="en-US" sz="1800" dirty="0">
                <a:solidFill>
                  <a:srgbClr val="C00000"/>
                </a:solidFill>
              </a:rPr>
              <a:t>多大な労力</a:t>
            </a:r>
            <a:r>
              <a:rPr lang="ja-JP" altLang="en-US" sz="1800" dirty="0"/>
              <a:t>、</a:t>
            </a:r>
            <a:r>
              <a:rPr lang="ja-JP" altLang="en-US" sz="1800" dirty="0">
                <a:solidFill>
                  <a:srgbClr val="C00000"/>
                </a:solidFill>
              </a:rPr>
              <a:t>資金</a:t>
            </a:r>
            <a:r>
              <a:rPr lang="ja-JP" altLang="en-US" sz="1800" dirty="0"/>
              <a:t>を必要としたとしても、</a:t>
            </a:r>
            <a:br>
              <a:rPr lang="en-US" altLang="ja-JP" sz="1800" dirty="0"/>
            </a:br>
            <a:r>
              <a:rPr lang="ja-JP" altLang="en-US" sz="1800" dirty="0"/>
              <a:t>保護対象ではない</a:t>
            </a:r>
            <a:endParaRPr lang="en-US" altLang="ja-JP" sz="1800" u="sng" dirty="0"/>
          </a:p>
          <a:p>
            <a:pPr lvl="1">
              <a:buFont typeface="Segoe UI" panose="020B0502040204020203" pitchFamily="34" charset="0"/>
              <a:buChar char="-"/>
              <a:defRPr/>
            </a:pPr>
            <a:r>
              <a:rPr lang="ja-JP" altLang="en-US" sz="1800" dirty="0"/>
              <a:t>しかし、</a:t>
            </a:r>
            <a:r>
              <a:rPr lang="ja-JP" altLang="ja-JP" sz="1800" dirty="0"/>
              <a:t>一定の考え方のもとにデータを整理・分析した場合は創作性が</a:t>
            </a:r>
            <a:br>
              <a:rPr lang="en-US" altLang="ja-JP" sz="1800" dirty="0"/>
            </a:br>
            <a:r>
              <a:rPr lang="ja-JP" altLang="ja-JP" sz="1800" dirty="0">
                <a:solidFill>
                  <a:srgbClr val="C00000"/>
                </a:solidFill>
              </a:rPr>
              <a:t>認められる</a:t>
            </a:r>
            <a:r>
              <a:rPr lang="ja-JP" altLang="ja-JP" sz="1800" dirty="0"/>
              <a:t>場合もあり、著作物として</a:t>
            </a:r>
            <a:r>
              <a:rPr lang="ja-JP" altLang="ja-JP" sz="1800" dirty="0">
                <a:solidFill>
                  <a:srgbClr val="C00000"/>
                </a:solidFill>
              </a:rPr>
              <a:t>保護の対象</a:t>
            </a:r>
            <a:r>
              <a:rPr lang="ja-JP" altLang="en-US" sz="1800" dirty="0"/>
              <a:t>になる</a:t>
            </a:r>
          </a:p>
          <a:p>
            <a:r>
              <a:rPr lang="ja-JP" altLang="en-US" sz="2000" dirty="0"/>
              <a:t>帰属先（モノや権利の所有者）</a:t>
            </a:r>
            <a:endParaRPr lang="en-US" altLang="ja-JP" sz="2000" dirty="0"/>
          </a:p>
          <a:p>
            <a:pPr lvl="1">
              <a:buFont typeface="Segoe UI" panose="020B0502040204020203" pitchFamily="34" charset="0"/>
              <a:buChar char="-"/>
            </a:pPr>
            <a:r>
              <a:rPr lang="ja-JP" altLang="en-US" sz="1800" dirty="0"/>
              <a:t>知的財産権は、原則、</a:t>
            </a:r>
            <a:r>
              <a:rPr lang="ja-JP" altLang="en-US" sz="1800" dirty="0">
                <a:solidFill>
                  <a:srgbClr val="C00000"/>
                </a:solidFill>
              </a:rPr>
              <a:t>機関帰属</a:t>
            </a:r>
            <a:r>
              <a:rPr lang="ja-JP" altLang="en-US" sz="1800" dirty="0"/>
              <a:t>である。</a:t>
            </a:r>
            <a:endParaRPr lang="en-US" altLang="ja-JP" sz="1800" dirty="0"/>
          </a:p>
          <a:p>
            <a:pPr lvl="1">
              <a:buFont typeface="Segoe UI" panose="020B0502040204020203" pitchFamily="34" charset="0"/>
              <a:buChar char="-"/>
            </a:pPr>
            <a:r>
              <a:rPr lang="ja-JP" altLang="en-US" sz="1800" dirty="0"/>
              <a:t>各機関のポリシーに従い、組織として</a:t>
            </a:r>
            <a:r>
              <a:rPr lang="ja-JP" altLang="en-US" sz="1800" dirty="0">
                <a:solidFill>
                  <a:srgbClr val="C00000"/>
                </a:solidFill>
              </a:rPr>
              <a:t>一元的</a:t>
            </a:r>
            <a:r>
              <a:rPr lang="ja-JP" altLang="en-US" sz="1800" dirty="0"/>
              <a:t>に管理・活用を図ることが必要</a:t>
            </a:r>
            <a:endParaRPr lang="en-US" altLang="ja-JP" sz="1800" dirty="0"/>
          </a:p>
        </p:txBody>
      </p:sp>
      <p:sp>
        <p:nvSpPr>
          <p:cNvPr id="6" name="角丸四角形 5"/>
          <p:cNvSpPr/>
          <p:nvPr/>
        </p:nvSpPr>
        <p:spPr>
          <a:xfrm>
            <a:off x="628651" y="5513103"/>
            <a:ext cx="7886700" cy="843248"/>
          </a:xfrm>
          <a:prstGeom prst="roundRect">
            <a:avLst>
              <a:gd name="adj" fmla="val 1816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文本框 6">
            <a:extLst>
              <a:ext uri="{FF2B5EF4-FFF2-40B4-BE49-F238E27FC236}">
                <a16:creationId xmlns:a16="http://schemas.microsoft.com/office/drawing/2014/main" id="{D3F5A110-2FCD-814A-9861-628B110A27DD}"/>
              </a:ext>
            </a:extLst>
          </p:cNvPr>
          <p:cNvSpPr txBox="1"/>
          <p:nvPr/>
        </p:nvSpPr>
        <p:spPr>
          <a:xfrm>
            <a:off x="1053719" y="5580784"/>
            <a:ext cx="7150862" cy="707886"/>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データが著作物にあたるかを確認しましょう。</a:t>
            </a:r>
            <a:endParaRPr lang="en-US" altLang="ja-JP" sz="2000" b="1" kern="0" dirty="0">
              <a:solidFill>
                <a:schemeClr val="bg1"/>
              </a:solidFill>
              <a:ea typeface="BIZ UDPゴシック" panose="020B0400000000000000" pitchFamily="50" charset="-128"/>
            </a:endParaRPr>
          </a:p>
          <a:p>
            <a:r>
              <a:rPr lang="ja-JP" altLang="en-US" sz="2000" b="1" dirty="0">
                <a:solidFill>
                  <a:schemeClr val="bg1"/>
                </a:solidFill>
              </a:rPr>
              <a:t>迷った時は所属機関の担当部署等に</a:t>
            </a:r>
            <a:r>
              <a:rPr lang="ja-JP" altLang="en-US" sz="2000" b="1" kern="0" dirty="0">
                <a:solidFill>
                  <a:schemeClr val="bg1"/>
                </a:solidFill>
                <a:ea typeface="BIZ UDPゴシック" panose="020B0400000000000000" pitchFamily="50" charset="-128"/>
              </a:rPr>
              <a:t>問い合わせましょう。</a:t>
            </a:r>
            <a:endParaRPr lang="en-US" altLang="ja-JP" sz="2000" b="1" kern="0" dirty="0">
              <a:solidFill>
                <a:schemeClr val="bg1"/>
              </a:solidFill>
              <a:ea typeface="BIZ UDPゴシック" panose="020B0400000000000000" pitchFamily="50" charset="-128"/>
            </a:endParaRPr>
          </a:p>
        </p:txBody>
      </p:sp>
      <p:sp>
        <p:nvSpPr>
          <p:cNvPr id="9" name="テキスト ボックス 8"/>
          <p:cNvSpPr txBox="1"/>
          <p:nvPr/>
        </p:nvSpPr>
        <p:spPr>
          <a:xfrm>
            <a:off x="89646" y="44624"/>
            <a:ext cx="3182281"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データの権利・ライセンス</a:t>
            </a:r>
          </a:p>
        </p:txBody>
      </p:sp>
      <p:sp>
        <p:nvSpPr>
          <p:cNvPr id="10"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5</a:t>
            </a:r>
            <a:r>
              <a:rPr lang="ja-JP" altLang="en-US" sz="1200" dirty="0">
                <a:solidFill>
                  <a:schemeClr val="bg1">
                    <a:lumMod val="75000"/>
                  </a:schemeClr>
                </a:solidFill>
              </a:rPr>
              <a:t>章</a:t>
            </a:r>
            <a:r>
              <a:rPr lang="en-US" altLang="ja-JP" sz="1200" dirty="0">
                <a:solidFill>
                  <a:schemeClr val="bg1">
                    <a:lumMod val="75000"/>
                  </a:schemeClr>
                </a:solidFill>
              </a:rPr>
              <a:t>_3,5</a:t>
            </a: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5</a:t>
            </a:fld>
            <a:endParaRPr kumimoji="1" lang="ja-JP" altLang="en-US" sz="1200" dirty="0">
              <a:solidFill>
                <a:schemeClr val="bg1">
                  <a:lumMod val="50000"/>
                </a:schemeClr>
              </a:solidFill>
            </a:endParaRPr>
          </a:p>
        </p:txBody>
      </p:sp>
    </p:spTree>
    <p:extLst>
      <p:ext uri="{BB962C8B-B14F-4D97-AF65-F5344CB8AC3E}">
        <p14:creationId xmlns:p14="http://schemas.microsoft.com/office/powerpoint/2010/main" val="75019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pPr eaLnBrk="1" hangingPunct="1"/>
            <a:r>
              <a:rPr lang="ja-JP" altLang="en-US" sz="4400" b="1" dirty="0"/>
              <a:t>ライセンシング</a:t>
            </a:r>
            <a:r>
              <a:rPr lang="ja-JP" altLang="en-US" sz="4400" b="1" dirty="0">
                <a:latin typeface="BIZ UDPゴシック" panose="020B0400000000000000" pitchFamily="50" charset="-128"/>
              </a:rPr>
              <a:t>（</a:t>
            </a:r>
            <a:r>
              <a:rPr lang="en-US" altLang="ja-JP" sz="4400" b="1" dirty="0">
                <a:latin typeface="BIZ UDPゴシック" panose="020B0400000000000000" pitchFamily="50" charset="-128"/>
              </a:rPr>
              <a:t>1/</a:t>
            </a:r>
            <a:r>
              <a:rPr lang="ja-JP" altLang="en-US" sz="4400" b="1" dirty="0"/>
              <a:t>２）</a:t>
            </a:r>
            <a:endParaRPr lang="en-US" altLang="ja-JP" sz="4400" b="1" dirty="0"/>
          </a:p>
        </p:txBody>
      </p:sp>
      <p:sp>
        <p:nvSpPr>
          <p:cNvPr id="60420" name="Rectangle 3"/>
          <p:cNvSpPr>
            <a:spLocks noGrp="1" noChangeArrowheads="1"/>
          </p:cNvSpPr>
          <p:nvPr>
            <p:ph idx="1"/>
          </p:nvPr>
        </p:nvSpPr>
        <p:spPr>
          <a:xfrm>
            <a:off x="628650" y="2508692"/>
            <a:ext cx="8166496" cy="3847659"/>
          </a:xfrm>
        </p:spPr>
        <p:txBody>
          <a:bodyPr>
            <a:noAutofit/>
          </a:bodyPr>
          <a:lstStyle/>
          <a:p>
            <a:pPr eaLnBrk="1" hangingPunct="1">
              <a:defRPr/>
            </a:pPr>
            <a:r>
              <a:rPr lang="ja-JP" altLang="en-US" sz="1800" dirty="0"/>
              <a:t>定義</a:t>
            </a:r>
            <a:endParaRPr lang="en-US" altLang="ja-JP" sz="1800" dirty="0"/>
          </a:p>
          <a:p>
            <a:pPr marL="457200" lvl="1" indent="0" eaLnBrk="1" hangingPunct="1">
              <a:buNone/>
              <a:defRPr/>
            </a:pPr>
            <a:r>
              <a:rPr lang="ja-JP" altLang="en-US" sz="1600" dirty="0"/>
              <a:t>コンテンツの</a:t>
            </a:r>
            <a:r>
              <a:rPr lang="ja-JP" altLang="en-US" sz="1600" dirty="0">
                <a:solidFill>
                  <a:srgbClr val="C00000"/>
                </a:solidFill>
              </a:rPr>
              <a:t>利用許諾の条件を明示</a:t>
            </a:r>
            <a:r>
              <a:rPr lang="ja-JP" altLang="en-US" sz="1600" dirty="0"/>
              <a:t>すること</a:t>
            </a:r>
            <a:endParaRPr lang="en-US" altLang="ja-JP" sz="1600" dirty="0"/>
          </a:p>
          <a:p>
            <a:pPr marL="457200" lvl="1" indent="0" eaLnBrk="1" hangingPunct="1">
              <a:buNone/>
              <a:defRPr/>
            </a:pPr>
            <a:endParaRPr lang="en-US" altLang="ja-JP" sz="1200" dirty="0"/>
          </a:p>
          <a:p>
            <a:pPr>
              <a:defRPr/>
            </a:pPr>
            <a:r>
              <a:rPr lang="ja-JP" altLang="en-US" sz="1800" dirty="0"/>
              <a:t>目的</a:t>
            </a:r>
            <a:endParaRPr lang="en-US" altLang="ja-JP" sz="1800" dirty="0"/>
          </a:p>
          <a:p>
            <a:pPr lvl="1">
              <a:buFont typeface="Segoe UI" panose="020B0502040204020203" pitchFamily="34" charset="0"/>
              <a:buChar char="-"/>
              <a:defRPr/>
            </a:pPr>
            <a:r>
              <a:rPr lang="ja-JP" altLang="en-US" sz="1600" dirty="0"/>
              <a:t>利用許諾に関する曖昧さの回避</a:t>
            </a:r>
            <a:endParaRPr lang="en-US" altLang="ja-JP" sz="1600" dirty="0"/>
          </a:p>
          <a:p>
            <a:pPr lvl="1">
              <a:buFont typeface="Segoe UI" panose="020B0502040204020203" pitchFamily="34" charset="0"/>
              <a:buChar char="-"/>
              <a:defRPr/>
            </a:pPr>
            <a:r>
              <a:rPr lang="ja-JP" altLang="en-US" sz="1600" dirty="0"/>
              <a:t>使ってよい範囲を明確にしておくことによる、再利用の促進</a:t>
            </a:r>
            <a:endParaRPr lang="en-US" altLang="ja-JP" sz="1600" dirty="0"/>
          </a:p>
          <a:p>
            <a:pPr lvl="1">
              <a:buFont typeface="Segoe UI" panose="020B0502040204020203" pitchFamily="34" charset="0"/>
              <a:buChar char="-"/>
              <a:defRPr/>
            </a:pPr>
            <a:r>
              <a:rPr lang="ja-JP" altLang="en-US" sz="1600" dirty="0"/>
              <a:t>各国の異なる著作権ルールを標準化</a:t>
            </a:r>
            <a:endParaRPr lang="en-US" altLang="ja-JP" sz="1600" dirty="0"/>
          </a:p>
          <a:p>
            <a:pPr lvl="1">
              <a:defRPr/>
            </a:pPr>
            <a:endParaRPr lang="en-US" altLang="ja-JP" sz="1200" dirty="0"/>
          </a:p>
          <a:p>
            <a:pPr>
              <a:defRPr/>
            </a:pPr>
            <a:r>
              <a:rPr lang="ja-JP" altLang="en-US" sz="1800" dirty="0"/>
              <a:t>既存のライセンスツールの例</a:t>
            </a:r>
            <a:endParaRPr lang="en-US" altLang="ja-JP" sz="1800" dirty="0"/>
          </a:p>
          <a:p>
            <a:pPr lvl="1">
              <a:buFont typeface="Segoe UI" panose="020B0502040204020203" pitchFamily="34" charset="0"/>
              <a:buChar char="-"/>
              <a:defRPr/>
            </a:pPr>
            <a:r>
              <a:rPr lang="ja-JP" altLang="en-US" sz="1600" dirty="0">
                <a:solidFill>
                  <a:srgbClr val="C00000"/>
                </a:solidFill>
              </a:rPr>
              <a:t>クリエイティブ・コモンズ・ライセンス（</a:t>
            </a:r>
            <a:r>
              <a:rPr lang="en-US" altLang="ja-JP" sz="1600" dirty="0">
                <a:solidFill>
                  <a:srgbClr val="C00000"/>
                </a:solidFill>
              </a:rPr>
              <a:t>CC</a:t>
            </a:r>
            <a:r>
              <a:rPr lang="ja-JP" altLang="en-US" sz="1600" dirty="0">
                <a:solidFill>
                  <a:srgbClr val="C00000"/>
                </a:solidFill>
              </a:rPr>
              <a:t>ライセンス）</a:t>
            </a:r>
            <a:endParaRPr lang="en-US" altLang="ja-JP" sz="1600" dirty="0">
              <a:solidFill>
                <a:srgbClr val="C00000"/>
              </a:solidFill>
            </a:endParaRPr>
          </a:p>
          <a:p>
            <a:pPr lvl="1">
              <a:buFont typeface="Segoe UI" panose="020B0502040204020203" pitchFamily="34" charset="0"/>
              <a:buChar char="-"/>
              <a:defRPr/>
            </a:pPr>
            <a:r>
              <a:rPr lang="ja-JP" altLang="en-US" sz="1600" dirty="0"/>
              <a:t>オープン・データ・コモンズ</a:t>
            </a:r>
            <a:endParaRPr lang="en-US" altLang="ja-JP" sz="1600" dirty="0"/>
          </a:p>
          <a:p>
            <a:pPr lvl="1">
              <a:buFont typeface="Segoe UI" panose="020B0502040204020203" pitchFamily="34" charset="0"/>
              <a:buChar char="-"/>
              <a:defRPr/>
            </a:pPr>
            <a:r>
              <a:rPr lang="ja-JP" altLang="en-US" sz="1600" dirty="0"/>
              <a:t>政府標準利用規約</a:t>
            </a:r>
            <a:endParaRPr lang="en-US" altLang="ja-JP" sz="1600" dirty="0"/>
          </a:p>
          <a:p>
            <a:pPr marL="57150" indent="0">
              <a:buNone/>
              <a:defRPr/>
            </a:pPr>
            <a:endParaRPr lang="en-US" altLang="ja-JP" sz="800" dirty="0"/>
          </a:p>
          <a:p>
            <a:pPr marL="0" indent="0" algn="r">
              <a:buFontTx/>
              <a:buNone/>
              <a:defRPr/>
            </a:pPr>
            <a:r>
              <a:rPr lang="ja-JP" altLang="en-US" sz="900" dirty="0">
                <a:solidFill>
                  <a:srgbClr val="323232"/>
                </a:solidFill>
              </a:rPr>
              <a:t>研究データ利活用協議会小委員会（研究データのライセンス検討プロジェクト）報告書</a:t>
            </a:r>
            <a:br>
              <a:rPr lang="en-US" altLang="ja-JP" sz="900" dirty="0">
                <a:solidFill>
                  <a:srgbClr val="323232"/>
                </a:solidFill>
              </a:rPr>
            </a:br>
            <a:r>
              <a:rPr lang="en-US" altLang="ja-JP" sz="900" dirty="0">
                <a:solidFill>
                  <a:srgbClr val="323232"/>
                </a:solidFill>
                <a:hlinkClick r:id="rId3"/>
              </a:rPr>
              <a:t>https://japanlinkcenter.org/rduf/doc/rduf_license_report.pdf</a:t>
            </a:r>
            <a:endParaRPr lang="en-US" altLang="ja-JP" sz="900" dirty="0"/>
          </a:p>
          <a:p>
            <a:pPr marL="0" indent="0">
              <a:buFontTx/>
              <a:buNone/>
              <a:defRPr/>
            </a:pPr>
            <a:endParaRPr lang="en-US" altLang="ja-JP" sz="900" dirty="0"/>
          </a:p>
        </p:txBody>
      </p:sp>
      <p:sp>
        <p:nvSpPr>
          <p:cNvPr id="7" name="角丸四角形 6"/>
          <p:cNvSpPr/>
          <p:nvPr/>
        </p:nvSpPr>
        <p:spPr>
          <a:xfrm>
            <a:off x="759810" y="1408455"/>
            <a:ext cx="7432228" cy="927795"/>
          </a:xfrm>
          <a:prstGeom prst="roundRect">
            <a:avLst>
              <a:gd name="adj" fmla="val 216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文本框 6">
            <a:extLst>
              <a:ext uri="{FF2B5EF4-FFF2-40B4-BE49-F238E27FC236}">
                <a16:creationId xmlns:a16="http://schemas.microsoft.com/office/drawing/2014/main" id="{D3F5A110-2FCD-814A-9861-628B110A27DD}"/>
              </a:ext>
            </a:extLst>
          </p:cNvPr>
          <p:cNvSpPr txBox="1"/>
          <p:nvPr/>
        </p:nvSpPr>
        <p:spPr>
          <a:xfrm>
            <a:off x="928688" y="1518410"/>
            <a:ext cx="7450822" cy="707886"/>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ライセンスは著作物に付与することを想定していますが、</a:t>
            </a:r>
            <a:endParaRPr lang="en-US" altLang="ja-JP" sz="2000" b="1" kern="0" dirty="0">
              <a:solidFill>
                <a:schemeClr val="bg1"/>
              </a:solidFill>
              <a:ea typeface="BIZ UDPゴシック" panose="020B0400000000000000" pitchFamily="50" charset="-128"/>
            </a:endParaRPr>
          </a:p>
          <a:p>
            <a:r>
              <a:rPr lang="ja-JP" altLang="en-US" sz="2000" b="1" kern="0" dirty="0">
                <a:solidFill>
                  <a:schemeClr val="bg1"/>
                </a:solidFill>
                <a:ea typeface="BIZ UDPゴシック" panose="020B0400000000000000" pitchFamily="50" charset="-128"/>
              </a:rPr>
              <a:t>データについても付与を検討する場合があります。</a:t>
            </a:r>
          </a:p>
        </p:txBody>
      </p:sp>
      <p:sp>
        <p:nvSpPr>
          <p:cNvPr id="9" name="テキスト ボックス 8"/>
          <p:cNvSpPr txBox="1"/>
          <p:nvPr/>
        </p:nvSpPr>
        <p:spPr>
          <a:xfrm>
            <a:off x="89646" y="44624"/>
            <a:ext cx="3182281"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データの権利・ライセンス</a:t>
            </a:r>
          </a:p>
        </p:txBody>
      </p:sp>
      <p:sp>
        <p:nvSpPr>
          <p:cNvPr id="10" name="页脚占位符 4"/>
          <p:cNvSpPr txBox="1">
            <a:spLocks noChangeArrowheads="1"/>
          </p:cNvSpPr>
          <p:nvPr/>
        </p:nvSpPr>
        <p:spPr>
          <a:xfrm>
            <a:off x="928688" y="6537325"/>
            <a:ext cx="4147368" cy="1841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5</a:t>
            </a:r>
            <a:r>
              <a:rPr lang="ja-JP" altLang="en-US" sz="1200" dirty="0">
                <a:solidFill>
                  <a:schemeClr val="bg1">
                    <a:lumMod val="75000"/>
                  </a:schemeClr>
                </a:solidFill>
              </a:rPr>
              <a:t>章</a:t>
            </a:r>
            <a:r>
              <a:rPr lang="en-US" altLang="ja-JP" sz="1200" dirty="0">
                <a:solidFill>
                  <a:schemeClr val="bg1">
                    <a:lumMod val="75000"/>
                  </a:schemeClr>
                </a:solidFill>
              </a:rPr>
              <a:t>_7</a:t>
            </a:r>
            <a:endParaRPr lang="ja-JP" altLang="en-US" sz="1200" dirty="0">
              <a:solidFill>
                <a:schemeClr val="bg1">
                  <a:lumMod val="75000"/>
                </a:schemeClr>
              </a:solidFill>
            </a:endParaRPr>
          </a:p>
        </p:txBody>
      </p:sp>
      <p:cxnSp>
        <p:nvCxnSpPr>
          <p:cNvPr id="11" name="直線コネクタ 10"/>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6</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3164955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jstage.jst.go.jp/article/johokanri/58/5/58_343/_html/-char/ja/Graphics/5805_s2_t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242" y="1556792"/>
            <a:ext cx="5742883" cy="4749364"/>
          </a:xfrm>
          <a:prstGeom prst="rect">
            <a:avLst/>
          </a:prstGeom>
          <a:noFill/>
          <a:extLst>
            <a:ext uri="{909E8E84-426E-40DD-AFC4-6F175D3DCCD1}">
              <a14:hiddenFill xmlns:a14="http://schemas.microsoft.com/office/drawing/2010/main">
                <a:solidFill>
                  <a:srgbClr val="FFFFFF"/>
                </a:solidFill>
              </a14:hiddenFill>
            </a:ext>
          </a:extLst>
        </p:spPr>
      </p:pic>
      <p:sp>
        <p:nvSpPr>
          <p:cNvPr id="9" name="角丸四角形 8"/>
          <p:cNvSpPr/>
          <p:nvPr/>
        </p:nvSpPr>
        <p:spPr>
          <a:xfrm>
            <a:off x="5867734" y="1690689"/>
            <a:ext cx="3097163" cy="4114575"/>
          </a:xfrm>
          <a:prstGeom prst="roundRect">
            <a:avLst>
              <a:gd name="adj" fmla="val 455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64514" name="Rectangle 2"/>
          <p:cNvSpPr>
            <a:spLocks noGrp="1" noChangeArrowheads="1"/>
          </p:cNvSpPr>
          <p:nvPr>
            <p:ph type="title"/>
          </p:nvPr>
        </p:nvSpPr>
        <p:spPr/>
        <p:txBody>
          <a:bodyPr>
            <a:normAutofit/>
          </a:bodyPr>
          <a:lstStyle/>
          <a:p>
            <a:pPr eaLnBrk="1" hangingPunct="1"/>
            <a:r>
              <a:rPr lang="ja-JP" altLang="en-US" sz="4400" b="1" dirty="0"/>
              <a:t>ライセンシング</a:t>
            </a:r>
            <a:r>
              <a:rPr lang="ja-JP" altLang="en-US" sz="4400" b="1" dirty="0">
                <a:latin typeface="BIZ UDPゴシック" panose="020B0400000000000000" pitchFamily="50" charset="-128"/>
              </a:rPr>
              <a:t>（</a:t>
            </a:r>
            <a:r>
              <a:rPr lang="en-US" altLang="ja-JP" sz="4400" b="1" dirty="0">
                <a:latin typeface="BIZ UDPゴシック" panose="020B0400000000000000" pitchFamily="50" charset="-128"/>
              </a:rPr>
              <a:t>2/</a:t>
            </a:r>
            <a:r>
              <a:rPr lang="ja-JP" altLang="en-US" sz="4400" b="1" dirty="0"/>
              <a:t>２）</a:t>
            </a:r>
            <a:endParaRPr lang="en-US" altLang="ja-JP" sz="4400" b="1" dirty="0"/>
          </a:p>
        </p:txBody>
      </p:sp>
      <p:sp>
        <p:nvSpPr>
          <p:cNvPr id="60420" name="Rectangle 3"/>
          <p:cNvSpPr>
            <a:spLocks noGrp="1" noChangeArrowheads="1"/>
          </p:cNvSpPr>
          <p:nvPr>
            <p:ph idx="1"/>
          </p:nvPr>
        </p:nvSpPr>
        <p:spPr>
          <a:xfrm>
            <a:off x="5706270" y="1690689"/>
            <a:ext cx="3402234" cy="4114575"/>
          </a:xfrm>
          <a:prstGeom prst="roundRect">
            <a:avLst>
              <a:gd name="adj" fmla="val 12760"/>
            </a:avLst>
          </a:prstGeom>
          <a:noFill/>
        </p:spPr>
        <p:txBody>
          <a:bodyPr anchor="ctr" anchorCtr="0">
            <a:noAutofit/>
          </a:bodyPr>
          <a:lstStyle/>
          <a:p>
            <a:pPr marL="0" indent="0" algn="ctr">
              <a:buNone/>
              <a:defRPr/>
            </a:pPr>
            <a:r>
              <a:rPr kumimoji="1" lang="ja-JP" altLang="en-US" sz="1800" b="1" kern="1200" dirty="0">
                <a:solidFill>
                  <a:schemeClr val="bg1"/>
                </a:solidFill>
                <a:latin typeface="BIZ UDPゴシック" panose="020B0400000000000000" pitchFamily="50" charset="-128"/>
                <a:cs typeface="+mn-cs"/>
              </a:rPr>
              <a:t>クリエイティブ・コモンズ・</a:t>
            </a:r>
            <a:br>
              <a:rPr kumimoji="1" lang="en-US" altLang="ja-JP" sz="1800" b="1" kern="1200" dirty="0">
                <a:solidFill>
                  <a:schemeClr val="bg1"/>
                </a:solidFill>
                <a:latin typeface="BIZ UDPゴシック" panose="020B0400000000000000" pitchFamily="50" charset="-128"/>
                <a:cs typeface="+mn-cs"/>
              </a:rPr>
            </a:br>
            <a:r>
              <a:rPr kumimoji="1" lang="ja-JP" altLang="en-US" sz="1800" b="1" kern="1200" dirty="0">
                <a:solidFill>
                  <a:schemeClr val="bg1"/>
                </a:solidFill>
                <a:latin typeface="BIZ UDPゴシック" panose="020B0400000000000000" pitchFamily="50" charset="-128"/>
                <a:cs typeface="+mn-cs"/>
              </a:rPr>
              <a:t>ライセンスを使用すると、</a:t>
            </a:r>
            <a:br>
              <a:rPr kumimoji="1" lang="en-US" altLang="ja-JP" sz="1800" b="1" kern="1200" dirty="0">
                <a:solidFill>
                  <a:schemeClr val="bg1"/>
                </a:solidFill>
                <a:latin typeface="BIZ UDPゴシック" panose="020B0400000000000000" pitchFamily="50" charset="-128"/>
                <a:cs typeface="+mn-cs"/>
              </a:rPr>
            </a:br>
            <a:r>
              <a:rPr kumimoji="1" lang="ja-JP" altLang="en-US" sz="1800" b="1" kern="1200" dirty="0">
                <a:solidFill>
                  <a:schemeClr val="bg1"/>
                </a:solidFill>
                <a:latin typeface="BIZ UDPゴシック" panose="020B0400000000000000" pitchFamily="50" charset="-128"/>
                <a:cs typeface="+mn-cs"/>
              </a:rPr>
              <a:t>表示・非営利・継承・改変禁止</a:t>
            </a:r>
            <a:br>
              <a:rPr kumimoji="1" lang="en-US" altLang="ja-JP" sz="1800" b="1" kern="1200" dirty="0">
                <a:solidFill>
                  <a:schemeClr val="bg1"/>
                </a:solidFill>
                <a:latin typeface="BIZ UDPゴシック" panose="020B0400000000000000" pitchFamily="50" charset="-128"/>
                <a:cs typeface="+mn-cs"/>
              </a:rPr>
            </a:br>
            <a:r>
              <a:rPr kumimoji="1" lang="ja-JP" altLang="en-US" sz="1800" b="1" kern="1200" dirty="0">
                <a:solidFill>
                  <a:schemeClr val="bg1"/>
                </a:solidFill>
                <a:latin typeface="BIZ UDPゴシック" panose="020B0400000000000000" pitchFamily="50" charset="-128"/>
                <a:cs typeface="+mn-cs"/>
              </a:rPr>
              <a:t>の条件を組み合わせて、</a:t>
            </a:r>
            <a:br>
              <a:rPr kumimoji="1" lang="en-US" altLang="ja-JP" sz="1800" b="1" kern="1200" dirty="0">
                <a:solidFill>
                  <a:schemeClr val="bg1"/>
                </a:solidFill>
                <a:latin typeface="BIZ UDPゴシック" panose="020B0400000000000000" pitchFamily="50" charset="-128"/>
                <a:cs typeface="+mn-cs"/>
              </a:rPr>
            </a:br>
            <a:r>
              <a:rPr kumimoji="1" lang="ja-JP" altLang="en-US" sz="1800" b="1" kern="1200" dirty="0">
                <a:solidFill>
                  <a:schemeClr val="bg1"/>
                </a:solidFill>
                <a:latin typeface="BIZ UDPゴシック" panose="020B0400000000000000" pitchFamily="50" charset="-128"/>
                <a:cs typeface="+mn-cs"/>
              </a:rPr>
              <a:t>利用範囲を表現できます。</a:t>
            </a:r>
            <a:endParaRPr kumimoji="1" lang="en-US" altLang="ja-JP" sz="1800" b="1" kern="1200" dirty="0">
              <a:solidFill>
                <a:schemeClr val="bg1"/>
              </a:solidFill>
              <a:latin typeface="BIZ UDPゴシック" panose="020B0400000000000000" pitchFamily="50" charset="-128"/>
              <a:cs typeface="+mn-cs"/>
            </a:endParaRPr>
          </a:p>
          <a:p>
            <a:pPr marL="0" indent="0" algn="ctr">
              <a:buNone/>
              <a:defRPr/>
            </a:pPr>
            <a:endParaRPr lang="en-US" altLang="ja-JP" sz="1800" b="1" dirty="0">
              <a:solidFill>
                <a:schemeClr val="bg1"/>
              </a:solidFill>
              <a:latin typeface="BIZ UDPゴシック" panose="020B0400000000000000" pitchFamily="50" charset="-128"/>
            </a:endParaRPr>
          </a:p>
          <a:p>
            <a:pPr marL="0" indent="0" algn="ctr">
              <a:buNone/>
              <a:defRPr/>
            </a:pPr>
            <a:r>
              <a:rPr lang="ja-JP" altLang="en-US" sz="1800" b="1" dirty="0">
                <a:solidFill>
                  <a:schemeClr val="bg1"/>
                </a:solidFill>
                <a:latin typeface="BIZ UDPゴシック" panose="020B0400000000000000" pitchFamily="50" charset="-128"/>
              </a:rPr>
              <a:t>データが著作物に</a:t>
            </a:r>
            <a:br>
              <a:rPr lang="en-US" altLang="ja-JP" sz="1800" b="1" dirty="0">
                <a:solidFill>
                  <a:schemeClr val="bg1"/>
                </a:solidFill>
                <a:latin typeface="BIZ UDPゴシック" panose="020B0400000000000000" pitchFamily="50" charset="-128"/>
              </a:rPr>
            </a:br>
            <a:r>
              <a:rPr lang="ja-JP" altLang="en-US" sz="1800" b="1" dirty="0">
                <a:solidFill>
                  <a:schemeClr val="bg1"/>
                </a:solidFill>
                <a:latin typeface="BIZ UDPゴシック" panose="020B0400000000000000" pitchFamily="50" charset="-128"/>
              </a:rPr>
              <a:t>あたらない場合は、</a:t>
            </a:r>
            <a:br>
              <a:rPr lang="en-US" altLang="ja-JP" sz="1800" b="1" dirty="0">
                <a:solidFill>
                  <a:schemeClr val="bg1"/>
                </a:solidFill>
                <a:latin typeface="BIZ UDPゴシック" panose="020B0400000000000000" pitchFamily="50" charset="-128"/>
              </a:rPr>
            </a:br>
            <a:r>
              <a:rPr lang="ja-JP" altLang="en-US" sz="1800" b="1" dirty="0">
                <a:solidFill>
                  <a:schemeClr val="bg1"/>
                </a:solidFill>
                <a:latin typeface="BIZ UDPゴシック" panose="020B0400000000000000" pitchFamily="50" charset="-128"/>
              </a:rPr>
              <a:t>「</a:t>
            </a:r>
            <a:r>
              <a:rPr lang="en-US" altLang="ja-JP" sz="1800" b="1" dirty="0">
                <a:solidFill>
                  <a:schemeClr val="bg1"/>
                </a:solidFill>
                <a:latin typeface="BIZ UDPゴシック" panose="020B0400000000000000" pitchFamily="50" charset="-128"/>
              </a:rPr>
              <a:t>CC0</a:t>
            </a:r>
            <a:r>
              <a:rPr lang="ja-JP" altLang="en-US" sz="1800" b="1" dirty="0">
                <a:solidFill>
                  <a:schemeClr val="bg1"/>
                </a:solidFill>
                <a:latin typeface="BIZ UDPゴシック" panose="020B0400000000000000" pitchFamily="50" charset="-128"/>
              </a:rPr>
              <a:t>」ライセンス</a:t>
            </a:r>
            <a:br>
              <a:rPr lang="en-US" altLang="ja-JP" sz="1800" b="1" dirty="0">
                <a:solidFill>
                  <a:schemeClr val="bg1"/>
                </a:solidFill>
                <a:latin typeface="BIZ UDPゴシック" panose="020B0400000000000000" pitchFamily="50" charset="-128"/>
              </a:rPr>
            </a:br>
            <a:r>
              <a:rPr lang="en-US" altLang="ja-JP" sz="1800" b="1" dirty="0">
                <a:solidFill>
                  <a:schemeClr val="bg1"/>
                </a:solidFill>
                <a:latin typeface="BIZ UDPゴシック" panose="020B0400000000000000" pitchFamily="50" charset="-128"/>
              </a:rPr>
              <a:t>(</a:t>
            </a:r>
            <a:r>
              <a:rPr lang="ja-JP" altLang="en-US" sz="1800" b="1" dirty="0">
                <a:solidFill>
                  <a:schemeClr val="bg1"/>
                </a:solidFill>
                <a:latin typeface="BIZ UDPゴシック" panose="020B0400000000000000" pitchFamily="50" charset="-128"/>
              </a:rPr>
              <a:t>いかなる権利も保有しない</a:t>
            </a:r>
            <a:r>
              <a:rPr lang="en-US" altLang="ja-JP" sz="1800" b="1" dirty="0">
                <a:solidFill>
                  <a:schemeClr val="bg1"/>
                </a:solidFill>
                <a:latin typeface="BIZ UDPゴシック" panose="020B0400000000000000" pitchFamily="50" charset="-128"/>
              </a:rPr>
              <a:t>)</a:t>
            </a:r>
            <a:r>
              <a:rPr lang="ja-JP" altLang="en-US" sz="1800" b="1" dirty="0">
                <a:solidFill>
                  <a:schemeClr val="bg1"/>
                </a:solidFill>
                <a:latin typeface="BIZ UDPゴシック" panose="020B0400000000000000" pitchFamily="50" charset="-128"/>
              </a:rPr>
              <a:t>を付与します。</a:t>
            </a:r>
            <a:endParaRPr kumimoji="1" lang="en-US" altLang="ja-JP" sz="1800" b="1" kern="1200" dirty="0">
              <a:solidFill>
                <a:schemeClr val="bg1"/>
              </a:solidFill>
              <a:latin typeface="BIZ UDPゴシック" panose="020B0400000000000000" pitchFamily="50" charset="-128"/>
              <a:cs typeface="+mn-cs"/>
            </a:endParaRPr>
          </a:p>
        </p:txBody>
      </p:sp>
      <p:sp>
        <p:nvSpPr>
          <p:cNvPr id="2" name="テキスト ボックス 1"/>
          <p:cNvSpPr txBox="1"/>
          <p:nvPr/>
        </p:nvSpPr>
        <p:spPr>
          <a:xfrm>
            <a:off x="628650" y="6407641"/>
            <a:ext cx="7886327" cy="430887"/>
          </a:xfrm>
          <a:prstGeom prst="rect">
            <a:avLst/>
          </a:prstGeom>
          <a:noFill/>
        </p:spPr>
        <p:txBody>
          <a:bodyPr wrap="square" rtlCol="0">
            <a:spAutoFit/>
          </a:bodyPr>
          <a:lstStyle/>
          <a:p>
            <a:pPr lvl="0">
              <a:spcBef>
                <a:spcPct val="20000"/>
              </a:spcBef>
              <a:defRPr/>
            </a:pPr>
            <a:r>
              <a:rPr lang="ja-JP" altLang="en-US" sz="1000" dirty="0">
                <a:latin typeface="BIZ UDPゴシック" panose="020B0400000000000000" pitchFamily="50" charset="-128"/>
                <a:ea typeface="BIZ UDPゴシック" panose="020B0400000000000000" pitchFamily="50" charset="-128"/>
              </a:rPr>
              <a:t>長谷川世一「日本におけるクリエイティブ・コモンズ・ライセンスの実際」</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情報管理</a:t>
            </a:r>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 </a:t>
            </a:r>
            <a:r>
              <a:rPr lang="en-US" altLang="ja-JP" sz="1000" dirty="0">
                <a:latin typeface="BIZ UDPゴシック" panose="020B0400000000000000" pitchFamily="50" charset="-128"/>
                <a:ea typeface="BIZ UDPゴシック" panose="020B0400000000000000" pitchFamily="50" charset="-128"/>
              </a:rPr>
              <a:t>vol.58, no.5, p.344</a:t>
            </a:r>
          </a:p>
          <a:p>
            <a:pPr lvl="0">
              <a:spcBef>
                <a:spcPct val="20000"/>
              </a:spcBef>
              <a:defRPr/>
            </a:pPr>
            <a:r>
              <a:rPr lang="en-US" altLang="ja-JP" sz="1000" dirty="0">
                <a:hlinkClick r:id="rId4"/>
              </a:rPr>
              <a:t>https://doi.org/10.1241/johokanri.58.343</a:t>
            </a:r>
            <a:endParaRPr lang="en-US" altLang="ja-JP" sz="1000" dirty="0"/>
          </a:p>
        </p:txBody>
      </p:sp>
      <p:sp>
        <p:nvSpPr>
          <p:cNvPr id="7" name="テキスト ボックス 6"/>
          <p:cNvSpPr txBox="1"/>
          <p:nvPr/>
        </p:nvSpPr>
        <p:spPr>
          <a:xfrm>
            <a:off x="89646" y="44624"/>
            <a:ext cx="3182281"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5.2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データの権利・ライセンス</a:t>
            </a:r>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7</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159441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C92993-9C69-45A7-9DD0-2480826A5E43}"/>
              </a:ext>
            </a:extLst>
          </p:cNvPr>
          <p:cNvSpPr>
            <a:spLocks noGrp="1"/>
          </p:cNvSpPr>
          <p:nvPr>
            <p:ph type="title"/>
          </p:nvPr>
        </p:nvSpPr>
        <p:spPr>
          <a:xfrm>
            <a:off x="487460" y="877416"/>
            <a:ext cx="5867400" cy="381000"/>
          </a:xfrm>
        </p:spPr>
        <p:txBody>
          <a:bodyPr>
            <a:normAutofit fontScale="90000"/>
          </a:bodyPr>
          <a:lstStyle/>
          <a:p>
            <a:r>
              <a:rPr kumimoji="1" lang="ja-JP" altLang="en-US" dirty="0"/>
              <a:t>データセットの整備</a:t>
            </a:r>
          </a:p>
        </p:txBody>
      </p:sp>
      <p:sp>
        <p:nvSpPr>
          <p:cNvPr id="3" name="コンテンツ プレースホルダー 2">
            <a:extLst>
              <a:ext uri="{FF2B5EF4-FFF2-40B4-BE49-F238E27FC236}">
                <a16:creationId xmlns:a16="http://schemas.microsoft.com/office/drawing/2014/main" id="{372E7A88-D628-4E61-8C73-9C0EAB629BB5}"/>
              </a:ext>
            </a:extLst>
          </p:cNvPr>
          <p:cNvSpPr>
            <a:spLocks noGrp="1"/>
          </p:cNvSpPr>
          <p:nvPr>
            <p:ph idx="1"/>
          </p:nvPr>
        </p:nvSpPr>
        <p:spPr>
          <a:xfrm>
            <a:off x="581100" y="2564910"/>
            <a:ext cx="8153400" cy="4156565"/>
          </a:xfrm>
        </p:spPr>
        <p:txBody>
          <a:bodyPr>
            <a:normAutofit/>
          </a:bodyPr>
          <a:lstStyle/>
          <a:p>
            <a:pPr>
              <a:lnSpc>
                <a:spcPct val="110000"/>
              </a:lnSpc>
            </a:pPr>
            <a:r>
              <a:rPr kumimoji="1" lang="ja-JP" altLang="en-US" sz="2000" dirty="0"/>
              <a:t>質の維持（クオリティコント</a:t>
            </a:r>
            <a:r>
              <a:rPr lang="ja-JP" altLang="en-US" sz="2000" dirty="0"/>
              <a:t>ロ</a:t>
            </a:r>
            <a:r>
              <a:rPr kumimoji="1" lang="ja-JP" altLang="en-US" sz="2000" dirty="0"/>
              <a:t>ール）</a:t>
            </a:r>
            <a:endParaRPr kumimoji="1" lang="en-US" altLang="ja-JP" sz="2000" dirty="0"/>
          </a:p>
          <a:p>
            <a:pPr lvl="1">
              <a:lnSpc>
                <a:spcPct val="110000"/>
              </a:lnSpc>
              <a:buFont typeface="Segoe UI" panose="020B0502040204020203" pitchFamily="34" charset="0"/>
              <a:buChar char="-"/>
            </a:pPr>
            <a:r>
              <a:rPr kumimoji="1" lang="ja-JP" altLang="en-US" dirty="0"/>
              <a:t>データが整理されている、一貫性がある、エラーがないことが重要</a:t>
            </a:r>
            <a:endParaRPr kumimoji="1" lang="en-US" altLang="ja-JP" dirty="0"/>
          </a:p>
          <a:p>
            <a:pPr lvl="1">
              <a:lnSpc>
                <a:spcPct val="110000"/>
              </a:lnSpc>
              <a:buFont typeface="Segoe UI" panose="020B0502040204020203" pitchFamily="34" charset="0"/>
              <a:buChar char="-"/>
            </a:pPr>
            <a:endParaRPr kumimoji="1" lang="en-US" altLang="ja-JP" dirty="0"/>
          </a:p>
          <a:p>
            <a:pPr>
              <a:lnSpc>
                <a:spcPct val="110000"/>
              </a:lnSpc>
            </a:pPr>
            <a:r>
              <a:rPr kumimoji="1" lang="ja-JP" altLang="en-US" sz="2000" dirty="0"/>
              <a:t>データに関する文書（</a:t>
            </a:r>
            <a:r>
              <a:rPr kumimoji="1" lang="en-US" altLang="ja-JP" sz="2000" dirty="0"/>
              <a:t>3.3</a:t>
            </a:r>
            <a:r>
              <a:rPr kumimoji="1" lang="ja-JP" altLang="en-US" sz="2000" dirty="0"/>
              <a:t>で説明）一式の作成と公開</a:t>
            </a:r>
            <a:endParaRPr kumimoji="1" lang="en-US" altLang="ja-JP" sz="2000" dirty="0"/>
          </a:p>
          <a:p>
            <a:pPr lvl="1">
              <a:lnSpc>
                <a:spcPct val="110000"/>
              </a:lnSpc>
              <a:buFont typeface="Segoe UI" panose="020B0502040204020203" pitchFamily="34" charset="0"/>
              <a:buChar char="-"/>
            </a:pPr>
            <a:r>
              <a:rPr kumimoji="1" lang="ja-JP" altLang="en-US" dirty="0"/>
              <a:t>データの概要を示した文書</a:t>
            </a:r>
            <a:r>
              <a:rPr lang="ja-JP" altLang="en-US" dirty="0"/>
              <a:t>の作成</a:t>
            </a:r>
            <a:endParaRPr lang="en-US" altLang="ja-JP" dirty="0"/>
          </a:p>
          <a:p>
            <a:pPr lvl="2">
              <a:lnSpc>
                <a:spcPct val="110000"/>
              </a:lnSpc>
              <a:buFont typeface="Segoe UI" panose="020B0502040204020203" pitchFamily="34" charset="0"/>
              <a:buChar char="-"/>
            </a:pPr>
            <a:r>
              <a:rPr kumimoji="1" lang="en-US" altLang="ja-JP" sz="1600" dirty="0"/>
              <a:t>Readme</a:t>
            </a:r>
            <a:r>
              <a:rPr kumimoji="1" lang="ja-JP" altLang="en-US" sz="1600" dirty="0"/>
              <a:t>ファイル</a:t>
            </a:r>
            <a:endParaRPr kumimoji="1" lang="en-US" altLang="ja-JP" sz="1600" dirty="0"/>
          </a:p>
          <a:p>
            <a:pPr lvl="2">
              <a:lnSpc>
                <a:spcPct val="110000"/>
              </a:lnSpc>
              <a:buFont typeface="Segoe UI" panose="020B0502040204020203" pitchFamily="34" charset="0"/>
              <a:buChar char="-"/>
            </a:pPr>
            <a:r>
              <a:rPr kumimoji="1" lang="ja-JP" altLang="en-US" sz="1600" dirty="0"/>
              <a:t>ユーザーガイド</a:t>
            </a:r>
            <a:endParaRPr kumimoji="1" lang="en-US" altLang="ja-JP" sz="1600" dirty="0"/>
          </a:p>
          <a:p>
            <a:pPr lvl="1">
              <a:lnSpc>
                <a:spcPct val="110000"/>
              </a:lnSpc>
              <a:buFont typeface="Segoe UI" panose="020B0502040204020203" pitchFamily="34" charset="0"/>
              <a:buChar char="-"/>
            </a:pPr>
            <a:r>
              <a:rPr kumimoji="1" lang="ja-JP" altLang="en-US" dirty="0"/>
              <a:t>必要に応じて、他の人がデータを見たときに、データの作成経緯や、変数の説明などデータの構成等が分かる</a:t>
            </a:r>
            <a:r>
              <a:rPr lang="ja-JP" altLang="en-US" dirty="0"/>
              <a:t>文書の作成</a:t>
            </a:r>
            <a:endParaRPr kumimoji="1" lang="en-US" altLang="ja-JP" dirty="0"/>
          </a:p>
          <a:p>
            <a:pPr lvl="2">
              <a:lnSpc>
                <a:spcPct val="110000"/>
              </a:lnSpc>
              <a:buFont typeface="Segoe UI" panose="020B0502040204020203" pitchFamily="34" charset="0"/>
              <a:buChar char="-"/>
            </a:pPr>
            <a:r>
              <a:rPr kumimoji="1" lang="ja-JP" altLang="en-US" sz="1600" dirty="0"/>
              <a:t>データに何らかのコードを付与している場合のマニュアル（</a:t>
            </a:r>
            <a:r>
              <a:rPr kumimoji="1" lang="en-US" altLang="ja-JP" sz="1600" dirty="0"/>
              <a:t>codebook</a:t>
            </a:r>
            <a:r>
              <a:rPr kumimoji="1" lang="ja-JP" altLang="en-US" sz="1600" dirty="0"/>
              <a:t>）</a:t>
            </a:r>
            <a:endParaRPr kumimoji="1" lang="en-US" altLang="ja-JP" sz="1600" dirty="0"/>
          </a:p>
          <a:p>
            <a:pPr lvl="2">
              <a:lnSpc>
                <a:spcPct val="110000"/>
              </a:lnSpc>
              <a:buFont typeface="Segoe UI" panose="020B0502040204020203" pitchFamily="34" charset="0"/>
              <a:buChar char="-"/>
            </a:pPr>
            <a:r>
              <a:rPr kumimoji="1" lang="ja-JP" altLang="en-US" sz="1600" dirty="0"/>
              <a:t>データを処理したプログラム</a:t>
            </a:r>
            <a:endParaRPr kumimoji="1" lang="en-US" altLang="ja-JP" sz="1600" dirty="0"/>
          </a:p>
          <a:p>
            <a:pPr lvl="2">
              <a:lnSpc>
                <a:spcPct val="110000"/>
              </a:lnSpc>
              <a:buFont typeface="Segoe UI" panose="020B0502040204020203" pitchFamily="34" charset="0"/>
              <a:buChar char="-"/>
            </a:pPr>
            <a:r>
              <a:rPr lang="ja-JP" altLang="en-US" sz="1600" dirty="0"/>
              <a:t>質問紙調査</a:t>
            </a:r>
            <a:endParaRPr kumimoji="1" lang="ja-JP" altLang="en-US" dirty="0"/>
          </a:p>
        </p:txBody>
      </p:sp>
      <p:sp>
        <p:nvSpPr>
          <p:cNvPr id="4" name="テキスト ボックス 3"/>
          <p:cNvSpPr txBox="1"/>
          <p:nvPr/>
        </p:nvSpPr>
        <p:spPr>
          <a:xfrm>
            <a:off x="89646" y="44624"/>
            <a:ext cx="2614818"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5.3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データセットの整備</a:t>
            </a:r>
          </a:p>
        </p:txBody>
      </p:sp>
      <p:cxnSp>
        <p:nvCxnSpPr>
          <p:cNvPr id="5" name="直線コネクタ 4"/>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8</a:t>
            </a:fld>
            <a:endParaRPr kumimoji="1" lang="ja-JP" altLang="en-US" sz="1200">
              <a:solidFill>
                <a:schemeClr val="bg1">
                  <a:lumMod val="50000"/>
                </a:schemeClr>
              </a:solidFill>
            </a:endParaRPr>
          </a:p>
        </p:txBody>
      </p:sp>
      <p:sp>
        <p:nvSpPr>
          <p:cNvPr id="7" name="角丸四角形 6"/>
          <p:cNvSpPr/>
          <p:nvPr/>
        </p:nvSpPr>
        <p:spPr>
          <a:xfrm>
            <a:off x="569020" y="1576399"/>
            <a:ext cx="7747395" cy="752736"/>
          </a:xfrm>
          <a:prstGeom prst="roundRect">
            <a:avLst>
              <a:gd name="adj" fmla="val 1577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文本框 6">
            <a:extLst>
              <a:ext uri="{FF2B5EF4-FFF2-40B4-BE49-F238E27FC236}">
                <a16:creationId xmlns:a16="http://schemas.microsoft.com/office/drawing/2014/main" id="{D3F5A110-2FCD-814A-9861-628B110A27DD}"/>
              </a:ext>
            </a:extLst>
          </p:cNvPr>
          <p:cNvSpPr txBox="1"/>
          <p:nvPr/>
        </p:nvSpPr>
        <p:spPr>
          <a:xfrm>
            <a:off x="785636" y="1621249"/>
            <a:ext cx="7386763" cy="707886"/>
          </a:xfrm>
          <a:prstGeom prst="rect">
            <a:avLst/>
          </a:prstGeom>
          <a:noFill/>
        </p:spPr>
        <p:txBody>
          <a:bodyPr wrap="square" rtlCol="0">
            <a:spAutoFit/>
          </a:bodyPr>
          <a:lstStyle/>
          <a:p>
            <a:r>
              <a:rPr lang="ja-JP" altLang="en-US" sz="2000" b="1" kern="0" dirty="0">
                <a:solidFill>
                  <a:schemeClr val="bg1"/>
                </a:solidFill>
                <a:ea typeface="BIZ UDPゴシック" panose="020B0400000000000000" pitchFamily="50" charset="-128"/>
              </a:rPr>
              <a:t>公開したデータを誰でも使えるようにするには、以下のような</a:t>
            </a:r>
            <a:br>
              <a:rPr lang="en-US" altLang="ja-JP" sz="2000" b="1" kern="0" dirty="0">
                <a:solidFill>
                  <a:schemeClr val="bg1"/>
                </a:solidFill>
                <a:ea typeface="BIZ UDPゴシック" panose="020B0400000000000000" pitchFamily="50" charset="-128"/>
              </a:rPr>
            </a:br>
            <a:r>
              <a:rPr lang="ja-JP" altLang="en-US" sz="2000" b="1" kern="0" dirty="0">
                <a:solidFill>
                  <a:schemeClr val="bg1"/>
                </a:solidFill>
                <a:ea typeface="BIZ UDPゴシック" panose="020B0400000000000000" pitchFamily="50" charset="-128"/>
              </a:rPr>
              <a:t>作業も必要です。</a:t>
            </a:r>
          </a:p>
        </p:txBody>
      </p:sp>
    </p:spTree>
    <p:extLst>
      <p:ext uri="{BB962C8B-B14F-4D97-AF65-F5344CB8AC3E}">
        <p14:creationId xmlns:p14="http://schemas.microsoft.com/office/powerpoint/2010/main" val="1867490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标题 1"/>
          <p:cNvSpPr>
            <a:spLocks noGrp="1" noChangeArrowheads="1"/>
          </p:cNvSpPr>
          <p:nvPr>
            <p:ph type="title"/>
          </p:nvPr>
        </p:nvSpPr>
        <p:spPr>
          <a:xfrm>
            <a:off x="457200" y="838200"/>
            <a:ext cx="6851104" cy="381000"/>
          </a:xfrm>
        </p:spPr>
        <p:txBody>
          <a:bodyPr>
            <a:noAutofit/>
          </a:bodyPr>
          <a:lstStyle/>
          <a:p>
            <a:r>
              <a:rPr lang="zh-CN" altLang="en-US" sz="4400" b="1" dirty="0">
                <a:latin typeface="BIZ UDPゴシック" panose="020B0400000000000000" pitchFamily="50" charset="-128"/>
              </a:rPr>
              <a:t>メタデータの定義と意義</a:t>
            </a:r>
            <a:endParaRPr kumimoji="1" lang="zh-CN" altLang="en-US" sz="4400" b="1" dirty="0">
              <a:latin typeface="BIZ UDPゴシック" panose="020B0400000000000000" pitchFamily="50" charset="-128"/>
            </a:endParaRPr>
          </a:p>
        </p:txBody>
      </p:sp>
      <p:sp>
        <p:nvSpPr>
          <p:cNvPr id="45058" name="内容占位符 2"/>
          <p:cNvSpPr>
            <a:spLocks noGrp="1" noChangeArrowheads="1"/>
          </p:cNvSpPr>
          <p:nvPr>
            <p:ph idx="1"/>
          </p:nvPr>
        </p:nvSpPr>
        <p:spPr>
          <a:xfrm>
            <a:off x="457200" y="1772816"/>
            <a:ext cx="8153400" cy="4464397"/>
          </a:xfrm>
        </p:spPr>
        <p:txBody>
          <a:bodyPr>
            <a:normAutofit lnSpcReduction="10000"/>
          </a:bodyPr>
          <a:lstStyle/>
          <a:p>
            <a:pPr>
              <a:defRPr/>
            </a:pPr>
            <a:r>
              <a:rPr lang="ja-JP" altLang="en-US" sz="2000" b="1" dirty="0">
                <a:solidFill>
                  <a:srgbClr val="C00000"/>
                </a:solidFill>
              </a:rPr>
              <a:t>メタデータ</a:t>
            </a:r>
            <a:r>
              <a:rPr lang="ja-JP" altLang="en-US" sz="2000" dirty="0"/>
              <a:t>とは</a:t>
            </a:r>
            <a:endParaRPr lang="en-US" altLang="ja-JP" sz="2000" dirty="0"/>
          </a:p>
          <a:p>
            <a:pPr lvl="1">
              <a:buFont typeface="Segoe UI" panose="020B0502040204020203" pitchFamily="34" charset="0"/>
              <a:buChar char="-"/>
              <a:defRPr/>
            </a:pPr>
            <a:r>
              <a:rPr lang="ja-JP" altLang="en-US" dirty="0"/>
              <a:t>データに</a:t>
            </a:r>
            <a:r>
              <a:rPr lang="zh-CN" altLang="en-US" dirty="0"/>
              <a:t>関</a:t>
            </a:r>
            <a:r>
              <a:rPr lang="ja-JP" altLang="en-US" dirty="0"/>
              <a:t>するデータ</a:t>
            </a:r>
            <a:endParaRPr lang="en-US" altLang="ja-JP" dirty="0"/>
          </a:p>
          <a:p>
            <a:pPr marL="0" indent="0">
              <a:buFontTx/>
              <a:buNone/>
              <a:defRPr/>
            </a:pPr>
            <a:endParaRPr lang="zh-CN" altLang="en-US" sz="2000" dirty="0">
              <a:latin typeface="BIZ UDPゴシック" panose="020B0400000000000000" pitchFamily="50" charset="-128"/>
            </a:endParaRPr>
          </a:p>
          <a:p>
            <a:pPr>
              <a:defRPr/>
            </a:pPr>
            <a:r>
              <a:rPr lang="zh-CN" altLang="en-US" sz="2000" dirty="0"/>
              <a:t>特徴：</a:t>
            </a:r>
            <a:endParaRPr lang="en-US" altLang="zh-CN" sz="2000" dirty="0"/>
          </a:p>
          <a:p>
            <a:pPr lvl="1">
              <a:lnSpc>
                <a:spcPct val="120000"/>
              </a:lnSpc>
              <a:buFont typeface="Segoe UI" panose="020B0502040204020203" pitchFamily="34" charset="0"/>
              <a:buChar char="-"/>
              <a:defRPr/>
            </a:pPr>
            <a:r>
              <a:rPr lang="ja-JP" altLang="en-US" dirty="0"/>
              <a:t>データの</a:t>
            </a:r>
            <a:r>
              <a:rPr lang="zh-CN" altLang="en-US" dirty="0"/>
              <a:t>詳細情報</a:t>
            </a:r>
            <a:r>
              <a:rPr lang="ja-JP" altLang="en-US" dirty="0"/>
              <a:t>や</a:t>
            </a:r>
            <a:r>
              <a:rPr lang="zh-CN" altLang="en-US" dirty="0"/>
              <a:t>文脈</a:t>
            </a:r>
            <a:r>
              <a:rPr lang="ja-JP" altLang="en-US" dirty="0"/>
              <a:t>を</a:t>
            </a:r>
            <a:r>
              <a:rPr lang="zh-CN" altLang="en-US" dirty="0"/>
              <a:t>記述</a:t>
            </a:r>
            <a:r>
              <a:rPr lang="ja-JP" altLang="en-US" dirty="0"/>
              <a:t>する</a:t>
            </a:r>
            <a:r>
              <a:rPr lang="zh-CN" altLang="en-US" dirty="0"/>
              <a:t>情報</a:t>
            </a:r>
          </a:p>
          <a:p>
            <a:pPr lvl="1">
              <a:lnSpc>
                <a:spcPct val="120000"/>
              </a:lnSpc>
              <a:buFont typeface="Segoe UI" panose="020B0502040204020203" pitchFamily="34" charset="0"/>
              <a:buChar char="-"/>
              <a:defRPr/>
            </a:pPr>
            <a:r>
              <a:rPr lang="ja-JP" altLang="en-US" dirty="0"/>
              <a:t>データに関する</a:t>
            </a:r>
            <a:r>
              <a:rPr lang="zh-CN" altLang="en-US" dirty="0"/>
              <a:t>文書</a:t>
            </a:r>
            <a:r>
              <a:rPr lang="ja-JP" altLang="en-US" dirty="0"/>
              <a:t>は、</a:t>
            </a:r>
            <a:r>
              <a:rPr lang="zh-CN" altLang="en-US" dirty="0"/>
              <a:t>人</a:t>
            </a:r>
            <a:r>
              <a:rPr lang="ja-JP" altLang="en-US" dirty="0"/>
              <a:t>の</a:t>
            </a:r>
            <a:r>
              <a:rPr lang="zh-CN" altLang="en-US" dirty="0"/>
              <a:t>利用</a:t>
            </a:r>
            <a:r>
              <a:rPr lang="ja-JP" altLang="en-US" dirty="0"/>
              <a:t>を</a:t>
            </a:r>
            <a:r>
              <a:rPr lang="zh-CN" altLang="en-US" dirty="0"/>
              <a:t>想定</a:t>
            </a:r>
            <a:br>
              <a:rPr lang="en-US" altLang="zh-CN" dirty="0"/>
            </a:br>
            <a:r>
              <a:rPr lang="ja-JP" altLang="en-US" dirty="0">
                <a:solidFill>
                  <a:srgbClr val="C00000"/>
                </a:solidFill>
              </a:rPr>
              <a:t>メタデータは、</a:t>
            </a:r>
            <a:r>
              <a:rPr lang="zh-CN" altLang="en-US" dirty="0">
                <a:solidFill>
                  <a:srgbClr val="C00000"/>
                </a:solidFill>
              </a:rPr>
              <a:t>特</a:t>
            </a:r>
            <a:r>
              <a:rPr lang="ja-JP" altLang="en-US" dirty="0">
                <a:solidFill>
                  <a:srgbClr val="C00000"/>
                </a:solidFill>
              </a:rPr>
              <a:t>に</a:t>
            </a:r>
            <a:r>
              <a:rPr lang="zh-CN" altLang="en-US" dirty="0">
                <a:solidFill>
                  <a:srgbClr val="C00000"/>
                </a:solidFill>
              </a:rPr>
              <a:t>機械処理</a:t>
            </a:r>
            <a:r>
              <a:rPr lang="ja-JP" altLang="en-US" dirty="0">
                <a:solidFill>
                  <a:srgbClr val="C00000"/>
                </a:solidFill>
              </a:rPr>
              <a:t>を</a:t>
            </a:r>
            <a:r>
              <a:rPr lang="zh-CN" altLang="en-US" dirty="0">
                <a:solidFill>
                  <a:srgbClr val="C00000"/>
                </a:solidFill>
              </a:rPr>
              <a:t>想定</a:t>
            </a:r>
            <a:endParaRPr lang="en-US" altLang="zh-CN" dirty="0">
              <a:solidFill>
                <a:srgbClr val="C00000"/>
              </a:solidFill>
            </a:endParaRPr>
          </a:p>
          <a:p>
            <a:pPr lvl="1">
              <a:lnSpc>
                <a:spcPct val="120000"/>
              </a:lnSpc>
              <a:defRPr/>
            </a:pPr>
            <a:endParaRPr lang="en-US" altLang="zh-CN" sz="2000" dirty="0"/>
          </a:p>
          <a:p>
            <a:pPr>
              <a:defRPr/>
            </a:pPr>
            <a:r>
              <a:rPr lang="zh-CN" altLang="en-US" sz="2000" dirty="0"/>
              <a:t>意義：</a:t>
            </a:r>
            <a:endParaRPr lang="en-US" altLang="zh-CN" sz="2000" dirty="0"/>
          </a:p>
          <a:p>
            <a:pPr lvl="1">
              <a:lnSpc>
                <a:spcPct val="120000"/>
              </a:lnSpc>
              <a:buFontTx/>
              <a:buChar char="-"/>
              <a:defRPr/>
            </a:pPr>
            <a:r>
              <a:rPr lang="ja-JP" altLang="en-US" dirty="0"/>
              <a:t>研究データの</a:t>
            </a:r>
            <a:r>
              <a:rPr lang="zh-CN" altLang="en-US" dirty="0"/>
              <a:t>検索</a:t>
            </a:r>
            <a:r>
              <a:rPr lang="ja-JP" altLang="en-US" dirty="0"/>
              <a:t>に</a:t>
            </a:r>
            <a:r>
              <a:rPr lang="zh-CN" altLang="en-US" dirty="0"/>
              <a:t>必要</a:t>
            </a:r>
            <a:r>
              <a:rPr lang="ja-JP" altLang="en-US" dirty="0"/>
              <a:t>な</a:t>
            </a:r>
            <a:r>
              <a:rPr lang="zh-CN" altLang="en-US" dirty="0"/>
              <a:t>要素</a:t>
            </a:r>
            <a:r>
              <a:rPr lang="ja-JP" altLang="en-US" dirty="0"/>
              <a:t>を</a:t>
            </a:r>
            <a:r>
              <a:rPr lang="zh-CN" altLang="en-US" dirty="0"/>
              <a:t>提供</a:t>
            </a:r>
            <a:endParaRPr lang="en-US" altLang="zh-CN" dirty="0"/>
          </a:p>
          <a:p>
            <a:pPr lvl="1">
              <a:lnSpc>
                <a:spcPct val="120000"/>
              </a:lnSpc>
              <a:buFontTx/>
              <a:buChar char="-"/>
              <a:defRPr/>
            </a:pPr>
            <a:r>
              <a:rPr lang="ja-JP" altLang="en-US" dirty="0"/>
              <a:t>データを</a:t>
            </a:r>
            <a:r>
              <a:rPr lang="zh-CN" altLang="en-US" dirty="0"/>
              <a:t>引用</a:t>
            </a:r>
            <a:r>
              <a:rPr lang="ja-JP" altLang="en-US" dirty="0"/>
              <a:t>するための情報を</a:t>
            </a:r>
            <a:r>
              <a:rPr lang="zh-CN" altLang="en-US" dirty="0"/>
              <a:t>提供</a:t>
            </a:r>
            <a:endParaRPr lang="en-US" altLang="zh-CN" dirty="0"/>
          </a:p>
          <a:p>
            <a:pPr lvl="1">
              <a:lnSpc>
                <a:spcPct val="120000"/>
              </a:lnSpc>
              <a:buFontTx/>
              <a:buChar char="-"/>
              <a:defRPr/>
            </a:pPr>
            <a:r>
              <a:rPr lang="ja-JP" altLang="en-US" dirty="0">
                <a:latin typeface="BIZ UDPゴシック" panose="020B0400000000000000" pitchFamily="50" charset="-128"/>
              </a:rPr>
              <a:t>将来のデータの再利用に備え、</a:t>
            </a:r>
            <a:r>
              <a:rPr lang="zh-CN" altLang="en-US" dirty="0">
                <a:latin typeface="BIZ UDPゴシック" panose="020B0400000000000000" pitchFamily="50" charset="-128"/>
              </a:rPr>
              <a:t>非公開</a:t>
            </a:r>
            <a:r>
              <a:rPr lang="ja-JP" altLang="en-US" dirty="0">
                <a:latin typeface="BIZ UDPゴシック" panose="020B0400000000000000" pitchFamily="50" charset="-128"/>
              </a:rPr>
              <a:t>の</a:t>
            </a:r>
            <a:r>
              <a:rPr lang="zh-CN" altLang="en-US" dirty="0">
                <a:latin typeface="BIZ UDPゴシック" panose="020B0400000000000000" pitchFamily="50" charset="-128"/>
              </a:rPr>
              <a:t>状態</a:t>
            </a:r>
            <a:r>
              <a:rPr lang="ja-JP" altLang="en-US" dirty="0">
                <a:latin typeface="BIZ UDPゴシック" panose="020B0400000000000000" pitchFamily="50" charset="-128"/>
              </a:rPr>
              <a:t>で</a:t>
            </a:r>
            <a:r>
              <a:rPr lang="zh-CN" altLang="en-US" dirty="0">
                <a:latin typeface="BIZ UDPゴシック" panose="020B0400000000000000" pitchFamily="50" charset="-128"/>
              </a:rPr>
              <a:t>管理</a:t>
            </a:r>
            <a:r>
              <a:rPr lang="ja-JP" altLang="en-US" dirty="0">
                <a:latin typeface="BIZ UDPゴシック" panose="020B0400000000000000" pitchFamily="50" charset="-128"/>
              </a:rPr>
              <a:t>する</a:t>
            </a:r>
            <a:r>
              <a:rPr lang="zh-CN" altLang="en-US" dirty="0">
                <a:latin typeface="BIZ UDPゴシック" panose="020B0400000000000000" pitchFamily="50" charset="-128"/>
              </a:rPr>
              <a:t>場合</a:t>
            </a:r>
            <a:r>
              <a:rPr lang="ja-JP" altLang="en-US" dirty="0">
                <a:latin typeface="BIZ UDPゴシック" panose="020B0400000000000000" pitchFamily="50" charset="-128"/>
              </a:rPr>
              <a:t>も、</a:t>
            </a:r>
            <a:r>
              <a:rPr lang="zh-CN" altLang="en-US" dirty="0">
                <a:latin typeface="BIZ UDPゴシック" panose="020B0400000000000000" pitchFamily="50" charset="-128"/>
              </a:rPr>
              <a:t>適切</a:t>
            </a:r>
            <a:r>
              <a:rPr lang="ja-JP" altLang="en-US" dirty="0">
                <a:latin typeface="BIZ UDPゴシック" panose="020B0400000000000000" pitchFamily="50" charset="-128"/>
              </a:rPr>
              <a:t>な</a:t>
            </a:r>
            <a:br>
              <a:rPr lang="en-US" altLang="ja-JP" dirty="0">
                <a:latin typeface="BIZ UDPゴシック" panose="020B0400000000000000" pitchFamily="50" charset="-128"/>
              </a:rPr>
            </a:br>
            <a:r>
              <a:rPr lang="ja-JP" altLang="en-US" dirty="0">
                <a:latin typeface="BIZ UDPゴシック" panose="020B0400000000000000" pitchFamily="50" charset="-128"/>
              </a:rPr>
              <a:t>メタデータを</a:t>
            </a:r>
            <a:r>
              <a:rPr lang="zh-CN" altLang="en-US" dirty="0">
                <a:latin typeface="BIZ UDPゴシック" panose="020B0400000000000000" pitchFamily="50" charset="-128"/>
              </a:rPr>
              <a:t>付与</a:t>
            </a:r>
            <a:r>
              <a:rPr lang="ja-JP" altLang="en-US" dirty="0">
                <a:latin typeface="BIZ UDPゴシック" panose="020B0400000000000000" pitchFamily="50" charset="-128"/>
              </a:rPr>
              <a:t>し、</a:t>
            </a:r>
            <a:r>
              <a:rPr lang="zh-CN" altLang="en-US" dirty="0">
                <a:latin typeface="BIZ UDPゴシック" panose="020B0400000000000000" pitchFamily="50" charset="-128"/>
              </a:rPr>
              <a:t>検索可能性</a:t>
            </a:r>
            <a:r>
              <a:rPr lang="ja-JP" altLang="en-US" dirty="0">
                <a:latin typeface="BIZ UDPゴシック" panose="020B0400000000000000" pitchFamily="50" charset="-128"/>
              </a:rPr>
              <a:t>や</a:t>
            </a:r>
            <a:r>
              <a:rPr lang="zh-CN" altLang="en-US" dirty="0">
                <a:latin typeface="BIZ UDPゴシック" panose="020B0400000000000000" pitchFamily="50" charset="-128"/>
              </a:rPr>
              <a:t>追跡可能性</a:t>
            </a:r>
            <a:r>
              <a:rPr lang="ja-JP" altLang="en-US" dirty="0">
                <a:latin typeface="BIZ UDPゴシック" panose="020B0400000000000000" pitchFamily="50" charset="-128"/>
              </a:rPr>
              <a:t>を</a:t>
            </a:r>
            <a:r>
              <a:rPr lang="zh-CN" altLang="en-US" dirty="0">
                <a:latin typeface="BIZ UDPゴシック" panose="020B0400000000000000" pitchFamily="50" charset="-128"/>
              </a:rPr>
              <a:t>担保</a:t>
            </a:r>
            <a:r>
              <a:rPr lang="ja-JP" altLang="en-US" dirty="0">
                <a:latin typeface="BIZ UDPゴシック" panose="020B0400000000000000" pitchFamily="50" charset="-128"/>
              </a:rPr>
              <a:t>しておくことが重要</a:t>
            </a:r>
            <a:endParaRPr lang="ja-JP" altLang="en-US" dirty="0"/>
          </a:p>
        </p:txBody>
      </p:sp>
      <p:sp>
        <p:nvSpPr>
          <p:cNvPr id="6" name="テキスト ボックス 5"/>
          <p:cNvSpPr txBox="1"/>
          <p:nvPr/>
        </p:nvSpPr>
        <p:spPr>
          <a:xfrm>
            <a:off x="89646" y="44624"/>
            <a:ext cx="1752403" cy="369332"/>
          </a:xfrm>
          <a:prstGeom prst="rect">
            <a:avLst/>
          </a:prstGeom>
          <a:noFill/>
        </p:spPr>
        <p:txBody>
          <a:bodyPr wrap="none" rtlCol="0">
            <a:spAutoFit/>
          </a:bodyPr>
          <a:lstStyle/>
          <a:p>
            <a:r>
              <a:rPr lang="en-US" altLang="ja-JP" dirty="0">
                <a:solidFill>
                  <a:schemeClr val="accent1">
                    <a:lumMod val="50000"/>
                  </a:schemeClr>
                </a:solidFill>
                <a:latin typeface="BIZ UDPゴシック" panose="020B0400000000000000" pitchFamily="50" charset="-128"/>
                <a:ea typeface="BIZ UDPゴシック" panose="020B0400000000000000" pitchFamily="50" charset="-128"/>
              </a:rPr>
              <a:t>5.4 </a:t>
            </a:r>
            <a:r>
              <a:rPr lang="ja-JP" altLang="en-US" dirty="0">
                <a:solidFill>
                  <a:schemeClr val="accent1">
                    <a:lumMod val="50000"/>
                  </a:schemeClr>
                </a:solidFill>
                <a:latin typeface="BIZ UDPゴシック" panose="020B0400000000000000" pitchFamily="50" charset="-128"/>
                <a:ea typeface="BIZ UDPゴシック" panose="020B0400000000000000" pitchFamily="50" charset="-128"/>
              </a:rPr>
              <a:t>メタデータ</a:t>
            </a:r>
          </a:p>
        </p:txBody>
      </p:sp>
      <p:sp>
        <p:nvSpPr>
          <p:cNvPr id="7" name="页脚占位符 4"/>
          <p:cNvSpPr txBox="1">
            <a:spLocks noChangeArrowheads="1"/>
          </p:cNvSpPr>
          <p:nvPr/>
        </p:nvSpPr>
        <p:spPr>
          <a:xfrm>
            <a:off x="928688" y="6537325"/>
            <a:ext cx="3700462" cy="2238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marL="0" algn="l" defTabSz="914400" rtl="0" eaLnBrk="1" latinLnBrk="0" hangingPunct="1">
              <a:defRPr kumimoji="1" sz="1800" kern="1200">
                <a:solidFill>
                  <a:schemeClr val="tx1"/>
                </a:solidFill>
                <a:latin typeface="+mn-lt"/>
                <a:ea typeface="BIZ UDPゴシック" panose="020B0400000000000000"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1200" dirty="0">
                <a:solidFill>
                  <a:schemeClr val="bg1">
                    <a:lumMod val="75000"/>
                  </a:schemeClr>
                </a:solidFill>
              </a:rPr>
              <a:t>「</a:t>
            </a:r>
            <a:r>
              <a:rPr lang="en-US" altLang="ja-JP" sz="1200" dirty="0">
                <a:solidFill>
                  <a:schemeClr val="bg1">
                    <a:lumMod val="75000"/>
                  </a:schemeClr>
                </a:solidFill>
              </a:rPr>
              <a:t>RDM</a:t>
            </a:r>
            <a:r>
              <a:rPr lang="ja-JP" altLang="en-US" sz="1200" dirty="0">
                <a:solidFill>
                  <a:schemeClr val="bg1">
                    <a:lumMod val="75000"/>
                  </a:schemeClr>
                </a:solidFill>
              </a:rPr>
              <a:t>トレーニングツール」</a:t>
            </a:r>
            <a:r>
              <a:rPr lang="en-US" altLang="ja-JP" sz="1200" dirty="0">
                <a:solidFill>
                  <a:schemeClr val="bg1">
                    <a:lumMod val="75000"/>
                  </a:schemeClr>
                </a:solidFill>
              </a:rPr>
              <a:t>3</a:t>
            </a:r>
            <a:r>
              <a:rPr lang="ja-JP" altLang="en-US" sz="1200" dirty="0">
                <a:solidFill>
                  <a:schemeClr val="bg1">
                    <a:lumMod val="75000"/>
                  </a:schemeClr>
                </a:solidFill>
              </a:rPr>
              <a:t>章</a:t>
            </a:r>
            <a:r>
              <a:rPr lang="en-US" altLang="ja-JP" sz="1200" dirty="0">
                <a:solidFill>
                  <a:schemeClr val="bg1">
                    <a:lumMod val="75000"/>
                  </a:schemeClr>
                </a:solidFill>
              </a:rPr>
              <a:t>_9</a:t>
            </a:r>
          </a:p>
        </p:txBody>
      </p:sp>
      <p:cxnSp>
        <p:nvCxnSpPr>
          <p:cNvPr id="8" name="直線コネクタ 7"/>
          <p:cNvCxnSpPr/>
          <p:nvPr/>
        </p:nvCxnSpPr>
        <p:spPr>
          <a:xfrm>
            <a:off x="0" y="476672"/>
            <a:ext cx="9144000" cy="0"/>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9" name="スライド番号プレースホルダー 1"/>
          <p:cNvSpPr>
            <a:spLocks noGrp="1"/>
          </p:cNvSpPr>
          <p:nvPr>
            <p:ph type="sldNum" sz="quarter" idx="4294967295"/>
          </p:nvPr>
        </p:nvSpPr>
        <p:spPr>
          <a:xfrm>
            <a:off x="6457950" y="6356351"/>
            <a:ext cx="2057400" cy="365125"/>
          </a:xfrm>
          <a:prstGeom prst="rect">
            <a:avLst/>
          </a:prstGeom>
        </p:spPr>
        <p:txBody>
          <a:bodyPr/>
          <a:lstStyle/>
          <a:p>
            <a:pPr algn="r"/>
            <a:fld id="{E7D4452B-26E9-4C9F-ABB2-FD64CED57217}" type="slidenum">
              <a:rPr kumimoji="1" lang="ja-JP" altLang="en-US" sz="1200" smtClean="0">
                <a:solidFill>
                  <a:schemeClr val="bg1">
                    <a:lumMod val="50000"/>
                  </a:schemeClr>
                </a:solidFill>
              </a:rPr>
              <a:pPr algn="r"/>
              <a:t>9</a:t>
            </a:fld>
            <a:endParaRPr kumimoji="1" lang="ja-JP" altLang="en-US" sz="1200">
              <a:solidFill>
                <a:schemeClr val="bg1">
                  <a:lumMod val="50000"/>
                </a:schemeClr>
              </a:solidFill>
            </a:endParaRPr>
          </a:p>
        </p:txBody>
      </p:sp>
    </p:spTree>
    <p:extLst>
      <p:ext uri="{BB962C8B-B14F-4D97-AF65-F5344CB8AC3E}">
        <p14:creationId xmlns:p14="http://schemas.microsoft.com/office/powerpoint/2010/main" val="13164422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3">
      <a:majorFont>
        <a:latin typeface="Segoe UI Semibold"/>
        <a:ea typeface="BIZ UDPゴシック"/>
        <a:cs typeface=""/>
      </a:majorFont>
      <a:minorFont>
        <a:latin typeface="Segoe UI"/>
        <a:ea typeface="BIZ UDP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749</TotalTime>
  <Words>4396</Words>
  <Application>Microsoft Office PowerPoint</Application>
  <PresentationFormat>画面に合わせる (4:3)</PresentationFormat>
  <Paragraphs>340</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BIZ UDPゴシック</vt:lpstr>
      <vt:lpstr>Arial</vt:lpstr>
      <vt:lpstr>Calibri</vt:lpstr>
      <vt:lpstr>Segoe UI</vt:lpstr>
      <vt:lpstr>Segoe UI Semibold</vt:lpstr>
      <vt:lpstr>Office テーマ</vt:lpstr>
      <vt:lpstr>5.　研究データの公開</vt:lpstr>
      <vt:lpstr>研究データ公開の意義</vt:lpstr>
      <vt:lpstr>公開と非公開の区分</vt:lpstr>
      <vt:lpstr>非公開とする必要性</vt:lpstr>
      <vt:lpstr>著作権</vt:lpstr>
      <vt:lpstr>ライセンシング（1/２）</vt:lpstr>
      <vt:lpstr>ライセンシング（2/２）</vt:lpstr>
      <vt:lpstr>データセットの整備</vt:lpstr>
      <vt:lpstr>メタデータの定義と意義</vt:lpstr>
      <vt:lpstr>メタデータのタイプ</vt:lpstr>
      <vt:lpstr>さまざまなメタデータの標準</vt:lpstr>
      <vt:lpstr>さまざまなメタデータの標準</vt:lpstr>
      <vt:lpstr>データリポジトリ（1/2）</vt:lpstr>
      <vt:lpstr>データリポジトリ（2/2）</vt:lpstr>
      <vt:lpstr>九州大学学術情報リポジトリ(QIR)</vt:lpstr>
      <vt:lpstr>九州大学の皆様へ</vt:lpstr>
    </vt:vector>
  </TitlesOfParts>
  <Company>Ihara .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UIプロジェクトX</dc:title>
  <dc:creator>library</dc:creator>
  <cp:lastModifiedBy>HOSHIKO NAMI</cp:lastModifiedBy>
  <cp:revision>405</cp:revision>
  <cp:lastPrinted>2013-02-26T06:19:53Z</cp:lastPrinted>
  <dcterms:created xsi:type="dcterms:W3CDTF">2013-02-26T09:12:07Z</dcterms:created>
  <dcterms:modified xsi:type="dcterms:W3CDTF">2024-07-26T00:36:52Z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