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栄美 石田" initials="栄美" lastIdx="9" clrIdx="0">
    <p:extLst>
      <p:ext uri="{19B8F6BF-5375-455C-9EA6-DF929625EA0E}">
        <p15:presenceInfo xmlns:p15="http://schemas.microsoft.com/office/powerpoint/2012/main" userId="栄美 石田" providerId="None"/>
      </p:ext>
    </p:extLst>
  </p:cmAuthor>
  <p:cmAuthor id="2" name="HOSHIKO NAMI" initials="HN" lastIdx="6" clrIdx="1">
    <p:extLst>
      <p:ext uri="{19B8F6BF-5375-455C-9EA6-DF929625EA0E}">
        <p15:presenceInfo xmlns:p15="http://schemas.microsoft.com/office/powerpoint/2012/main" userId="HOSHIKO NAMI" providerId="None"/>
      </p:ext>
    </p:extLst>
  </p:cmAuthor>
  <p:cmAuthor id="3" name="HOSHIKO NAMI" initials="HN [2]" lastIdx="1" clrIdx="2">
    <p:extLst>
      <p:ext uri="{19B8F6BF-5375-455C-9EA6-DF929625EA0E}">
        <p15:presenceInfo xmlns:p15="http://schemas.microsoft.com/office/powerpoint/2012/main" userId="S::hoshiko.nami.463@m.kyushu-u.ac.jp::253ba0e9-5b9f-40b0-80fa-adeb7ff638e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1F6"/>
    <a:srgbClr val="770D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2" autoAdjust="0"/>
    <p:restoredTop sz="65416" autoAdjust="0"/>
  </p:normalViewPr>
  <p:slideViewPr>
    <p:cSldViewPr snapToGrid="0">
      <p:cViewPr varScale="1">
        <p:scale>
          <a:sx n="69" d="100"/>
          <a:sy n="69" d="100"/>
        </p:scale>
        <p:origin x="1830" y="72"/>
      </p:cViewPr>
      <p:guideLst/>
    </p:cSldViewPr>
  </p:slideViewPr>
  <p:notesTextViewPr>
    <p:cViewPr>
      <p:scale>
        <a:sx n="1" d="1"/>
        <a:sy n="1" d="1"/>
      </p:scale>
      <p:origin x="0" y="0"/>
    </p:cViewPr>
  </p:notesTextViewPr>
  <p:notesViewPr>
    <p:cSldViewPr snapToGrid="0">
      <p:cViewPr varScale="1">
        <p:scale>
          <a:sx n="73" d="100"/>
          <a:sy n="73"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栄美 石田" userId="ea80a946-a1ed-4c8c-93ae-3eed8cda28fb" providerId="ADAL" clId="{772C471C-8B47-4258-A050-F1CF3A51A40D}"/>
    <pc:docChg chg="undo custSel modSld">
      <pc:chgData name="栄美 石田" userId="ea80a946-a1ed-4c8c-93ae-3eed8cda28fb" providerId="ADAL" clId="{772C471C-8B47-4258-A050-F1CF3A51A40D}" dt="2023-08-23T06:36:14.408" v="208" actId="20577"/>
      <pc:docMkLst>
        <pc:docMk/>
      </pc:docMkLst>
      <pc:sldChg chg="modSp addCm modCm">
        <pc:chgData name="栄美 石田" userId="ea80a946-a1ed-4c8c-93ae-3eed8cda28fb" providerId="ADAL" clId="{772C471C-8B47-4258-A050-F1CF3A51A40D}" dt="2023-08-23T05:45:24.242" v="63"/>
        <pc:sldMkLst>
          <pc:docMk/>
          <pc:sldMk cId="1069830239" sldId="256"/>
        </pc:sldMkLst>
        <pc:spChg chg="mod">
          <ac:chgData name="栄美 石田" userId="ea80a946-a1ed-4c8c-93ae-3eed8cda28fb" providerId="ADAL" clId="{772C471C-8B47-4258-A050-F1CF3A51A40D}" dt="2023-08-23T05:44:51.933" v="61" actId="20577"/>
          <ac:spMkLst>
            <pc:docMk/>
            <pc:sldMk cId="1069830239" sldId="256"/>
            <ac:spMk id="7" creationId="{00000000-0000-0000-0000-000000000000}"/>
          </ac:spMkLst>
        </pc:spChg>
      </pc:sldChg>
      <pc:sldChg chg="addCm modCm modNotesTx">
        <pc:chgData name="栄美 石田" userId="ea80a946-a1ed-4c8c-93ae-3eed8cda28fb" providerId="ADAL" clId="{772C471C-8B47-4258-A050-F1CF3A51A40D}" dt="2023-08-23T05:46:30.993" v="92"/>
        <pc:sldMkLst>
          <pc:docMk/>
          <pc:sldMk cId="4104553029" sldId="257"/>
        </pc:sldMkLst>
      </pc:sldChg>
      <pc:sldChg chg="addCm modCm modNotesTx">
        <pc:chgData name="栄美 石田" userId="ea80a946-a1ed-4c8c-93ae-3eed8cda28fb" providerId="ADAL" clId="{772C471C-8B47-4258-A050-F1CF3A51A40D}" dt="2023-08-23T05:49:34.328" v="96"/>
        <pc:sldMkLst>
          <pc:docMk/>
          <pc:sldMk cId="4160646585" sldId="261"/>
        </pc:sldMkLst>
      </pc:sldChg>
      <pc:sldChg chg="modSp addCm modCm modNotesTx">
        <pc:chgData name="栄美 石田" userId="ea80a946-a1ed-4c8c-93ae-3eed8cda28fb" providerId="ADAL" clId="{772C471C-8B47-4258-A050-F1CF3A51A40D}" dt="2023-08-23T05:51:42.504" v="122"/>
        <pc:sldMkLst>
          <pc:docMk/>
          <pc:sldMk cId="1890624971" sldId="262"/>
        </pc:sldMkLst>
        <pc:spChg chg="mod">
          <ac:chgData name="栄美 石田" userId="ea80a946-a1ed-4c8c-93ae-3eed8cda28fb" providerId="ADAL" clId="{772C471C-8B47-4258-A050-F1CF3A51A40D}" dt="2023-08-23T05:49:51.800" v="99" actId="14100"/>
          <ac:spMkLst>
            <pc:docMk/>
            <pc:sldMk cId="1890624971" sldId="262"/>
            <ac:spMk id="7" creationId="{00000000-0000-0000-0000-000000000000}"/>
          </ac:spMkLst>
        </pc:spChg>
        <pc:spChg chg="mod">
          <ac:chgData name="栄美 石田" userId="ea80a946-a1ed-4c8c-93ae-3eed8cda28fb" providerId="ADAL" clId="{772C471C-8B47-4258-A050-F1CF3A51A40D}" dt="2023-08-23T05:49:44.806" v="97" actId="403"/>
          <ac:spMkLst>
            <pc:docMk/>
            <pc:sldMk cId="1890624971" sldId="262"/>
            <ac:spMk id="8" creationId="{D3F5A110-2FCD-814A-9861-628B110A27DD}"/>
          </ac:spMkLst>
        </pc:spChg>
      </pc:sldChg>
      <pc:sldChg chg="modSp addCm modCm modNotesTx">
        <pc:chgData name="栄美 石田" userId="ea80a946-a1ed-4c8c-93ae-3eed8cda28fb" providerId="ADAL" clId="{772C471C-8B47-4258-A050-F1CF3A51A40D}" dt="2023-08-23T05:54:45.799" v="145"/>
        <pc:sldMkLst>
          <pc:docMk/>
          <pc:sldMk cId="3675855273" sldId="263"/>
        </pc:sldMkLst>
        <pc:spChg chg="mod">
          <ac:chgData name="栄美 石田" userId="ea80a946-a1ed-4c8c-93ae-3eed8cda28fb" providerId="ADAL" clId="{772C471C-8B47-4258-A050-F1CF3A51A40D}" dt="2023-08-23T05:52:12.113" v="123"/>
          <ac:spMkLst>
            <pc:docMk/>
            <pc:sldMk cId="3675855273" sldId="263"/>
            <ac:spMk id="5" creationId="{00000000-0000-0000-0000-000000000000}"/>
          </ac:spMkLst>
        </pc:spChg>
      </pc:sldChg>
      <pc:sldChg chg="modNotesTx">
        <pc:chgData name="栄美 石田" userId="ea80a946-a1ed-4c8c-93ae-3eed8cda28fb" providerId="ADAL" clId="{772C471C-8B47-4258-A050-F1CF3A51A40D}" dt="2023-08-23T05:57:07.852" v="161" actId="20577"/>
        <pc:sldMkLst>
          <pc:docMk/>
          <pc:sldMk cId="3667986161" sldId="264"/>
        </pc:sldMkLst>
      </pc:sldChg>
      <pc:sldChg chg="modSp addCm modCm">
        <pc:chgData name="栄美 石田" userId="ea80a946-a1ed-4c8c-93ae-3eed8cda28fb" providerId="ADAL" clId="{772C471C-8B47-4258-A050-F1CF3A51A40D}" dt="2023-08-23T05:58:35.212" v="163"/>
        <pc:sldMkLst>
          <pc:docMk/>
          <pc:sldMk cId="3086558319" sldId="266"/>
        </pc:sldMkLst>
        <pc:spChg chg="mod">
          <ac:chgData name="栄美 石田" userId="ea80a946-a1ed-4c8c-93ae-3eed8cda28fb" providerId="ADAL" clId="{772C471C-8B47-4258-A050-F1CF3A51A40D}" dt="2023-08-23T05:44:14.106" v="36" actId="27636"/>
          <ac:spMkLst>
            <pc:docMk/>
            <pc:sldMk cId="3086558319" sldId="266"/>
            <ac:spMk id="7" creationId="{00000000-0000-0000-0000-000000000000}"/>
          </ac:spMkLst>
        </pc:spChg>
      </pc:sldChg>
      <pc:sldChg chg="addCm modCm modNotesTx">
        <pc:chgData name="栄美 石田" userId="ea80a946-a1ed-4c8c-93ae-3eed8cda28fb" providerId="ADAL" clId="{772C471C-8B47-4258-A050-F1CF3A51A40D}" dt="2023-08-23T05:59:51.443" v="171" actId="6549"/>
        <pc:sldMkLst>
          <pc:docMk/>
          <pc:sldMk cId="2915806401" sldId="267"/>
        </pc:sldMkLst>
      </pc:sldChg>
      <pc:sldChg chg="modNotesTx">
        <pc:chgData name="栄美 石田" userId="ea80a946-a1ed-4c8c-93ae-3eed8cda28fb" providerId="ADAL" clId="{772C471C-8B47-4258-A050-F1CF3A51A40D}" dt="2023-08-23T06:00:06.776" v="176" actId="20577"/>
        <pc:sldMkLst>
          <pc:docMk/>
          <pc:sldMk cId="2582473033" sldId="268"/>
        </pc:sldMkLst>
      </pc:sldChg>
      <pc:sldChg chg="modNotesTx">
        <pc:chgData name="栄美 石田" userId="ea80a946-a1ed-4c8c-93ae-3eed8cda28fb" providerId="ADAL" clId="{772C471C-8B47-4258-A050-F1CF3A51A40D}" dt="2023-08-23T06:35:39.699" v="196" actId="20577"/>
        <pc:sldMkLst>
          <pc:docMk/>
          <pc:sldMk cId="21113667" sldId="269"/>
        </pc:sldMkLst>
      </pc:sldChg>
      <pc:sldChg chg="modSp modNotesTx">
        <pc:chgData name="栄美 石田" userId="ea80a946-a1ed-4c8c-93ae-3eed8cda28fb" providerId="ADAL" clId="{772C471C-8B47-4258-A050-F1CF3A51A40D}" dt="2023-08-23T06:36:14.408" v="208" actId="20577"/>
        <pc:sldMkLst>
          <pc:docMk/>
          <pc:sldMk cId="3986396703" sldId="270"/>
        </pc:sldMkLst>
        <pc:spChg chg="mod">
          <ac:chgData name="栄美 石田" userId="ea80a946-a1ed-4c8c-93ae-3eed8cda28fb" providerId="ADAL" clId="{772C471C-8B47-4258-A050-F1CF3A51A40D}" dt="2023-08-23T06:36:02.130" v="202" actId="20577"/>
          <ac:spMkLst>
            <pc:docMk/>
            <pc:sldMk cId="3986396703" sldId="270"/>
            <ac:spMk id="5" creationId="{00000000-0000-0000-0000-000000000000}"/>
          </ac:spMkLst>
        </pc:spChg>
      </pc:sldChg>
    </pc:docChg>
  </pc:docChgLst>
  <pc:docChgLst>
    <pc:chgData name="栄美 石田" userId="ea80a946-a1ed-4c8c-93ae-3eed8cda28fb" providerId="ADAL" clId="{F88B777F-A097-4CD7-8C78-49E3478B3D41}"/>
    <pc:docChg chg="undo modSld">
      <pc:chgData name="栄美 石田" userId="ea80a946-a1ed-4c8c-93ae-3eed8cda28fb" providerId="ADAL" clId="{F88B777F-A097-4CD7-8C78-49E3478B3D41}" dt="2023-08-25T17:56:54.029" v="439" actId="20577"/>
      <pc:docMkLst>
        <pc:docMk/>
      </pc:docMkLst>
      <pc:sldChg chg="modSp modNotesTx">
        <pc:chgData name="栄美 石田" userId="ea80a946-a1ed-4c8c-93ae-3eed8cda28fb" providerId="ADAL" clId="{F88B777F-A097-4CD7-8C78-49E3478B3D41}" dt="2023-08-25T17:56:54.029" v="439" actId="20577"/>
        <pc:sldMkLst>
          <pc:docMk/>
          <pc:sldMk cId="4160646585" sldId="261"/>
        </pc:sldMkLst>
        <pc:spChg chg="mod">
          <ac:chgData name="栄美 石田" userId="ea80a946-a1ed-4c8c-93ae-3eed8cda28fb" providerId="ADAL" clId="{F88B777F-A097-4CD7-8C78-49E3478B3D41}" dt="2023-08-25T17:54:43.030" v="333" actId="6549"/>
          <ac:spMkLst>
            <pc:docMk/>
            <pc:sldMk cId="4160646585" sldId="261"/>
            <ac:spMk id="4" creationId="{00000000-0000-0000-0000-000000000000}"/>
          </ac:spMkLst>
        </pc:spChg>
        <pc:spChg chg="mod">
          <ac:chgData name="栄美 石田" userId="ea80a946-a1ed-4c8c-93ae-3eed8cda28fb" providerId="ADAL" clId="{F88B777F-A097-4CD7-8C78-49E3478B3D41}" dt="2023-08-25T17:55:37.566" v="437" actId="14100"/>
          <ac:spMkLst>
            <pc:docMk/>
            <pc:sldMk cId="4160646585" sldId="261"/>
            <ac:spMk id="5" creationId="{00000000-0000-0000-0000-000000000000}"/>
          </ac:spMkLst>
        </pc:spChg>
        <pc:spChg chg="mod">
          <ac:chgData name="栄美 石田" userId="ea80a946-a1ed-4c8c-93ae-3eed8cda28fb" providerId="ADAL" clId="{F88B777F-A097-4CD7-8C78-49E3478B3D41}" dt="2023-08-25T17:55:40.502" v="438" actId="1076"/>
          <ac:spMkLst>
            <pc:docMk/>
            <pc:sldMk cId="4160646585" sldId="261"/>
            <ac:spMk id="6" creationId="{D3F5A110-2FCD-814A-9861-628B110A27D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A720C3-6EC4-4627-9F17-F5F88A39B831}" type="datetimeFigureOut">
              <a:rPr kumimoji="1" lang="ja-JP" altLang="en-US" smtClean="0"/>
              <a:t>2024/7/26</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E87D616-ED9E-4B10-849C-6BE9F166AAAB}" type="slidenum">
              <a:rPr kumimoji="1" lang="ja-JP" altLang="en-US" smtClean="0"/>
              <a:t>‹#›</a:t>
            </a:fld>
            <a:endParaRPr kumimoji="1" lang="ja-JP" altLang="en-US"/>
          </a:p>
        </p:txBody>
      </p:sp>
    </p:spTree>
    <p:extLst>
      <p:ext uri="{BB962C8B-B14F-4D97-AF65-F5344CB8AC3E}">
        <p14:creationId xmlns:p14="http://schemas.microsoft.com/office/powerpoint/2010/main" val="16543011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8BF3A-2140-451E-A94C-23CA8FB221E7}" type="datetimeFigureOut">
              <a:rPr kumimoji="1" lang="ja-JP" altLang="en-US" smtClean="0"/>
              <a:t>2024/7/26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A163F-D7BA-44BC-BDAD-D56E4B942B08}" type="slidenum">
              <a:rPr kumimoji="1" lang="ja-JP" altLang="en-US" smtClean="0"/>
              <a:t>‹#›</a:t>
            </a:fld>
            <a:endParaRPr kumimoji="1" lang="ja-JP" altLang="en-US"/>
          </a:p>
        </p:txBody>
      </p:sp>
    </p:spTree>
    <p:extLst>
      <p:ext uri="{BB962C8B-B14F-4D97-AF65-F5344CB8AC3E}">
        <p14:creationId xmlns:p14="http://schemas.microsoft.com/office/powerpoint/2010/main" val="1100498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4</a:t>
            </a:r>
            <a:r>
              <a:rPr kumimoji="1" lang="ja-JP" altLang="en-US" dirty="0"/>
              <a:t>章 研究データの保存</a:t>
            </a:r>
            <a:endParaRPr kumimoji="1" lang="en-US" altLang="ja-JP" dirty="0"/>
          </a:p>
          <a:p>
            <a:endParaRPr kumimoji="1" lang="en-US" altLang="ja-JP" dirty="0"/>
          </a:p>
          <a:p>
            <a:r>
              <a:rPr kumimoji="1" lang="ja-JP" altLang="en-US" dirty="0"/>
              <a:t>大切な研究データを長期的に保存できるように、適切なデータの保存方法を知りましょう。</a:t>
            </a:r>
          </a:p>
          <a:p>
            <a:endParaRPr kumimoji="1" lang="ja-JP" altLang="en-US" dirty="0"/>
          </a:p>
          <a:p>
            <a:r>
              <a:rPr kumimoji="1" lang="ja-JP" altLang="en-US" dirty="0"/>
              <a:t>本章では、</a:t>
            </a:r>
          </a:p>
          <a:p>
            <a:pPr marL="171450" indent="-171450">
              <a:buFont typeface="Arial" panose="020B0604020202020204" pitchFamily="34" charset="0"/>
              <a:buChar char="•"/>
            </a:pPr>
            <a:r>
              <a:rPr kumimoji="1" lang="ja-JP" altLang="en-US" dirty="0"/>
              <a:t>適切な保存の重要性</a:t>
            </a:r>
          </a:p>
          <a:p>
            <a:pPr marL="171450" indent="-171450">
              <a:buFont typeface="Arial" panose="020B0604020202020204" pitchFamily="34" charset="0"/>
              <a:buChar char="•"/>
            </a:pPr>
            <a:r>
              <a:rPr kumimoji="1" lang="ja-JP" altLang="en-US" dirty="0"/>
              <a:t>保存に関する所属機関のポリシー</a:t>
            </a:r>
          </a:p>
          <a:p>
            <a:pPr marL="171450" indent="-171450">
              <a:buFont typeface="Arial" panose="020B0604020202020204" pitchFamily="34" charset="0"/>
              <a:buChar char="•"/>
            </a:pPr>
            <a:r>
              <a:rPr kumimoji="1" lang="ja-JP" altLang="en-US" dirty="0"/>
              <a:t>保存場所</a:t>
            </a:r>
          </a:p>
          <a:p>
            <a:pPr marL="171450" indent="-171450">
              <a:buFont typeface="Arial" panose="020B0604020202020204" pitchFamily="34" charset="0"/>
              <a:buChar char="•"/>
            </a:pPr>
            <a:r>
              <a:rPr kumimoji="1" lang="ja-JP" altLang="en-US" dirty="0"/>
              <a:t>バックアップ</a:t>
            </a:r>
          </a:p>
          <a:p>
            <a:pPr marL="171450" indent="-171450">
              <a:buFont typeface="Arial" panose="020B0604020202020204" pitchFamily="34" charset="0"/>
              <a:buChar char="•"/>
            </a:pPr>
            <a:r>
              <a:rPr kumimoji="1" lang="ja-JP" altLang="en-US" dirty="0"/>
              <a:t>バージョン管理</a:t>
            </a:r>
          </a:p>
          <a:p>
            <a:pPr marL="171450" indent="-171450">
              <a:buFont typeface="Arial" panose="020B0604020202020204" pitchFamily="34" charset="0"/>
              <a:buChar char="•"/>
            </a:pPr>
            <a:r>
              <a:rPr kumimoji="1" lang="ja-JP" altLang="en-US" dirty="0"/>
              <a:t>フォーマット</a:t>
            </a:r>
          </a:p>
          <a:p>
            <a:pPr marL="171450" indent="-171450">
              <a:buFont typeface="Arial" panose="020B0604020202020204" pitchFamily="34" charset="0"/>
              <a:buChar char="•"/>
            </a:pPr>
            <a:r>
              <a:rPr kumimoji="1" lang="ja-JP" altLang="en-US" dirty="0"/>
              <a:t>セキュリティ対策</a:t>
            </a:r>
          </a:p>
          <a:p>
            <a:r>
              <a:rPr kumimoji="1" lang="ja-JP" altLang="en-US" dirty="0"/>
              <a:t>について学びます。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a:t>
            </a:fld>
            <a:endParaRPr kumimoji="1" lang="ja-JP" altLang="en-US"/>
          </a:p>
        </p:txBody>
      </p:sp>
    </p:spTree>
    <p:extLst>
      <p:ext uri="{BB962C8B-B14F-4D97-AF65-F5344CB8AC3E}">
        <p14:creationId xmlns:p14="http://schemas.microsoft.com/office/powerpoint/2010/main" val="3960605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必要な時に限って直近の状態のバックアップをとっていなかった、という不運なトラブルを避けるためにも、バックアップは手動ではなく、バックアップソフトウエアなどを利用し定期的にバックアップを取得する環境を整えておく必要があります。</a:t>
            </a:r>
            <a:endParaRPr kumimoji="1" lang="en-US" altLang="ja-JP" dirty="0"/>
          </a:p>
          <a:p>
            <a:r>
              <a:rPr kumimoji="1" lang="ja-JP" altLang="en-US" dirty="0"/>
              <a:t>バックアップソフトウエアを利用する際には、定期的にバックアップされていることや、バックアップからリストアできることを事前に確認しておくことが望まれます。</a:t>
            </a:r>
            <a:endParaRPr kumimoji="1" lang="en-US" altLang="ja-JP" dirty="0"/>
          </a:p>
          <a:p>
            <a:r>
              <a:rPr kumimoji="1" lang="ja-JP" altLang="en-US" dirty="0"/>
              <a:t>バックアップには、いくつかの方法がありますが、ディスク容量やバックアップに必要な時間を勘案し、フルバックアップ、増分・差分バックアップから適切な方法を選択する必要があります。</a:t>
            </a:r>
            <a:endParaRPr kumimoji="1" lang="en-US" altLang="ja-JP" dirty="0"/>
          </a:p>
          <a:p>
            <a:r>
              <a:rPr kumimoji="1" lang="ja-JP" altLang="en-US" dirty="0"/>
              <a:t>例えば、毎日のバックアップは差分バックアップを実行し、ひとつきに一度フルバックアップを実行するという方法があります。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10</a:t>
            </a:fld>
            <a:endParaRPr kumimoji="1" lang="ja-JP" altLang="en-US"/>
          </a:p>
        </p:txBody>
      </p:sp>
    </p:spTree>
    <p:extLst>
      <p:ext uri="{BB962C8B-B14F-4D97-AF65-F5344CB8AC3E}">
        <p14:creationId xmlns:p14="http://schemas.microsoft.com/office/powerpoint/2010/main" val="3408290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また、災害対策として、複数の場所にバックアップを保管することは大変重要です。
完全なデータセットは、最低でも3つのコピーがあることが推奨されます。
最初のコピー、「オリジナル」は作業用のデータセットと関連ファイルです。このオリジナルのコピーは通常、研究者が主に使用するコンピュータに保管されます。
2つ目のコピーは、オリジナルの「ニア」、近くになければなりませんが、物理的な場所が同じでないことが理想です。このコピーは、自動バックアップソフトか手動のどちらかで毎日更新されます。多くの場合このニア・コピーは、外部ハードドライブや研究者の属する施設内の共有ファイルサーバに保管されます。
3つ目のコピーは、オリジナル・コピーからもニア・コピーからも物理的な場所が「ファー」遠くでなければなりません。同じ建物内に保管すべきではありませんし、間違っても同じ室内で保管してはいけません。ファー・コピーは災害の脅威が異なる場所に置くのが理想的です。このファー・コピーの形態として、自動的にバックアップが行われ、システム内にデータの複数のコピーが保管されるクラウドベースのバックアップシステムがあり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11</a:t>
            </a:fld>
            <a:endParaRPr kumimoji="1" lang="ja-JP" altLang="en-US"/>
          </a:p>
        </p:txBody>
      </p:sp>
    </p:spTree>
    <p:extLst>
      <p:ext uri="{BB962C8B-B14F-4D97-AF65-F5344CB8AC3E}">
        <p14:creationId xmlns:p14="http://schemas.microsoft.com/office/powerpoint/2010/main" val="4026804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次に、バージョン管理についてです。
データのコピーを複数保管することで生じる主な課題の1つは、バージョンの管理です。
多くの場合、研究者は独自の方法を利用して、データセットを始めとするファイルのさまざまなバージョンを識別しています。
適切に設計されたバージョン管理システムを利用すれば、ファイルに加えられた変更をバージョン番号、タイムスタンプ、変更箇所の説明とともに記録できます。変更は容易に比較することができ、必要に応じて復元することも可能です。
バージョン管理システムの一般的な例として、</a:t>
            </a:r>
            <a:r>
              <a:rPr kumimoji="1" lang="en-US" altLang="ja-JP" dirty="0" err="1"/>
              <a:t>Git</a:t>
            </a:r>
            <a:r>
              <a:rPr kumimoji="1" lang="ja-JP" altLang="en-US" dirty="0"/>
              <a:t>が挙げられます。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12</a:t>
            </a:fld>
            <a:endParaRPr kumimoji="1" lang="ja-JP" altLang="en-US"/>
          </a:p>
        </p:txBody>
      </p:sp>
    </p:spTree>
    <p:extLst>
      <p:ext uri="{BB962C8B-B14F-4D97-AF65-F5344CB8AC3E}">
        <p14:creationId xmlns:p14="http://schemas.microsoft.com/office/powerpoint/2010/main" val="2583481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次に、ファイルフォーマットについてです。</a:t>
            </a:r>
            <a:endParaRPr kumimoji="1" lang="en-US" altLang="ja-JP" dirty="0"/>
          </a:p>
          <a:p>
            <a:r>
              <a:rPr kumimoji="1" lang="ja-JP" altLang="en-US" dirty="0"/>
              <a:t>論文を執筆するまでの短期的な視点ではなく、長期的に研究データが利用できる状態を確保するためには、フォーマットによる特徴の違いを考慮し、適切なフォーマットを選択する必要があります。</a:t>
            </a:r>
          </a:p>
          <a:p>
            <a:r>
              <a:rPr kumimoji="1" lang="ja-JP" altLang="en-US" dirty="0"/>
              <a:t>その際に必要となるのが、どのような形式でファイルを保存すべきか、というファイルフォーマットの問題です。</a:t>
            </a:r>
            <a:endParaRPr kumimoji="1" lang="en-US" altLang="ja-JP" dirty="0"/>
          </a:p>
          <a:p>
            <a:r>
              <a:rPr kumimoji="1" lang="ja-JP" altLang="en-US" dirty="0"/>
              <a:t>長期的な保存のために推奨されるファイルフォーマットとしては、</a:t>
            </a:r>
            <a:endParaRPr kumimoji="1" lang="en-US" altLang="ja-JP" dirty="0"/>
          </a:p>
          <a:p>
            <a:pPr marL="171450" indent="-171450">
              <a:buFont typeface="Arial" panose="020B0604020202020204" pitchFamily="34" charset="0"/>
              <a:buChar char="•"/>
            </a:pPr>
            <a:r>
              <a:rPr kumimoji="1" lang="ja-JP" altLang="en-US" dirty="0"/>
              <a:t>特定の商用ソフトウェアのみで読み込み可能なフォーマットとは異なる独立したフォーマット</a:t>
            </a:r>
            <a:endParaRPr kumimoji="1" lang="en-US" altLang="ja-JP" dirty="0"/>
          </a:p>
          <a:p>
            <a:pPr marL="171450" indent="-171450">
              <a:buFont typeface="Arial" panose="020B0604020202020204" pitchFamily="34" charset="0"/>
              <a:buChar char="•"/>
            </a:pPr>
            <a:r>
              <a:rPr kumimoji="1" lang="ja-JP" altLang="en-US" dirty="0"/>
              <a:t>仕様が国際標準化されているフォーマット</a:t>
            </a:r>
            <a:endParaRPr kumimoji="1" lang="en-US" altLang="ja-JP" dirty="0"/>
          </a:p>
          <a:p>
            <a:pPr marL="171450" indent="-171450">
              <a:buFont typeface="Arial" panose="020B0604020202020204" pitchFamily="34" charset="0"/>
              <a:buChar char="•"/>
            </a:pPr>
            <a:r>
              <a:rPr kumimoji="1" lang="ja-JP" altLang="en-US" dirty="0"/>
              <a:t>一般的に広く普及しているフォーマット</a:t>
            </a:r>
            <a:endParaRPr kumimoji="1" lang="en-US" altLang="ja-JP" dirty="0"/>
          </a:p>
          <a:p>
            <a:r>
              <a:rPr kumimoji="1" lang="ja-JP" altLang="en-US" dirty="0"/>
              <a:t>を利用することが挙げられます。</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13</a:t>
            </a:fld>
            <a:endParaRPr kumimoji="1" lang="ja-JP" altLang="en-US"/>
          </a:p>
        </p:txBody>
      </p:sp>
    </p:spTree>
    <p:extLst>
      <p:ext uri="{BB962C8B-B14F-4D97-AF65-F5344CB8AC3E}">
        <p14:creationId xmlns:p14="http://schemas.microsoft.com/office/powerpoint/2010/main" val="1009702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次に、セキュリティ対策についてです。</a:t>
            </a:r>
            <a:endParaRPr kumimoji="1" lang="en-US" altLang="ja-JP" dirty="0"/>
          </a:p>
          <a:p>
            <a:r>
              <a:rPr kumimoji="1" lang="ja-JP" altLang="en-US" dirty="0"/>
              <a:t>セキュリティにまつわる問題は、ハードウエアトラブルだけではありません。</a:t>
            </a:r>
            <a:endParaRPr kumimoji="1" lang="en-US" altLang="ja-JP" dirty="0"/>
          </a:p>
          <a:p>
            <a:r>
              <a:rPr kumimoji="1" lang="ja-JP" altLang="en-US" dirty="0"/>
              <a:t>盗難やウイルスにより研究データを失ったり、外部に流出させる危険性もあります。</a:t>
            </a:r>
            <a:endParaRPr kumimoji="1" lang="en-US" altLang="ja-JP" dirty="0"/>
          </a:p>
          <a:p>
            <a:r>
              <a:rPr kumimoji="1" lang="ja-JP" altLang="en-US" dirty="0"/>
              <a:t>物理的なセキュリティ対策、コンピュータ上でのセキュリティ対策など、ここで挙げている考慮すべき点の多くは、機関のセキュリティポリシーを遵守するうえで不可欠な内容となっています。</a:t>
            </a:r>
            <a:endParaRPr kumimoji="1" lang="en-US" altLang="ja-JP" dirty="0"/>
          </a:p>
          <a:p>
            <a:r>
              <a:rPr kumimoji="1" lang="ja-JP" altLang="en-US" dirty="0"/>
              <a:t>セキュリティポリシーに沿った研究活動や環境を整備することで、トラブルを回避し、総合的には円滑な研究活動に繋がります。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14</a:t>
            </a:fld>
            <a:endParaRPr kumimoji="1" lang="ja-JP" altLang="en-US"/>
          </a:p>
        </p:txBody>
      </p:sp>
    </p:spTree>
    <p:extLst>
      <p:ext uri="{BB962C8B-B14F-4D97-AF65-F5344CB8AC3E}">
        <p14:creationId xmlns:p14="http://schemas.microsoft.com/office/powerpoint/2010/main" val="1134761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本章で示した研究データの保存に関するルールは、研究が始まる前にあらかじめ決めておいたほうがよいでしょう。</a:t>
            </a:r>
          </a:p>
          <a:p>
            <a:r>
              <a:rPr kumimoji="1" lang="ja-JP" altLang="en-US" dirty="0"/>
              <a:t>研究室や共同研究など複数人で研究を進める際には、研究プロジェクトごとにルールを決めましょう。</a:t>
            </a:r>
          </a:p>
          <a:p>
            <a:r>
              <a:rPr kumimoji="1" lang="ja-JP" altLang="en-US" dirty="0"/>
              <a:t>研究の遂行中に、変更が生じた場合も、その都度、相談するようにしましょう。</a:t>
            </a:r>
          </a:p>
          <a:p>
            <a:r>
              <a:rPr kumimoji="1" lang="ja-JP" altLang="en-US" dirty="0"/>
              <a:t>個人情報などが含まれる研究データを取り扱う場合は、研究データの保存先は慎重に選択しましょう。</a:t>
            </a:r>
          </a:p>
          <a:p>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ご不明な点がございましたら、九州大学</a:t>
            </a:r>
            <a:r>
              <a:rPr kumimoji="1" lang="en-US" altLang="ja-JP" dirty="0"/>
              <a:t>DX</a:t>
            </a:r>
            <a:r>
              <a:rPr kumimoji="1" lang="ja-JP" altLang="en-US" dirty="0"/>
              <a:t>推進本部・研究データ管理支援部門までご相談ください。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15</a:t>
            </a:fld>
            <a:endParaRPr kumimoji="1" lang="ja-JP" altLang="en-US"/>
          </a:p>
        </p:txBody>
      </p:sp>
    </p:spTree>
    <p:extLst>
      <p:ext uri="{BB962C8B-B14F-4D97-AF65-F5344CB8AC3E}">
        <p14:creationId xmlns:p14="http://schemas.microsoft.com/office/powerpoint/2010/main" val="244908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現在では、多くの場合で、研究データをデジタルデータとして管理していますが、意図せずファイルを削除したり、保存した媒体が故障したり紛失することで、大切な研究データを失うことがあります。</a:t>
            </a:r>
            <a:endParaRPr kumimoji="1" lang="en-US" altLang="ja-JP" dirty="0"/>
          </a:p>
          <a:p>
            <a:r>
              <a:rPr kumimoji="1" lang="ja-JP" altLang="en-US" dirty="0"/>
              <a:t>研究を進めるうえで欠くことのできない情報源となる研究データを失うことは、研究の進展で大きく影響します。</a:t>
            </a:r>
            <a:endParaRPr kumimoji="1" lang="en-US" altLang="ja-JP" dirty="0"/>
          </a:p>
          <a:p>
            <a:r>
              <a:rPr kumimoji="1" lang="ja-JP" altLang="en-US" dirty="0"/>
              <a:t>トラブルを避けるため、研究データを適切に保存することが大事です。</a:t>
            </a:r>
            <a:endParaRPr kumimoji="1" lang="en-US" altLang="ja-JP" dirty="0"/>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2</a:t>
            </a:fld>
            <a:endParaRPr kumimoji="1" lang="ja-JP" altLang="en-US"/>
          </a:p>
        </p:txBody>
      </p:sp>
    </p:spTree>
    <p:extLst>
      <p:ext uri="{BB962C8B-B14F-4D97-AF65-F5344CB8AC3E}">
        <p14:creationId xmlns:p14="http://schemas.microsoft.com/office/powerpoint/2010/main" val="3387579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研究データの保存や管理に関するポリシーを定め、所属する研究者に遵守を求める大学や研究所が増えています。</a:t>
            </a:r>
            <a:br>
              <a:rPr kumimoji="1" lang="ja-JP" altLang="en-US" dirty="0"/>
            </a:br>
            <a:r>
              <a:rPr kumimoji="1" lang="ja-JP" altLang="en-US" dirty="0"/>
              <a:t>研究を始める前に、自身が所属する研究機関のポリシーを確認しましょう。</a:t>
            </a:r>
            <a:endParaRPr kumimoji="1" lang="en-US" altLang="ja-JP" dirty="0"/>
          </a:p>
          <a:p>
            <a:endParaRPr kumimoji="1" lang="en-US" altLang="ja-JP" dirty="0"/>
          </a:p>
          <a:p>
            <a:r>
              <a:rPr kumimoji="1" lang="ja-JP" altLang="en-US" dirty="0"/>
              <a:t>例えば京都大学の場合、</a:t>
            </a:r>
            <a:r>
              <a:rPr kumimoji="1" lang="en-US" altLang="ja-JP" dirty="0"/>
              <a:t>『</a:t>
            </a:r>
            <a:r>
              <a:rPr kumimoji="1" lang="ja-JP" altLang="en-US" dirty="0"/>
              <a:t>京都大学における公正な研究活動の推進等に関する規程</a:t>
            </a:r>
            <a:r>
              <a:rPr kumimoji="1" lang="en-US" altLang="ja-JP" dirty="0"/>
              <a:t>』</a:t>
            </a:r>
            <a:r>
              <a:rPr kumimoji="1" lang="ja-JP" altLang="en-US" dirty="0"/>
              <a:t>において、「教職員等は、適正な保存方法により、一定期間研究データを保存し、必要に応じて当該研究データを開示しなければならない」と定めています。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3</a:t>
            </a:fld>
            <a:endParaRPr kumimoji="1" lang="ja-JP" altLang="en-US"/>
          </a:p>
        </p:txBody>
      </p:sp>
    </p:spTree>
    <p:extLst>
      <p:ext uri="{BB962C8B-B14F-4D97-AF65-F5344CB8AC3E}">
        <p14:creationId xmlns:p14="http://schemas.microsoft.com/office/powerpoint/2010/main" val="1492741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九州大学では、研究データの管理、公開、保存等に関して「九州大学研究データ管理・公開ポリシー」や「研究データの保存等に関するガイドライン」を定めています。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九州大学研究データ管理・公開ポリシー」では、「より善き知の探究と創造・展開の拠点として人類と社会に貢献することを使命とする九州大学において、新たな知の源泉となる研究データを効率的に管理し、その利活用を促進することで新たな知の創出を目指す」という理念の下、研究データの管理及び公開の原則を定め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平成</a:t>
            </a:r>
            <a:r>
              <a:rPr kumimoji="1" lang="en-US" altLang="ja-JP" dirty="0"/>
              <a:t>27</a:t>
            </a:r>
            <a:r>
              <a:rPr kumimoji="1" lang="ja-JP" altLang="en-US" dirty="0"/>
              <a:t>年から実施する「研究データの保存等に関するガイドライン」では、「研究データ等のうち、実験ノート、数値データ、画像等、「資料」の保存期間は、原則として、当該論文等の発表後</a:t>
            </a:r>
            <a:r>
              <a:rPr kumimoji="1" lang="en-US" altLang="ja-JP" dirty="0"/>
              <a:t>10</a:t>
            </a:r>
            <a:r>
              <a:rPr kumimoji="1" lang="ja-JP" altLang="en-US" dirty="0"/>
              <a:t>年間とする」と定めています。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重要なポリシーですから、事前に確認しておきましょう。</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4</a:t>
            </a:fld>
            <a:endParaRPr kumimoji="1" lang="ja-JP" altLang="en-US"/>
          </a:p>
        </p:txBody>
      </p:sp>
    </p:spTree>
    <p:extLst>
      <p:ext uri="{BB962C8B-B14F-4D97-AF65-F5344CB8AC3E}">
        <p14:creationId xmlns:p14="http://schemas.microsoft.com/office/powerpoint/2010/main" val="175675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研究データは、適切な保存場所に保存されなければなりません。各保存場所の特徴を考慮して、選択する必要があります。</a:t>
            </a:r>
            <a:endParaRPr kumimoji="1" lang="en-US" altLang="ja-JP" dirty="0"/>
          </a:p>
          <a:p>
            <a:r>
              <a:rPr kumimoji="1" lang="ja-JP" altLang="en-US" dirty="0"/>
              <a:t>このとき、容量や費用、簡便さに加え、信頼性や安全性を考慮することも重要です。</a:t>
            </a:r>
            <a:endParaRPr kumimoji="1" lang="en-US" altLang="ja-JP" dirty="0"/>
          </a:p>
          <a:p>
            <a:r>
              <a:rPr kumimoji="1" lang="ja-JP" altLang="en-US" dirty="0"/>
              <a:t>例えば、常に利用するデスクトップ・モバイル</a:t>
            </a:r>
            <a:r>
              <a:rPr kumimoji="1" lang="en-US" altLang="ja-JP" dirty="0"/>
              <a:t>PC</a:t>
            </a:r>
            <a:r>
              <a:rPr kumimoji="1" lang="ja-JP" altLang="en-US" dirty="0"/>
              <a:t>は、ハードディスクの故障により、ファイルを失う可能性があります。</a:t>
            </a:r>
            <a:endParaRPr kumimoji="1" lang="en-US" altLang="ja-JP" dirty="0"/>
          </a:p>
          <a:p>
            <a:r>
              <a:rPr kumimoji="1" lang="ja-JP" altLang="en-US" dirty="0"/>
              <a:t>また、</a:t>
            </a:r>
            <a:r>
              <a:rPr kumimoji="1" lang="en-US" altLang="ja-JP" dirty="0"/>
              <a:t>CD</a:t>
            </a:r>
            <a:r>
              <a:rPr kumimoji="1" lang="ja-JP" altLang="en-US" dirty="0"/>
              <a:t>や</a:t>
            </a:r>
            <a:r>
              <a:rPr kumimoji="1" lang="en-US" altLang="ja-JP" dirty="0"/>
              <a:t>DVD</a:t>
            </a:r>
            <a:r>
              <a:rPr kumimoji="1" lang="ja-JP" altLang="en-US" dirty="0"/>
              <a:t>は、書き込みエラーにより正確にデータが保存できていない場合があります。</a:t>
            </a:r>
            <a:endParaRPr kumimoji="1" lang="en-US" altLang="ja-JP" dirty="0"/>
          </a:p>
          <a:p>
            <a:r>
              <a:rPr kumimoji="1" lang="ja-JP" altLang="en-US" dirty="0"/>
              <a:t>小型の</a:t>
            </a:r>
            <a:r>
              <a:rPr kumimoji="1" lang="en-US" altLang="ja-JP" dirty="0"/>
              <a:t>USB</a:t>
            </a:r>
            <a:r>
              <a:rPr kumimoji="1" lang="ja-JP" altLang="en-US" dirty="0"/>
              <a:t>メモリや</a:t>
            </a:r>
            <a:r>
              <a:rPr kumimoji="1" lang="en-US" altLang="ja-JP" dirty="0"/>
              <a:t>SD</a:t>
            </a:r>
            <a:r>
              <a:rPr kumimoji="1" lang="ja-JP" altLang="en-US" dirty="0"/>
              <a:t>カードなどは、安価で大容量化してきましたが、紛失や盗難により研究データを失う可能性があります。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5</a:t>
            </a:fld>
            <a:endParaRPr kumimoji="1" lang="ja-JP" altLang="en-US"/>
          </a:p>
        </p:txBody>
      </p:sp>
    </p:spTree>
    <p:extLst>
      <p:ext uri="{BB962C8B-B14F-4D97-AF65-F5344CB8AC3E}">
        <p14:creationId xmlns:p14="http://schemas.microsoft.com/office/powerpoint/2010/main" val="4237078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インターネット上のディスクスペースを利用できるクラウドストレージは、一定容量までは無料で利用できるものもありますが、機関のセキュリティポリシーやガイドラインに適合するものを選択するようにしましょう。</a:t>
            </a:r>
            <a:endParaRPr kumimoji="1" lang="en-US" altLang="ja-JP" dirty="0"/>
          </a:p>
          <a:p>
            <a:endParaRPr kumimoji="1" lang="en-US" altLang="ja-JP" dirty="0"/>
          </a:p>
          <a:p>
            <a:r>
              <a:rPr kumimoji="1" lang="ja-JP" altLang="en-US" dirty="0"/>
              <a:t>研究室の</a:t>
            </a:r>
            <a:r>
              <a:rPr kumimoji="1" lang="en-US" altLang="ja-JP" dirty="0"/>
              <a:t>NAS</a:t>
            </a:r>
            <a:r>
              <a:rPr kumimoji="1" lang="ja-JP" altLang="en-US" dirty="0"/>
              <a:t>など、ネットワーク経由で接続できるネットワークドライブは、安定的に運用される所属機関のシステム管理部門が提供するものを利用するのが理想です。</a:t>
            </a:r>
            <a:endParaRPr kumimoji="1" lang="en-US" altLang="ja-JP" dirty="0"/>
          </a:p>
          <a:p>
            <a:endParaRPr kumimoji="1" lang="en-US" altLang="ja-JP" dirty="0"/>
          </a:p>
          <a:p>
            <a:r>
              <a:rPr kumimoji="1" lang="ja-JP" altLang="en-US" dirty="0"/>
              <a:t>最近では、無償で利用できる便利なオンラインストレージもいくつかありますが、これらを利用する際には、機関のセキュリティポリシーに合致するかを事前に確認する必要があります。</a:t>
            </a:r>
          </a:p>
          <a:p>
            <a:r>
              <a:rPr kumimoji="1" lang="ja-JP" altLang="en-US" dirty="0"/>
              <a:t>所属する研究機関が提供するネットワークドライブやクラウドストレージがあれば、安心して研究データを保存できます。</a:t>
            </a:r>
            <a:endParaRPr kumimoji="1" lang="en-US" altLang="ja-JP" dirty="0"/>
          </a:p>
          <a:p>
            <a:r>
              <a:rPr kumimoji="1" lang="ja-JP" altLang="en-US" dirty="0"/>
              <a:t>クラウドストレージやネットワークドライブ等を利用して複数の環境で作業する際には、確実にファイルを同期させるようにしましょう。</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6</a:t>
            </a:fld>
            <a:endParaRPr kumimoji="1" lang="ja-JP" altLang="en-US"/>
          </a:p>
        </p:txBody>
      </p:sp>
    </p:spTree>
    <p:extLst>
      <p:ext uri="{BB962C8B-B14F-4D97-AF65-F5344CB8AC3E}">
        <p14:creationId xmlns:p14="http://schemas.microsoft.com/office/powerpoint/2010/main" val="243086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九州大学では、研究データを保存するストレージとして、</a:t>
            </a:r>
            <a:r>
              <a:rPr kumimoji="1" lang="en-US" altLang="ja-JP" dirty="0"/>
              <a:t>QRDM</a:t>
            </a:r>
            <a:r>
              <a:rPr kumimoji="1" lang="ja-JP" altLang="en-US" dirty="0" err="1"/>
              <a:t>、</a:t>
            </a:r>
            <a:r>
              <a:rPr kumimoji="1" lang="en-US" altLang="ja-JP" dirty="0" err="1"/>
              <a:t>Proself</a:t>
            </a:r>
            <a:r>
              <a:rPr kumimoji="1" lang="ja-JP" altLang="en-US" dirty="0" err="1"/>
              <a:t>、</a:t>
            </a:r>
            <a:r>
              <a:rPr kumimoji="1" lang="en-US" altLang="ja-JP" dirty="0"/>
              <a:t>OneDrive</a:t>
            </a:r>
            <a:r>
              <a:rPr kumimoji="1" lang="ja-JP" altLang="en-US" dirty="0"/>
              <a:t> </a:t>
            </a:r>
            <a:r>
              <a:rPr kumimoji="1" lang="en-US" altLang="ja-JP" dirty="0"/>
              <a:t>for</a:t>
            </a:r>
            <a:r>
              <a:rPr kumimoji="1" lang="ja-JP" altLang="en-US" dirty="0"/>
              <a:t> </a:t>
            </a:r>
            <a:r>
              <a:rPr kumimoji="1" lang="en-US" altLang="ja-JP" dirty="0"/>
              <a:t>Business</a:t>
            </a:r>
            <a:r>
              <a:rPr kumimoji="1" lang="ja-JP" altLang="en-US" dirty="0"/>
              <a:t>を利用できます。</a:t>
            </a:r>
            <a:endParaRPr kumimoji="1" lang="en-US" altLang="ja-JP" dirty="0"/>
          </a:p>
          <a:p>
            <a:endParaRPr kumimoji="1" lang="en-US" altLang="ja-JP" dirty="0"/>
          </a:p>
          <a:p>
            <a:r>
              <a:rPr kumimoji="1" lang="en-US" altLang="ja-JP" dirty="0"/>
              <a:t>QRDM</a:t>
            </a:r>
            <a:r>
              <a:rPr kumimoji="1" lang="ja-JP" altLang="en-US" dirty="0"/>
              <a:t>は、研究データ管理用ストレージシステムとして</a:t>
            </a:r>
            <a:r>
              <a:rPr kumimoji="1" lang="en-US" altLang="ja-JP" dirty="0"/>
              <a:t>2022</a:t>
            </a:r>
            <a:r>
              <a:rPr kumimoji="1" lang="ja-JP" altLang="en-US" dirty="0"/>
              <a:t>年度に導入し、</a:t>
            </a:r>
            <a:r>
              <a:rPr kumimoji="1" lang="en-US" altLang="ja-JP" dirty="0"/>
              <a:t>2023</a:t>
            </a:r>
            <a:r>
              <a:rPr kumimoji="1" lang="ja-JP" altLang="en-US" dirty="0"/>
              <a:t>年度にサービスを開始しました。</a:t>
            </a:r>
            <a:endParaRPr kumimoji="1" lang="en-US" altLang="ja-JP" dirty="0"/>
          </a:p>
          <a:p>
            <a:r>
              <a:rPr kumimoji="1" lang="en-US" altLang="ja-JP" dirty="0" err="1"/>
              <a:t>Nextcloud</a:t>
            </a:r>
            <a:r>
              <a:rPr kumimoji="1" lang="ja-JP" altLang="en-US" dirty="0"/>
              <a:t>によりデータを効率的に管理できます。</a:t>
            </a:r>
            <a:endParaRPr kumimoji="1" lang="en-US" altLang="ja-JP" dirty="0"/>
          </a:p>
          <a:p>
            <a:r>
              <a:rPr kumimoji="1" lang="ja-JP" altLang="en-US" dirty="0"/>
              <a:t>また、</a:t>
            </a:r>
            <a:r>
              <a:rPr kumimoji="1" lang="en-US" altLang="ja-JP" dirty="0" err="1"/>
              <a:t>GakuNin</a:t>
            </a:r>
            <a:r>
              <a:rPr kumimoji="1" lang="ja-JP" altLang="en-US" dirty="0"/>
              <a:t> </a:t>
            </a:r>
            <a:r>
              <a:rPr kumimoji="1" lang="en-US" altLang="ja-JP" dirty="0"/>
              <a:t>RDM</a:t>
            </a:r>
            <a:r>
              <a:rPr kumimoji="1" lang="ja-JP" altLang="en-US" dirty="0"/>
              <a:t>と連携し、その外部ストレージとして利用することもできます。</a:t>
            </a:r>
            <a:endParaRPr kumimoji="1" lang="en-US" altLang="ja-JP" dirty="0"/>
          </a:p>
          <a:p>
            <a:r>
              <a:rPr kumimoji="1" lang="ja-JP" altLang="en-US" dirty="0"/>
              <a:t>教員一人あたり</a:t>
            </a:r>
            <a:r>
              <a:rPr kumimoji="1" lang="en-US" altLang="ja-JP" dirty="0"/>
              <a:t>2</a:t>
            </a:r>
            <a:r>
              <a:rPr kumimoji="1" lang="ja-JP" altLang="en-US" dirty="0"/>
              <a:t>テラバイトまでのデータを保存でき、データは定期的に遠隔バックアップされる予定です。</a:t>
            </a:r>
            <a:endParaRPr kumimoji="1" lang="en-US" altLang="ja-JP" dirty="0"/>
          </a:p>
          <a:p>
            <a:endParaRPr kumimoji="1" lang="en-US" altLang="ja-JP" dirty="0"/>
          </a:p>
          <a:p>
            <a:r>
              <a:rPr kumimoji="1" lang="ja-JP" altLang="en-US" dirty="0"/>
              <a:t>情報統括本部では、</a:t>
            </a:r>
            <a:r>
              <a:rPr kumimoji="1" lang="en-US" altLang="ja-JP" dirty="0" err="1"/>
              <a:t>Proself</a:t>
            </a:r>
            <a:r>
              <a:rPr kumimoji="1" lang="ja-JP" altLang="en-US" dirty="0"/>
              <a:t>と</a:t>
            </a:r>
            <a:r>
              <a:rPr kumimoji="1" lang="en-US" altLang="ja-JP" dirty="0"/>
              <a:t>OneDrive for Business</a:t>
            </a:r>
            <a:r>
              <a:rPr kumimoji="1" lang="ja-JP" altLang="en-US" dirty="0" err="1"/>
              <a:t>を提</a:t>
            </a:r>
            <a:r>
              <a:rPr kumimoji="1" lang="ja-JP" altLang="en-US" dirty="0"/>
              <a:t>供しています。</a:t>
            </a:r>
            <a:endParaRPr kumimoji="1" lang="en-US" altLang="ja-JP" dirty="0"/>
          </a:p>
          <a:p>
            <a:r>
              <a:rPr kumimoji="1" lang="ja-JP" altLang="en-US" dirty="0"/>
              <a:t>このうち</a:t>
            </a:r>
            <a:r>
              <a:rPr kumimoji="1" lang="en-US" altLang="ja-JP" dirty="0"/>
              <a:t>OneDrive for Business</a:t>
            </a:r>
            <a:r>
              <a:rPr kumimoji="1" lang="ja-JP" altLang="en-US" dirty="0"/>
              <a:t>は、</a:t>
            </a:r>
            <a:r>
              <a:rPr kumimoji="1" lang="en-US" altLang="ja-JP" dirty="0" err="1"/>
              <a:t>GakuNin</a:t>
            </a:r>
            <a:r>
              <a:rPr kumimoji="1" lang="ja-JP" altLang="en-US" dirty="0"/>
              <a:t> </a:t>
            </a:r>
            <a:r>
              <a:rPr kumimoji="1" lang="en-US" altLang="ja-JP" dirty="0"/>
              <a:t>RDM</a:t>
            </a:r>
            <a:r>
              <a:rPr kumimoji="1" lang="ja-JP" altLang="en-US" dirty="0"/>
              <a:t>と連携可能です。</a:t>
            </a:r>
          </a:p>
          <a:p>
            <a:endParaRPr kumimoji="1" lang="en-US" altLang="ja-JP" dirty="0"/>
          </a:p>
          <a:p>
            <a:r>
              <a:rPr kumimoji="1" lang="ja-JP" altLang="en-US" dirty="0"/>
              <a:t>また、クラウドサービスを導入する場合は、「九州大学クラウドサービス利用ガイドライン」によるチェックを行い、サービス利用の可否、利用するサービスの選定などを検討してください。</a:t>
            </a:r>
            <a:endParaRPr kumimoji="1" lang="en-US" altLang="ja-JP" dirty="0"/>
          </a:p>
          <a:p>
            <a:r>
              <a:rPr kumimoji="1" lang="ja-JP" altLang="en-US" dirty="0"/>
              <a:t>検討の結果、クラウドサービスを利用することを決定した場合は、結果報告書を作成し、所定の添付資料とともに情報統括本部へ提出してください。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7</a:t>
            </a:fld>
            <a:endParaRPr kumimoji="1" lang="ja-JP" altLang="en-US"/>
          </a:p>
        </p:txBody>
      </p:sp>
    </p:spTree>
    <p:extLst>
      <p:ext uri="{BB962C8B-B14F-4D97-AF65-F5344CB8AC3E}">
        <p14:creationId xmlns:p14="http://schemas.microsoft.com/office/powerpoint/2010/main" val="3257119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九州大学の構成員は</a:t>
            </a:r>
            <a:r>
              <a:rPr kumimoji="1" lang="en-US" altLang="ja-JP" dirty="0" err="1"/>
              <a:t>GakuNin</a:t>
            </a:r>
            <a:r>
              <a:rPr kumimoji="1" lang="en-US" altLang="ja-JP" dirty="0"/>
              <a:t> RDM</a:t>
            </a:r>
            <a:r>
              <a:rPr kumimoji="1" lang="ja-JP" altLang="en-US" dirty="0"/>
              <a:t>を利用することもできます。</a:t>
            </a:r>
            <a:endParaRPr kumimoji="1" lang="en-US" altLang="ja-JP" dirty="0"/>
          </a:p>
          <a:p>
            <a:r>
              <a:rPr kumimoji="1" lang="en-US" altLang="ja-JP" dirty="0" err="1"/>
              <a:t>GakuNin</a:t>
            </a:r>
            <a:r>
              <a:rPr kumimoji="1" lang="en-US" altLang="ja-JP" dirty="0"/>
              <a:t> RDM</a:t>
            </a:r>
            <a:r>
              <a:rPr kumimoji="1" lang="ja-JP" altLang="en-US" dirty="0"/>
              <a:t>は、国立情報学研究所</a:t>
            </a:r>
            <a:r>
              <a:rPr kumimoji="1" lang="en-US" altLang="ja-JP" dirty="0"/>
              <a:t>(NII)</a:t>
            </a:r>
            <a:r>
              <a:rPr kumimoji="1" lang="ja-JP" altLang="en-US" dirty="0" err="1"/>
              <a:t>が提</a:t>
            </a:r>
            <a:r>
              <a:rPr kumimoji="1" lang="ja-JP" altLang="en-US" dirty="0"/>
              <a:t>供する研究データ管理基盤です。</a:t>
            </a:r>
            <a:endParaRPr kumimoji="1" lang="en-US" altLang="ja-JP" dirty="0"/>
          </a:p>
          <a:p>
            <a:r>
              <a:rPr kumimoji="1" lang="en-US" altLang="ja-JP" dirty="0" err="1"/>
              <a:t>GakuNin</a:t>
            </a:r>
            <a:r>
              <a:rPr kumimoji="1" lang="en-US" altLang="ja-JP" dirty="0"/>
              <a:t> RDM</a:t>
            </a:r>
            <a:r>
              <a:rPr kumimoji="1" lang="ja-JP" altLang="en-US" dirty="0"/>
              <a:t>では、研究データの管理のために、ファイルのバージョン管理やアクセスコントロール、研究証跡の記録、指導教員、学生や共同研究者との研究データの共有などができます。</a:t>
            </a:r>
            <a:endParaRPr kumimoji="1" lang="en-US" altLang="ja-JP" dirty="0"/>
          </a:p>
          <a:p>
            <a:r>
              <a:rPr kumimoji="1" lang="en-US" altLang="ja-JP" dirty="0" err="1"/>
              <a:t>GakuNin</a:t>
            </a:r>
            <a:r>
              <a:rPr kumimoji="1" lang="en-US" altLang="ja-JP" dirty="0"/>
              <a:t> RDM</a:t>
            </a:r>
            <a:r>
              <a:rPr kumimoji="1" lang="ja-JP" altLang="en-US" dirty="0"/>
              <a:t>にアクセスし、所属している機関として「九州大学」を選んで「選択」し、</a:t>
            </a:r>
            <a:r>
              <a:rPr kumimoji="1" lang="en-US" altLang="ja-JP" dirty="0"/>
              <a:t>SSO-KID</a:t>
            </a:r>
            <a:r>
              <a:rPr kumimoji="1" lang="ja-JP" altLang="en-US" dirty="0"/>
              <a:t>でログインして利用してください。</a:t>
            </a:r>
            <a:endParaRPr kumimoji="1" lang="en-US" altLang="ja-JP" dirty="0"/>
          </a:p>
          <a:p>
            <a:r>
              <a:rPr kumimoji="1" lang="ja-JP" altLang="en-US" dirty="0"/>
              <a:t>ご質問などございましたら、スライドに掲載のお問い合わせフォームからご連絡ください。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8</a:t>
            </a:fld>
            <a:endParaRPr kumimoji="1" lang="ja-JP" altLang="en-US"/>
          </a:p>
        </p:txBody>
      </p:sp>
    </p:spTree>
    <p:extLst>
      <p:ext uri="{BB962C8B-B14F-4D97-AF65-F5344CB8AC3E}">
        <p14:creationId xmlns:p14="http://schemas.microsoft.com/office/powerpoint/2010/main" val="2870236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次に、データのバックアップについてです。</a:t>
            </a:r>
          </a:p>
          <a:p>
            <a:r>
              <a:rPr kumimoji="1" lang="ja-JP" altLang="en-US" dirty="0"/>
              <a:t>不慮のトラブルで研究データを失った際にも、バックアップデータがあれば、トラブルの影響を最小限に抑えることができます。</a:t>
            </a:r>
            <a:endParaRPr kumimoji="1" lang="en-US" altLang="ja-JP" dirty="0"/>
          </a:p>
          <a:p>
            <a:r>
              <a:rPr kumimoji="1" lang="ja-JP" altLang="en-US" dirty="0"/>
              <a:t>定期的にバックアップを取りましょう。</a:t>
            </a:r>
            <a:endParaRPr kumimoji="1" lang="en-US" altLang="ja-JP" dirty="0"/>
          </a:p>
          <a:p>
            <a:r>
              <a:rPr kumimoji="1" lang="ja-JP" altLang="en-US" dirty="0"/>
              <a:t>さきほど述べたように、データの保存場所にはいくつかの選択肢が考えられますので、研究内容に応じて適切なものを選択しましょう。</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9</a:t>
            </a:fld>
            <a:endParaRPr kumimoji="1" lang="ja-JP" altLang="en-US"/>
          </a:p>
        </p:txBody>
      </p:sp>
    </p:spTree>
    <p:extLst>
      <p:ext uri="{BB962C8B-B14F-4D97-AF65-F5344CB8AC3E}">
        <p14:creationId xmlns:p14="http://schemas.microsoft.com/office/powerpoint/2010/main" val="2185245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EDCADFB-BF03-4E75-826D-9EB615AE0819}" type="datetime1">
              <a:rPr kumimoji="1" lang="ja-JP" altLang="en-US" smtClean="0"/>
              <a:t>2024/7/26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12997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C361B54-F473-4AA8-9B87-D450881BEB37}" type="datetime1">
              <a:rPr kumimoji="1" lang="ja-JP" altLang="en-US" smtClean="0"/>
              <a:t>2024/7/26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31297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BCE3C4-2583-4855-ACF1-6AFFAD372A8A}" type="datetime1">
              <a:rPr kumimoji="1" lang="ja-JP" altLang="en-US" smtClean="0"/>
              <a:t>2024/7/26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1729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2B91AE-F4A5-40B9-8163-E07BAA3E3F42}" type="datetime1">
              <a:rPr kumimoji="1" lang="ja-JP" altLang="en-US" smtClean="0"/>
              <a:t>2024/7/26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3478321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2CDFA14-8472-426D-B857-581FBE45A9F2}" type="datetime1">
              <a:rPr kumimoji="1" lang="ja-JP" altLang="en-US" smtClean="0"/>
              <a:t>2024/7/26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741138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DAED54E-6433-4076-A6E0-C9706A0C2C6E}" type="datetime1">
              <a:rPr kumimoji="1" lang="ja-JP" altLang="en-US" smtClean="0"/>
              <a:t>2024/7/26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158195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DA508FD-0F85-4EF1-BA67-54A29D37BFA9}" type="datetime1">
              <a:rPr kumimoji="1" lang="ja-JP" altLang="en-US" smtClean="0"/>
              <a:t>2024/7/26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469679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437C043-2A15-4903-9FD3-F30CE1CEC99C}" type="datetime1">
              <a:rPr kumimoji="1" lang="ja-JP" altLang="en-US" smtClean="0"/>
              <a:t>2024/7/26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897360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0FCF1-D704-4D92-B7B7-6D4807EE7FAA}" type="datetime1">
              <a:rPr kumimoji="1" lang="ja-JP" altLang="en-US" smtClean="0"/>
              <a:t>2024/7/26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3294987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DD8875-016F-4518-A694-C6106DEE27FC}" type="datetime1">
              <a:rPr kumimoji="1" lang="ja-JP" altLang="en-US" smtClean="0"/>
              <a:t>2024/7/26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340608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666BCB-2F1B-4B4D-B44B-B9C5F7EDFBF6}" type="datetime1">
              <a:rPr kumimoji="1" lang="ja-JP" altLang="en-US" smtClean="0"/>
              <a:t>2024/7/26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954218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102E9-D1D6-4883-98CD-797C3C292696}" type="datetime1">
              <a:rPr kumimoji="1" lang="ja-JP" altLang="en-US" smtClean="0"/>
              <a:t>2024/7/26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55099"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1444956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kyoto-u.ac.jp/uni_int/kitei/reiki_honbun/w002RG00001165.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rds.dx.kyushu-u.ac.jp/wp-content/uploads/2023/04/KU_DataPolicy.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kyushu-u.ac.jp/f/1461/guideline.pdf" TargetMode="External"/><Relationship Id="rId4" Type="http://schemas.openxmlformats.org/officeDocument/2006/relationships/hyperlink" Target="https://rds.dx.kyushu-u.ac.jp/wp-content/uploads/2023/04/KU_DataPolicy_commentary.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omparison_of_online_backup_servi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dm.nii.ac.j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rds.dx.kyushu-u.ac.jp/contact_u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latin typeface="BIZ UDPゴシック" panose="020B0400000000000000" pitchFamily="50" charset="-128"/>
                <a:sym typeface="ＭＳ Ｐゴシック" panose="020B0600070205080204" pitchFamily="50" charset="-128"/>
              </a:rPr>
              <a:t>4.</a:t>
            </a:r>
            <a:r>
              <a:rPr lang="ja-JP" altLang="en-US" dirty="0">
                <a:latin typeface="BIZ UDPゴシック" panose="020B0400000000000000" pitchFamily="50" charset="-128"/>
                <a:sym typeface="ＭＳ Ｐゴシック" panose="020B0600070205080204" pitchFamily="50" charset="-128"/>
              </a:rPr>
              <a:t>　研究データの保存</a:t>
            </a:r>
            <a:endParaRPr kumimoji="1" lang="ja-JP" altLang="en-US" dirty="0"/>
          </a:p>
        </p:txBody>
      </p:sp>
      <p:sp>
        <p:nvSpPr>
          <p:cNvPr id="6" name="角丸四角形 5"/>
          <p:cNvSpPr/>
          <p:nvPr/>
        </p:nvSpPr>
        <p:spPr>
          <a:xfrm>
            <a:off x="1546891" y="1696013"/>
            <a:ext cx="6413946" cy="4464496"/>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019636" y="2030111"/>
            <a:ext cx="5468456" cy="3785652"/>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大切な研究データを長期的に保存できるように、</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適切なデータの保存方法を知りましょう。</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本章では、以下について学びます。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4.1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適切な保存の重要性</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4.2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保存に関する所属機関のポリシー</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4.3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保存場所</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4.4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バックアップ</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4.5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バージョン管理</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4.6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フォーマット</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pPr lvl="1"/>
            <a:r>
              <a:rPr kumimoji="1" lang="en-US" altLang="ja-JP" sz="2000" b="1" dirty="0">
                <a:solidFill>
                  <a:schemeClr val="bg1"/>
                </a:solidFill>
                <a:latin typeface="BIZ UDPゴシック" panose="020B0400000000000000" pitchFamily="50" charset="-128"/>
                <a:ea typeface="BIZ UDPゴシック" panose="020B0400000000000000" pitchFamily="50" charset="-128"/>
              </a:rPr>
              <a:t>4.7 </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セキュリティ対策</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806" y="2717801"/>
            <a:ext cx="1114776" cy="4077072"/>
          </a:xfrm>
          <a:prstGeom prst="rect">
            <a:avLst/>
          </a:prstGeom>
        </p:spPr>
      </p:pic>
      <p:sp>
        <p:nvSpPr>
          <p:cNvPr id="10" name="スライド番号プレースホルダー 9"/>
          <p:cNvSpPr>
            <a:spLocks noGrp="1"/>
          </p:cNvSpPr>
          <p:nvPr>
            <p:ph type="sldNum" sz="quarter" idx="12"/>
          </p:nvPr>
        </p:nvSpPr>
        <p:spPr/>
        <p:txBody>
          <a:bodyPr/>
          <a:lstStyle/>
          <a:p>
            <a:fld id="{E7D4452B-26E9-4C9F-ABB2-FD64CED57217}" type="slidenum">
              <a:rPr kumimoji="1" lang="ja-JP" altLang="en-US" smtClean="0"/>
              <a:t>1</a:t>
            </a:fld>
            <a:endParaRPr kumimoji="1" lang="ja-JP" altLang="en-US"/>
          </a:p>
        </p:txBody>
      </p:sp>
    </p:spTree>
    <p:extLst>
      <p:ext uri="{BB962C8B-B14F-4D97-AF65-F5344CB8AC3E}">
        <p14:creationId xmlns:p14="http://schemas.microsoft.com/office/powerpoint/2010/main" val="106983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8183656" cy="1325563"/>
          </a:xfrm>
        </p:spPr>
        <p:txBody>
          <a:bodyPr/>
          <a:lstStyle/>
          <a:p>
            <a:r>
              <a:rPr lang="ja-JP" altLang="en-US" dirty="0">
                <a:sym typeface="ＭＳ Ｐゴシック" panose="020B0600070205080204" pitchFamily="50" charset="-128"/>
              </a:rPr>
              <a:t>研究データのバックアップ（</a:t>
            </a:r>
            <a:r>
              <a:rPr lang="en-US" altLang="ja-JP" dirty="0">
                <a:sym typeface="ＭＳ Ｐゴシック" panose="020B0600070205080204" pitchFamily="50" charset="-128"/>
              </a:rPr>
              <a:t>2/3</a:t>
            </a:r>
            <a:r>
              <a:rPr lang="ja-JP" altLang="en-US" dirty="0">
                <a:sym typeface="ＭＳ Ｐゴシック" panose="020B0600070205080204" pitchFamily="50" charset="-128"/>
              </a:rPr>
              <a:t>）</a:t>
            </a:r>
            <a:endParaRPr kumimoji="1" lang="ja-JP" altLang="en-US" dirty="0"/>
          </a:p>
        </p:txBody>
      </p:sp>
      <p:sp>
        <p:nvSpPr>
          <p:cNvPr id="4" name="Rectangle 3"/>
          <p:cNvSpPr>
            <a:spLocks noGrp="1" noChangeArrowheads="1"/>
          </p:cNvSpPr>
          <p:nvPr>
            <p:ph idx="1"/>
          </p:nvPr>
        </p:nvSpPr>
        <p:spPr>
          <a:xfrm>
            <a:off x="533400" y="1600200"/>
            <a:ext cx="8153400" cy="4495800"/>
          </a:xfrm>
        </p:spPr>
        <p:txBody>
          <a:bodyPr/>
          <a:lstStyle/>
          <a:p>
            <a:pPr>
              <a:lnSpc>
                <a:spcPct val="120000"/>
              </a:lnSpc>
            </a:pPr>
            <a:r>
              <a:rPr lang="ja-JP" altLang="en-US" sz="2400" dirty="0">
                <a:latin typeface="BIZ UDPゴシック" panose="020B0400000000000000" pitchFamily="50" charset="-128"/>
                <a:sym typeface="ＭＳ Ｐゴシック" panose="020B0600070205080204" pitchFamily="50" charset="-128"/>
              </a:rPr>
              <a:t>バックアップの方法</a:t>
            </a: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sym typeface="ＭＳ Ｐゴシック" panose="020B0600070205080204" pitchFamily="50" charset="-128"/>
              </a:rPr>
              <a:t>手動ではなく、バックアップソフト</a:t>
            </a:r>
            <a:r>
              <a:rPr lang="ja-JP" altLang="en-US" sz="1800" dirty="0">
                <a:latin typeface="BIZ UDPゴシック" panose="020B0400000000000000" pitchFamily="50" charset="-128"/>
              </a:rPr>
              <a:t>ウェア</a:t>
            </a:r>
            <a:r>
              <a:rPr lang="ja-JP" altLang="en-US" sz="1800" dirty="0">
                <a:latin typeface="BIZ UDPゴシック" panose="020B0400000000000000" pitchFamily="50" charset="-128"/>
                <a:sym typeface="ＭＳ Ｐゴシック" panose="020B0600070205080204" pitchFamily="50" charset="-128"/>
              </a:rPr>
              <a:t>などを利用し、定期的なバック</a:t>
            </a:r>
            <a:br>
              <a:rPr lang="en-US" altLang="ja-JP" sz="1800" dirty="0">
                <a:latin typeface="BIZ UDPゴシック" panose="020B0400000000000000" pitchFamily="50" charset="-128"/>
                <a:sym typeface="ＭＳ Ｐゴシック" panose="020B0600070205080204" pitchFamily="50" charset="-128"/>
              </a:rPr>
            </a:br>
            <a:r>
              <a:rPr lang="ja-JP" altLang="en-US" sz="1800" dirty="0">
                <a:latin typeface="BIZ UDPゴシック" panose="020B0400000000000000" pitchFamily="50" charset="-128"/>
                <a:sym typeface="ＭＳ Ｐゴシック" panose="020B0600070205080204" pitchFamily="50" charset="-128"/>
              </a:rPr>
              <a:t>アップを取得する</a:t>
            </a:r>
          </a:p>
          <a:p>
            <a:pPr lvl="2">
              <a:lnSpc>
                <a:spcPct val="120000"/>
              </a:lnSpc>
            </a:pPr>
            <a:r>
              <a:rPr lang="ja-JP" altLang="en-US" sz="1600" dirty="0">
                <a:latin typeface="BIZ UDPゴシック" panose="020B0400000000000000" pitchFamily="50" charset="-128"/>
                <a:sym typeface="ＭＳ Ｐゴシック" panose="020B0600070205080204" pitchFamily="50" charset="-128"/>
              </a:rPr>
              <a:t>定期的にバックアップされていることを確認。</a:t>
            </a:r>
          </a:p>
          <a:p>
            <a:pPr lvl="2">
              <a:lnSpc>
                <a:spcPct val="120000"/>
              </a:lnSpc>
            </a:pPr>
            <a:r>
              <a:rPr lang="ja-JP" altLang="en-US" sz="1600" dirty="0">
                <a:latin typeface="BIZ UDPゴシック" panose="020B0400000000000000" pitchFamily="50" charset="-128"/>
                <a:sym typeface="ＭＳ Ｐゴシック" panose="020B0600070205080204" pitchFamily="50" charset="-128"/>
              </a:rPr>
              <a:t>バックアップからリストアできることを確認。</a:t>
            </a:r>
          </a:p>
          <a:p>
            <a:pPr lvl="2">
              <a:lnSpc>
                <a:spcPct val="120000"/>
              </a:lnSpc>
            </a:pPr>
            <a:endParaRPr lang="ja-JP" altLang="en-US" sz="18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sym typeface="ＭＳ Ｐゴシック" panose="020B0600070205080204" pitchFamily="50" charset="-128"/>
              </a:rPr>
              <a:t>ディスク容量やバックアップに必要な時間を勘案し、</a:t>
            </a:r>
            <a:r>
              <a:rPr lang="ja-JP" altLang="en-US" sz="1800" dirty="0">
                <a:solidFill>
                  <a:srgbClr val="C00000"/>
                </a:solidFill>
                <a:latin typeface="BIZ UDPゴシック" panose="020B0400000000000000" pitchFamily="50" charset="-128"/>
                <a:sym typeface="ＭＳ Ｐゴシック" panose="020B0600070205080204" pitchFamily="50" charset="-128"/>
              </a:rPr>
              <a:t>フルバックアップ</a:t>
            </a:r>
            <a:r>
              <a:rPr lang="ja-JP" altLang="en-US" sz="1800" dirty="0">
                <a:latin typeface="BIZ UDPゴシック" panose="020B0400000000000000" pitchFamily="50" charset="-128"/>
                <a:sym typeface="ＭＳ Ｐゴシック" panose="020B0600070205080204" pitchFamily="50" charset="-128"/>
              </a:rPr>
              <a:t>、</a:t>
            </a:r>
            <a:br>
              <a:rPr lang="en-US" altLang="ja-JP" sz="1800" dirty="0">
                <a:latin typeface="BIZ UDPゴシック" panose="020B0400000000000000" pitchFamily="50" charset="-128"/>
                <a:sym typeface="ＭＳ Ｐゴシック" panose="020B0600070205080204" pitchFamily="50" charset="-128"/>
              </a:rPr>
            </a:br>
            <a:r>
              <a:rPr lang="ja-JP" altLang="en-US" sz="1800" dirty="0">
                <a:solidFill>
                  <a:srgbClr val="C00000"/>
                </a:solidFill>
                <a:latin typeface="BIZ UDPゴシック" panose="020B0400000000000000" pitchFamily="50" charset="-128"/>
                <a:sym typeface="ＭＳ Ｐゴシック" panose="020B0600070205080204" pitchFamily="50" charset="-128"/>
              </a:rPr>
              <a:t>増分・差分バックアップ</a:t>
            </a:r>
            <a:r>
              <a:rPr lang="ja-JP" altLang="en-US" sz="1800" dirty="0">
                <a:latin typeface="BIZ UDPゴシック" panose="020B0400000000000000" pitchFamily="50" charset="-128"/>
                <a:sym typeface="ＭＳ Ｐゴシック" panose="020B0600070205080204" pitchFamily="50" charset="-128"/>
              </a:rPr>
              <a:t>から適切な方法を選択する</a:t>
            </a:r>
          </a:p>
          <a:p>
            <a:pPr lvl="2">
              <a:lnSpc>
                <a:spcPct val="120000"/>
              </a:lnSpc>
            </a:pPr>
            <a:r>
              <a:rPr lang="ja-JP" altLang="en-US" sz="1600" dirty="0">
                <a:latin typeface="BIZ UDPゴシック" panose="020B0400000000000000" pitchFamily="50" charset="-128"/>
                <a:sym typeface="ＭＳ Ｐゴシック" panose="020B0600070205080204" pitchFamily="50" charset="-128"/>
              </a:rPr>
              <a:t>ファイルの更新頻度などから、適切なバックアップ頻度を設定。</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例</a:t>
            </a:r>
            <a:r>
              <a:rPr lang="en-US" altLang="ja-JP" sz="1600" dirty="0">
                <a:latin typeface="BIZ UDPゴシック" panose="020B0400000000000000" pitchFamily="50" charset="-128"/>
                <a:sym typeface="ＭＳ Ｐゴシック" panose="020B0600070205080204" pitchFamily="50" charset="-128"/>
              </a:rPr>
              <a:t>)</a:t>
            </a:r>
            <a:r>
              <a:rPr lang="ja-JP" altLang="en-US" sz="1600" dirty="0">
                <a:latin typeface="BIZ UDPゴシック" panose="020B0400000000000000" pitchFamily="50" charset="-128"/>
                <a:sym typeface="ＭＳ Ｐゴシック" panose="020B0600070205080204" pitchFamily="50" charset="-128"/>
              </a:rPr>
              <a:t>　日次：差分バックアップ、月次：フルバックアップ</a:t>
            </a:r>
          </a:p>
        </p:txBody>
      </p:sp>
      <p:sp>
        <p:nvSpPr>
          <p:cNvPr id="8" name="スライド番号プレースホルダー 7"/>
          <p:cNvSpPr>
            <a:spLocks noGrp="1"/>
          </p:cNvSpPr>
          <p:nvPr>
            <p:ph type="sldNum" sz="quarter" idx="12"/>
          </p:nvPr>
        </p:nvSpPr>
        <p:spPr/>
        <p:txBody>
          <a:bodyPr/>
          <a:lstStyle/>
          <a:p>
            <a:fld id="{E7D4452B-26E9-4C9F-ABB2-FD64CED57217}" type="slidenum">
              <a:rPr kumimoji="1" lang="ja-JP" altLang="en-US" smtClean="0"/>
              <a:t>10</a:t>
            </a:fld>
            <a:endParaRPr kumimoji="1" lang="ja-JP" altLang="en-US"/>
          </a:p>
        </p:txBody>
      </p:sp>
      <p:sp>
        <p:nvSpPr>
          <p:cNvPr id="9"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a:t>
            </a:r>
            <a:r>
              <a:rPr lang="en-US" altLang="ja-JP" dirty="0"/>
              <a:t>RDM</a:t>
            </a:r>
            <a:r>
              <a:rPr lang="ja-JP" altLang="en-US" dirty="0"/>
              <a:t>トレーニングツール」</a:t>
            </a:r>
            <a:r>
              <a:rPr lang="en-US" altLang="ja-JP" dirty="0"/>
              <a:t>3</a:t>
            </a:r>
            <a:r>
              <a:rPr lang="ja-JP" altLang="en-US" dirty="0"/>
              <a:t>章</a:t>
            </a:r>
            <a:r>
              <a:rPr lang="en-US" altLang="ja-JP" dirty="0"/>
              <a:t>_4</a:t>
            </a:r>
          </a:p>
        </p:txBody>
      </p:sp>
      <p:cxnSp>
        <p:nvCxnSpPr>
          <p:cNvPr id="7" name="直線コネクタ 6"/>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9646" y="64150"/>
            <a:ext cx="1981633"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バックアップ</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8886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49" y="365126"/>
            <a:ext cx="8147797" cy="1325563"/>
          </a:xfrm>
        </p:spPr>
        <p:txBody>
          <a:bodyPr/>
          <a:lstStyle/>
          <a:p>
            <a:r>
              <a:rPr lang="ja-JP" altLang="en-US" dirty="0">
                <a:sym typeface="ＭＳ Ｐゴシック" panose="020B0600070205080204" pitchFamily="50" charset="-128"/>
              </a:rPr>
              <a:t>研究データのバックアップ（</a:t>
            </a:r>
            <a:r>
              <a:rPr lang="en-US" altLang="ja-JP" dirty="0">
                <a:sym typeface="ＭＳ Ｐゴシック" panose="020B0600070205080204" pitchFamily="50" charset="-128"/>
              </a:rPr>
              <a:t>3/3</a:t>
            </a:r>
            <a:r>
              <a:rPr lang="ja-JP" altLang="en-US" dirty="0">
                <a:sym typeface="ＭＳ Ｐゴシック" panose="020B0600070205080204" pitchFamily="50" charset="-128"/>
              </a:rPr>
              <a:t>）</a:t>
            </a:r>
            <a:endParaRPr kumimoji="1" lang="ja-JP" altLang="en-US" dirty="0"/>
          </a:p>
        </p:txBody>
      </p:sp>
      <p:sp>
        <p:nvSpPr>
          <p:cNvPr id="7" name="Rectangle 3"/>
          <p:cNvSpPr>
            <a:spLocks noGrp="1" noChangeArrowheads="1"/>
          </p:cNvSpPr>
          <p:nvPr>
            <p:ph idx="1"/>
          </p:nvPr>
        </p:nvSpPr>
        <p:spPr>
          <a:xfrm>
            <a:off x="486102" y="2743194"/>
            <a:ext cx="8153400" cy="3423964"/>
          </a:xfrm>
        </p:spPr>
        <p:txBody>
          <a:bodyPr>
            <a:normAutofit/>
          </a:bodyPr>
          <a:lstStyle/>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a:t>
            </a:r>
            <a:r>
              <a:rPr lang="ja-JP" altLang="en-US" sz="1600" dirty="0">
                <a:solidFill>
                  <a:srgbClr val="C00000"/>
                </a:solidFill>
                <a:latin typeface="BIZ UDPゴシック" panose="020B0400000000000000" pitchFamily="50" charset="-128"/>
                <a:sym typeface="ＭＳ Ｐゴシック" panose="020B0600070205080204" pitchFamily="50" charset="-128"/>
              </a:rPr>
              <a:t>オリジナル（original）</a:t>
            </a:r>
            <a:r>
              <a:rPr lang="ja-JP" altLang="en-US" sz="1600" dirty="0">
                <a:latin typeface="BIZ UDPゴシック" panose="020B0400000000000000" pitchFamily="50" charset="-128"/>
                <a:sym typeface="ＭＳ Ｐゴシック" panose="020B0600070205080204" pitchFamily="50" charset="-128"/>
              </a:rPr>
              <a:t>」：最初のコピー、作業用のデータセットと関連ファイル。</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通常、研究者が主に使用するコンピュータに保管。</a:t>
            </a:r>
            <a:endParaRPr lang="en-US" altLang="ja-JP" sz="16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endParaRPr lang="ja-JP" altLang="en-US" sz="16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a:t>
            </a:r>
            <a:r>
              <a:rPr lang="ja-JP" altLang="en-US" sz="1600" dirty="0">
                <a:solidFill>
                  <a:srgbClr val="C00000"/>
                </a:solidFill>
                <a:latin typeface="BIZ UDPゴシック" panose="020B0400000000000000" pitchFamily="50" charset="-128"/>
                <a:sym typeface="ＭＳ Ｐゴシック" panose="020B0600070205080204" pitchFamily="50" charset="-128"/>
              </a:rPr>
              <a:t>ニア（near）</a:t>
            </a:r>
            <a:r>
              <a:rPr lang="ja-JP" altLang="en-US" sz="1600" dirty="0">
                <a:latin typeface="BIZ UDPゴシック" panose="020B0400000000000000" pitchFamily="50" charset="-128"/>
                <a:sym typeface="ＭＳ Ｐゴシック" panose="020B0600070205080204" pitchFamily="50" charset="-128"/>
              </a:rPr>
              <a:t>」：オリジナルの近くになければならないが、物理的な場所が同じで</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ないことが理想的。このコピーは自動バックアップソフトか手動のどちらかで更新。</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多くの場合、ニア・コピーは外部ハードドライブや研究者の属する施設内の共有</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ファイルサーバに保管。</a:t>
            </a:r>
            <a:endParaRPr lang="en-US" altLang="ja-JP" sz="16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endParaRPr lang="ja-JP" altLang="en-US" sz="16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a:t>
            </a:r>
            <a:r>
              <a:rPr lang="ja-JP" altLang="en-US" sz="1600" dirty="0">
                <a:solidFill>
                  <a:srgbClr val="C00000"/>
                </a:solidFill>
                <a:latin typeface="BIZ UDPゴシック" panose="020B0400000000000000" pitchFamily="50" charset="-128"/>
                <a:sym typeface="ＭＳ Ｐゴシック" panose="020B0600070205080204" pitchFamily="50" charset="-128"/>
              </a:rPr>
              <a:t>ファー（far）</a:t>
            </a:r>
            <a:r>
              <a:rPr lang="ja-JP" altLang="en-US" sz="1600" dirty="0">
                <a:latin typeface="BIZ UDPゴシック" panose="020B0400000000000000" pitchFamily="50" charset="-128"/>
                <a:sym typeface="ＭＳ Ｐゴシック" panose="020B0600070205080204" pitchFamily="50" charset="-128"/>
              </a:rPr>
              <a:t>」：オリジナル・コピーからもニア・コピーからも物理的な場所が遠い。災害の脅威が異なる場所に置くのが理想。</a:t>
            </a:r>
          </a:p>
        </p:txBody>
      </p:sp>
      <p:sp>
        <p:nvSpPr>
          <p:cNvPr id="10" name="スライド番号プレースホルダー 9"/>
          <p:cNvSpPr>
            <a:spLocks noGrp="1"/>
          </p:cNvSpPr>
          <p:nvPr>
            <p:ph type="sldNum" sz="quarter" idx="12"/>
          </p:nvPr>
        </p:nvSpPr>
        <p:spPr/>
        <p:txBody>
          <a:bodyPr/>
          <a:lstStyle/>
          <a:p>
            <a:fld id="{E7D4452B-26E9-4C9F-ABB2-FD64CED57217}" type="slidenum">
              <a:rPr kumimoji="1" lang="ja-JP" altLang="en-US" smtClean="0"/>
              <a:t>11</a:t>
            </a:fld>
            <a:endParaRPr kumimoji="1" lang="ja-JP" altLang="en-US"/>
          </a:p>
        </p:txBody>
      </p:sp>
      <p:sp>
        <p:nvSpPr>
          <p:cNvPr id="8" name="页脚占位符 4"/>
          <p:cNvSpPr>
            <a:spLocks noGrp="1" noChangeArrowheads="1"/>
          </p:cNvSpPr>
          <p:nvPr>
            <p:ph type="ftr" sz="quarter" idx="10"/>
          </p:nvPr>
        </p:nvSpPr>
        <p:spPr>
          <a:xfrm>
            <a:off x="928688" y="6537324"/>
            <a:ext cx="515548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t>Carly </a:t>
            </a:r>
            <a:r>
              <a:rPr lang="en-US" altLang="ja-JP" dirty="0" err="1"/>
              <a:t>Strasser</a:t>
            </a:r>
            <a:r>
              <a:rPr lang="ja-JP" altLang="en-US" dirty="0"/>
              <a:t>著</a:t>
            </a:r>
            <a:r>
              <a:rPr lang="en-US" altLang="ja-JP" dirty="0"/>
              <a:t>, </a:t>
            </a:r>
            <a:r>
              <a:rPr lang="ja-JP" altLang="en-US" dirty="0"/>
              <a:t>機関リポジトリ推進委員会訳「研究データ管理」</a:t>
            </a:r>
            <a:r>
              <a:rPr lang="en-US" altLang="ja-JP" dirty="0"/>
              <a:t>p16</a:t>
            </a:r>
          </a:p>
        </p:txBody>
      </p:sp>
      <p:cxnSp>
        <p:nvCxnSpPr>
          <p:cNvPr id="9" name="直線コネクタ 8"/>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89646" y="64150"/>
            <a:ext cx="1981633"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バックアップ</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13" name="Rectangle 3"/>
          <p:cNvSpPr txBox="1">
            <a:spLocks noChangeArrowheads="1"/>
          </p:cNvSpPr>
          <p:nvPr/>
        </p:nvSpPr>
        <p:spPr>
          <a:xfrm>
            <a:off x="628649" y="1686838"/>
            <a:ext cx="8153400" cy="10224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sz="2000" dirty="0">
                <a:latin typeface="BIZ UDPゴシック" panose="020B0400000000000000" pitchFamily="50" charset="-128"/>
                <a:sym typeface="ＭＳ Ｐゴシック" panose="020B0600070205080204" pitchFamily="50" charset="-128"/>
              </a:rPr>
              <a:t>災害等を考慮し、複数の場所にバックアップを保管しましょう。</a:t>
            </a:r>
            <a:endParaRPr lang="en-US" altLang="ja-JP" sz="2000" dirty="0">
              <a:latin typeface="BIZ UDPゴシック" panose="020B0400000000000000" pitchFamily="50" charset="-128"/>
              <a:sym typeface="ＭＳ Ｐゴシック" panose="020B0600070205080204" pitchFamily="50" charset="-128"/>
            </a:endParaRPr>
          </a:p>
          <a:p>
            <a:pPr>
              <a:lnSpc>
                <a:spcPct val="120000"/>
              </a:lnSpc>
            </a:pPr>
            <a:r>
              <a:rPr lang="ja-JP" altLang="en-US" sz="2000" dirty="0">
                <a:latin typeface="BIZ UDPゴシック" panose="020B0400000000000000" pitchFamily="50" charset="-128"/>
                <a:sym typeface="ＭＳ Ｐゴシック" panose="020B0600070205080204" pitchFamily="50" charset="-128"/>
              </a:rPr>
              <a:t>最低でも</a:t>
            </a:r>
            <a:r>
              <a:rPr lang="ja-JP" altLang="en-US" sz="2000" dirty="0">
                <a:solidFill>
                  <a:srgbClr val="C00000"/>
                </a:solidFill>
                <a:latin typeface="BIZ UDPゴシック" panose="020B0400000000000000" pitchFamily="50" charset="-128"/>
                <a:sym typeface="ＭＳ Ｐゴシック" panose="020B0600070205080204" pitchFamily="50" charset="-128"/>
              </a:rPr>
              <a:t>3つのコピー</a:t>
            </a:r>
            <a:r>
              <a:rPr lang="ja-JP" altLang="en-US" sz="2000" dirty="0">
                <a:latin typeface="BIZ UDPゴシック" panose="020B0400000000000000" pitchFamily="50" charset="-128"/>
                <a:sym typeface="ＭＳ Ｐゴシック" panose="020B0600070205080204" pitchFamily="50" charset="-128"/>
              </a:rPr>
              <a:t>があることが推奨されています。</a:t>
            </a:r>
            <a:endParaRPr lang="ja-JP" altLang="en-US" sz="1600" dirty="0">
              <a:latin typeface="BIZ UDPゴシック" panose="020B0400000000000000" pitchFamily="50" charset="-128"/>
              <a:sym typeface="ＭＳ Ｐゴシック" panose="020B0600070205080204" pitchFamily="50" charset="-128"/>
            </a:endParaRPr>
          </a:p>
        </p:txBody>
      </p:sp>
    </p:spTree>
    <p:extLst>
      <p:ext uri="{BB962C8B-B14F-4D97-AF65-F5344CB8AC3E}">
        <p14:creationId xmlns:p14="http://schemas.microsoft.com/office/powerpoint/2010/main" val="308655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ym typeface="ＭＳ Ｐゴシック" panose="020B0600070205080204" pitchFamily="50" charset="-128"/>
              </a:rPr>
              <a:t>バージョン管理</a:t>
            </a:r>
            <a:endParaRPr kumimoji="1" lang="ja-JP" altLang="en-US" dirty="0"/>
          </a:p>
        </p:txBody>
      </p:sp>
      <p:sp>
        <p:nvSpPr>
          <p:cNvPr id="4" name="Rectangle 3"/>
          <p:cNvSpPr>
            <a:spLocks noGrp="1" noChangeArrowheads="1"/>
          </p:cNvSpPr>
          <p:nvPr>
            <p:ph idx="1"/>
          </p:nvPr>
        </p:nvSpPr>
        <p:spPr>
          <a:xfrm>
            <a:off x="533400" y="1600200"/>
            <a:ext cx="8431088" cy="4495800"/>
          </a:xfrm>
        </p:spPr>
        <p:txBody>
          <a:bodyPr/>
          <a:lstStyle/>
          <a:p>
            <a:pPr>
              <a:lnSpc>
                <a:spcPct val="120000"/>
              </a:lnSpc>
              <a:buFont typeface="Arial" panose="020B0604020202020204" pitchFamily="34" charset="0"/>
              <a:buChar char="•"/>
            </a:pPr>
            <a:r>
              <a:rPr lang="ja-JP" altLang="en-US" sz="2000" dirty="0">
                <a:latin typeface="BIZ UDPゴシック" panose="020B0400000000000000" pitchFamily="50" charset="-128"/>
                <a:sym typeface="ＭＳ Ｐゴシック" panose="020B0600070205080204" pitchFamily="50" charset="-128"/>
              </a:rPr>
              <a:t>多くの場合、研究者は独自の方法を利用し、データセットを始めと</a:t>
            </a:r>
            <a:br>
              <a:rPr lang="en-US" altLang="ja-JP" sz="2000" dirty="0">
                <a:latin typeface="BIZ UDPゴシック" panose="020B0400000000000000" pitchFamily="50" charset="-128"/>
                <a:sym typeface="ＭＳ Ｐゴシック" panose="020B0600070205080204" pitchFamily="50" charset="-128"/>
              </a:rPr>
            </a:br>
            <a:r>
              <a:rPr lang="ja-JP" altLang="en-US" sz="2000" dirty="0">
                <a:latin typeface="BIZ UDPゴシック" panose="020B0400000000000000" pitchFamily="50" charset="-128"/>
                <a:sym typeface="ＭＳ Ｐゴシック" panose="020B0600070205080204" pitchFamily="50" charset="-128"/>
              </a:rPr>
              <a:t>するファイルのさまざまなバージョンを識別。</a:t>
            </a:r>
          </a:p>
          <a:p>
            <a:pPr>
              <a:lnSpc>
                <a:spcPct val="120000"/>
              </a:lnSpc>
              <a:buFont typeface="Arial" panose="020B0604020202020204" pitchFamily="34" charset="0"/>
              <a:buChar char="•"/>
            </a:pPr>
            <a:endParaRPr lang="ja-JP" altLang="en-US" sz="2000" dirty="0">
              <a:latin typeface="BIZ UDPゴシック" panose="020B0400000000000000" pitchFamily="50" charset="-128"/>
              <a:sym typeface="ＭＳ Ｐゴシック" panose="020B0600070205080204" pitchFamily="50" charset="-128"/>
            </a:endParaRPr>
          </a:p>
          <a:p>
            <a:pPr>
              <a:lnSpc>
                <a:spcPct val="120000"/>
              </a:lnSpc>
              <a:buFont typeface="Arial" panose="020B0604020202020204" pitchFamily="34" charset="0"/>
              <a:buChar char="•"/>
            </a:pPr>
            <a:r>
              <a:rPr lang="ja-JP" altLang="en-US" sz="2000" dirty="0">
                <a:latin typeface="BIZ UDPゴシック" panose="020B0400000000000000" pitchFamily="50" charset="-128"/>
                <a:sym typeface="ＭＳ Ｐゴシック" panose="020B0600070205080204" pitchFamily="50" charset="-128"/>
              </a:rPr>
              <a:t>適切に設計されたバージョン管理システムを利用すれば、ファイルに加えられた変更をバージョン番号、タイムスタンプ、変更箇所の説明と</a:t>
            </a:r>
            <a:br>
              <a:rPr lang="en-US" altLang="ja-JP" sz="2000" dirty="0">
                <a:latin typeface="BIZ UDPゴシック" panose="020B0400000000000000" pitchFamily="50" charset="-128"/>
                <a:sym typeface="ＭＳ Ｐゴシック" panose="020B0600070205080204" pitchFamily="50" charset="-128"/>
              </a:rPr>
            </a:br>
            <a:r>
              <a:rPr lang="ja-JP" altLang="en-US" sz="2000" dirty="0">
                <a:latin typeface="BIZ UDPゴシック" panose="020B0400000000000000" pitchFamily="50" charset="-128"/>
                <a:sym typeface="ＭＳ Ｐゴシック" panose="020B0600070205080204" pitchFamily="50" charset="-128"/>
              </a:rPr>
              <a:t>ともに記録できる。変更は容易に比較することができ、必要に応じて</a:t>
            </a:r>
            <a:br>
              <a:rPr lang="en-US" altLang="ja-JP" sz="2000" dirty="0">
                <a:latin typeface="BIZ UDPゴシック" panose="020B0400000000000000" pitchFamily="50" charset="-128"/>
                <a:sym typeface="ＭＳ Ｐゴシック" panose="020B0600070205080204" pitchFamily="50" charset="-128"/>
              </a:rPr>
            </a:br>
            <a:r>
              <a:rPr lang="ja-JP" altLang="en-US" sz="2000" dirty="0">
                <a:latin typeface="BIZ UDPゴシック" panose="020B0400000000000000" pitchFamily="50" charset="-128"/>
                <a:sym typeface="ＭＳ Ｐゴシック" panose="020B0600070205080204" pitchFamily="50" charset="-128"/>
              </a:rPr>
              <a:t>復元することも可能。</a:t>
            </a:r>
          </a:p>
          <a:p>
            <a:pPr>
              <a:lnSpc>
                <a:spcPct val="120000"/>
              </a:lnSpc>
              <a:buFont typeface="Arial" panose="020B0604020202020204" pitchFamily="34" charset="0"/>
              <a:buChar char="•"/>
            </a:pPr>
            <a:endParaRPr lang="ja-JP" altLang="en-US" sz="2000" dirty="0">
              <a:latin typeface="BIZ UDPゴシック" panose="020B0400000000000000" pitchFamily="50" charset="-128"/>
              <a:sym typeface="ＭＳ Ｐゴシック" panose="020B0600070205080204" pitchFamily="50" charset="-128"/>
            </a:endParaRPr>
          </a:p>
          <a:p>
            <a:pPr>
              <a:lnSpc>
                <a:spcPct val="120000"/>
              </a:lnSpc>
              <a:buFont typeface="Arial" panose="020B0604020202020204" pitchFamily="34" charset="0"/>
              <a:buChar char="•"/>
            </a:pPr>
            <a:r>
              <a:rPr lang="ja-JP" altLang="en-US" sz="2000" dirty="0">
                <a:latin typeface="BIZ UDPゴシック" panose="020B0400000000000000" pitchFamily="50" charset="-128"/>
                <a:sym typeface="ＭＳ Ｐゴシック" panose="020B0600070205080204" pitchFamily="50" charset="-128"/>
              </a:rPr>
              <a:t>バージョン管理システムの一般的な例</a:t>
            </a:r>
            <a:r>
              <a:rPr lang="en-US" altLang="ja-JP" sz="2000" dirty="0">
                <a:latin typeface="BIZ UDPゴシック" panose="020B0400000000000000" pitchFamily="50" charset="-128"/>
                <a:sym typeface="ＭＳ Ｐゴシック" panose="020B0600070205080204" pitchFamily="50" charset="-128"/>
              </a:rPr>
              <a:t>…</a:t>
            </a:r>
            <a:r>
              <a:rPr lang="ja-JP" altLang="en-US" sz="2000" dirty="0">
                <a:latin typeface="BIZ UDPゴシック" panose="020B0400000000000000" pitchFamily="50" charset="-128"/>
                <a:sym typeface="ＭＳ Ｐゴシック" panose="020B0600070205080204" pitchFamily="50" charset="-128"/>
              </a:rPr>
              <a:t>Git</a:t>
            </a:r>
            <a:endParaRPr lang="en-US" altLang="ja-JP" sz="2000" dirty="0">
              <a:latin typeface="BIZ UDPゴシック" panose="020B0400000000000000" pitchFamily="50" charset="-128"/>
              <a:sym typeface="ＭＳ Ｐゴシック" panose="020B0600070205080204" pitchFamily="50" charset="-128"/>
            </a:endParaRPr>
          </a:p>
        </p:txBody>
      </p:sp>
      <p:sp>
        <p:nvSpPr>
          <p:cNvPr id="7" name="スライド番号プレースホルダー 6"/>
          <p:cNvSpPr>
            <a:spLocks noGrp="1"/>
          </p:cNvSpPr>
          <p:nvPr>
            <p:ph type="sldNum" sz="quarter" idx="12"/>
          </p:nvPr>
        </p:nvSpPr>
        <p:spPr/>
        <p:txBody>
          <a:bodyPr/>
          <a:lstStyle/>
          <a:p>
            <a:fld id="{E7D4452B-26E9-4C9F-ABB2-FD64CED57217}" type="slidenum">
              <a:rPr kumimoji="1" lang="ja-JP" altLang="en-US" smtClean="0"/>
              <a:t>12</a:t>
            </a:fld>
            <a:endParaRPr kumimoji="1" lang="ja-JP" altLang="en-US"/>
          </a:p>
        </p:txBody>
      </p:sp>
      <p:sp>
        <p:nvSpPr>
          <p:cNvPr id="8" name="页脚占位符 4"/>
          <p:cNvSpPr>
            <a:spLocks noGrp="1" noChangeArrowheads="1"/>
          </p:cNvSpPr>
          <p:nvPr>
            <p:ph type="ftr" sz="quarter" idx="10"/>
          </p:nvPr>
        </p:nvSpPr>
        <p:spPr>
          <a:xfrm>
            <a:off x="928688" y="6537324"/>
            <a:ext cx="5155480" cy="32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dirty="0"/>
              <a:t>Carly </a:t>
            </a:r>
            <a:r>
              <a:rPr lang="en-US" altLang="ja-JP" dirty="0" err="1"/>
              <a:t>Strasser</a:t>
            </a:r>
            <a:r>
              <a:rPr lang="ja-JP" altLang="en-US" dirty="0"/>
              <a:t>著</a:t>
            </a:r>
            <a:r>
              <a:rPr lang="en-US" altLang="ja-JP" dirty="0"/>
              <a:t>, </a:t>
            </a:r>
            <a:r>
              <a:rPr lang="ja-JP" altLang="en-US" dirty="0"/>
              <a:t>機関リポジトリ推進委員会訳「研究データ管理」</a:t>
            </a:r>
            <a:r>
              <a:rPr lang="en-US" altLang="ja-JP" dirty="0"/>
              <a:t>p16</a:t>
            </a:r>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9646" y="64150"/>
            <a:ext cx="2214068"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4.5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バージョン管理</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15806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ファイルフォーマット</a:t>
            </a:r>
            <a:endParaRPr kumimoji="1" lang="ja-JP" altLang="en-US" dirty="0"/>
          </a:p>
        </p:txBody>
      </p:sp>
      <p:sp>
        <p:nvSpPr>
          <p:cNvPr id="4" name="角丸四角形 3"/>
          <p:cNvSpPr/>
          <p:nvPr/>
        </p:nvSpPr>
        <p:spPr>
          <a:xfrm>
            <a:off x="546100" y="1509414"/>
            <a:ext cx="8280000" cy="1136174"/>
          </a:xfrm>
          <a:prstGeom prst="roundRect">
            <a:avLst>
              <a:gd name="adj" fmla="val 14951"/>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 name="Rectangle 3"/>
          <p:cNvSpPr>
            <a:spLocks noGrp="1" noChangeArrowheads="1"/>
          </p:cNvSpPr>
          <p:nvPr>
            <p:ph idx="1"/>
          </p:nvPr>
        </p:nvSpPr>
        <p:spPr>
          <a:xfrm>
            <a:off x="552450" y="2773649"/>
            <a:ext cx="8153400" cy="3688363"/>
          </a:xfrm>
        </p:spPr>
        <p:txBody>
          <a:bodyPr>
            <a:normAutofit lnSpcReduction="10000"/>
          </a:bodyPr>
          <a:lstStyle/>
          <a:p>
            <a:pPr>
              <a:lnSpc>
                <a:spcPct val="120000"/>
              </a:lnSpc>
            </a:pPr>
            <a:r>
              <a:rPr lang="ja-JP" altLang="en-US" sz="1800" dirty="0">
                <a:latin typeface="BIZ UDPゴシック" panose="020B0400000000000000" pitchFamily="50" charset="-128"/>
                <a:sym typeface="ＭＳ Ｐゴシック" panose="020B0600070205080204" pitchFamily="50" charset="-128"/>
              </a:rPr>
              <a:t>推奨されるファイルフォーマット</a:t>
            </a:r>
            <a:endParaRPr lang="en-US" altLang="ja-JP" sz="18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特定の商用ソフトウェアから独立したフォーマット</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仕様が国際標準化されているフォーマット</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広く普及しているフォーマット</a:t>
            </a:r>
            <a:endParaRPr lang="en-US" altLang="ja-JP" sz="1600" dirty="0">
              <a:latin typeface="BIZ UDPゴシック" panose="020B0400000000000000" pitchFamily="50" charset="-128"/>
              <a:sym typeface="ＭＳ Ｐゴシック" panose="020B0600070205080204" pitchFamily="50" charset="-128"/>
            </a:endParaRPr>
          </a:p>
          <a:p>
            <a:pPr>
              <a:lnSpc>
                <a:spcPct val="120000"/>
              </a:lnSpc>
            </a:pPr>
            <a:r>
              <a:rPr lang="ja-JP" altLang="en-US" sz="1800" dirty="0">
                <a:latin typeface="BIZ UDPゴシック" panose="020B0400000000000000" pitchFamily="50" charset="-128"/>
                <a:sym typeface="ＭＳ Ｐゴシック" panose="020B0600070205080204" pitchFamily="50" charset="-128"/>
              </a:rPr>
              <a:t>フォーマット変換のリスク</a:t>
            </a:r>
            <a:endParaRPr lang="en-US" altLang="ja-JP" sz="18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フォーマットを変換することにより、ファイル内部に記録されたメタデータや</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画像の品質、文章構造などの情報を失う可能性大。</a:t>
            </a:r>
            <a:endParaRPr lang="en-US" altLang="ja-JP" sz="1800" dirty="0">
              <a:latin typeface="BIZ UDPゴシック" panose="020B0400000000000000" pitchFamily="50" charset="-128"/>
            </a:endParaRPr>
          </a:p>
          <a:p>
            <a:pPr>
              <a:lnSpc>
                <a:spcPct val="120000"/>
              </a:lnSpc>
            </a:pPr>
            <a:r>
              <a:rPr lang="ja-JP" altLang="en-US" sz="1800" dirty="0">
                <a:latin typeface="BIZ UDPゴシック" panose="020B0400000000000000" pitchFamily="50" charset="-128"/>
                <a:sym typeface="ＭＳ Ｐゴシック" panose="020B0600070205080204" pitchFamily="50" charset="-128"/>
              </a:rPr>
              <a:t>テキストとバイナリ</a:t>
            </a:r>
            <a:endParaRPr lang="en-US" altLang="ja-JP" sz="18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テキストファイルは環境に依存せず開くことができ、人間可読性高。</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バイナリファイルはよりリッチな情報を包埋しているが、人間可読性低。</a:t>
            </a:r>
            <a:endParaRPr lang="en-US" altLang="ja-JP" sz="1600" dirty="0">
              <a:latin typeface="BIZ UDPゴシック" panose="020B0400000000000000" pitchFamily="50" charset="-128"/>
              <a:sym typeface="ＭＳ Ｐゴシック" panose="020B0600070205080204" pitchFamily="50" charset="-128"/>
            </a:endParaRPr>
          </a:p>
        </p:txBody>
      </p:sp>
      <p:sp>
        <p:nvSpPr>
          <p:cNvPr id="7" name="テキスト ボックス 6"/>
          <p:cNvSpPr txBox="1"/>
          <p:nvPr/>
        </p:nvSpPr>
        <p:spPr>
          <a:xfrm>
            <a:off x="683568" y="1569670"/>
            <a:ext cx="9217024" cy="1015663"/>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論文を執筆するまでの短期的な視点ではなく、長期的に研究データが</a:t>
            </a:r>
            <a:br>
              <a:rPr kumimoji="1" lang="en-US" altLang="ja-JP"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利用できる状態を確保するためには、フォーマットによる特徴の違いを</a:t>
            </a:r>
            <a:br>
              <a:rPr kumimoji="1" lang="en-US" altLang="ja-JP"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考慮し、適切なフォーマットを選択する必要があります。</a:t>
            </a: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13</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sym typeface="ＭＳ Ｐゴシック" panose="020B0600070205080204" pitchFamily="50" charset="-128"/>
              </a:rPr>
              <a:t>「</a:t>
            </a:r>
            <a:r>
              <a:rPr lang="en-US" altLang="ja-JP" dirty="0">
                <a:sym typeface="ＭＳ Ｐゴシック" panose="020B0600070205080204" pitchFamily="50" charset="-128"/>
              </a:rPr>
              <a:t>RDM</a:t>
            </a:r>
            <a:r>
              <a:rPr lang="ja-JP" altLang="en-US" dirty="0">
                <a:sym typeface="ＭＳ Ｐゴシック" panose="020B0600070205080204" pitchFamily="50" charset="-128"/>
              </a:rPr>
              <a:t>トレーニングツール」</a:t>
            </a:r>
            <a:r>
              <a:rPr lang="en-US" altLang="ja-JP" dirty="0">
                <a:sym typeface="ＭＳ Ｐゴシック" panose="020B0600070205080204" pitchFamily="50" charset="-128"/>
              </a:rPr>
              <a:t>3</a:t>
            </a:r>
            <a:r>
              <a:rPr lang="ja-JP" altLang="en-US" dirty="0">
                <a:sym typeface="ＭＳ Ｐゴシック" panose="020B0600070205080204" pitchFamily="50" charset="-128"/>
              </a:rPr>
              <a:t>章</a:t>
            </a:r>
            <a:r>
              <a:rPr lang="en-US" altLang="ja-JP" dirty="0">
                <a:sym typeface="ＭＳ Ｐゴシック" panose="020B0600070205080204" pitchFamily="50" charset="-128"/>
              </a:rPr>
              <a:t>_8</a:t>
            </a:r>
            <a:endParaRPr lang="en-US" altLang="ja-JP" dirty="0"/>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1890261"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4.6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フォーマット</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82473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セキュリティ対策</a:t>
            </a:r>
            <a:endParaRPr kumimoji="1" lang="ja-JP" altLang="en-US" dirty="0"/>
          </a:p>
        </p:txBody>
      </p:sp>
      <p:sp>
        <p:nvSpPr>
          <p:cNvPr id="4" name="角丸四角形 3"/>
          <p:cNvSpPr/>
          <p:nvPr/>
        </p:nvSpPr>
        <p:spPr>
          <a:xfrm>
            <a:off x="546100" y="1501436"/>
            <a:ext cx="7698308" cy="756000"/>
          </a:xfrm>
          <a:prstGeom prst="roundRect">
            <a:avLst>
              <a:gd name="adj" fmla="val 14951"/>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6" name="Rectangle 3"/>
          <p:cNvSpPr>
            <a:spLocks noGrp="1"/>
          </p:cNvSpPr>
          <p:nvPr>
            <p:ph idx="1"/>
          </p:nvPr>
        </p:nvSpPr>
        <p:spPr>
          <a:xfrm>
            <a:off x="552450" y="2357555"/>
            <a:ext cx="8153400" cy="4320480"/>
          </a:xfrm>
        </p:spPr>
        <p:txBody>
          <a:bodyPr/>
          <a:lstStyle/>
          <a:p>
            <a:pPr>
              <a:lnSpc>
                <a:spcPct val="120000"/>
              </a:lnSpc>
            </a:pPr>
            <a:r>
              <a:rPr lang="ja-JP" altLang="en-US" sz="2000" dirty="0">
                <a:latin typeface="BIZ UDPゴシック" panose="020B0400000000000000" pitchFamily="50" charset="-128"/>
                <a:sym typeface="ＭＳ Ｐゴシック" panose="020B0600070205080204" pitchFamily="50" charset="-128"/>
              </a:rPr>
              <a:t>物理的なセキュリティ対策</a:t>
            </a:r>
            <a:endParaRPr lang="en-US" altLang="ja-JP" sz="20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離席する際のコンピュータをロック</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部屋の施錠</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モバイル</a:t>
            </a:r>
            <a:r>
              <a:rPr lang="en-US" altLang="ja-JP" sz="1600" dirty="0">
                <a:latin typeface="BIZ UDPゴシック" panose="020B0400000000000000" pitchFamily="50" charset="-128"/>
                <a:sym typeface="ＭＳ Ｐゴシック" panose="020B0600070205080204" pitchFamily="50" charset="-128"/>
              </a:rPr>
              <a:t>PC</a:t>
            </a:r>
            <a:r>
              <a:rPr lang="ja-JP" altLang="en-US" sz="1600" dirty="0">
                <a:latin typeface="BIZ UDPゴシック" panose="020B0400000000000000" pitchFamily="50" charset="-128"/>
                <a:sym typeface="ＭＳ Ｐゴシック" panose="020B0600070205080204" pitchFamily="50" charset="-128"/>
              </a:rPr>
              <a:t>を放置しない</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en-US" altLang="ja-JP" sz="1600" dirty="0">
                <a:latin typeface="BIZ UDPゴシック" panose="020B0400000000000000" pitchFamily="50" charset="-128"/>
                <a:sym typeface="ＭＳ Ｐゴシック" panose="020B0600070205080204" pitchFamily="50" charset="-128"/>
              </a:rPr>
              <a:t>USB</a:t>
            </a:r>
            <a:r>
              <a:rPr lang="ja-JP" altLang="en-US" sz="1600" dirty="0">
                <a:latin typeface="BIZ UDPゴシック" panose="020B0400000000000000" pitchFamily="50" charset="-128"/>
                <a:sym typeface="ＭＳ Ｐゴシック" panose="020B0600070205080204" pitchFamily="50" charset="-128"/>
              </a:rPr>
              <a:t>メモリ等を紛失しないための対処</a:t>
            </a:r>
            <a:endParaRPr lang="en-US" altLang="ja-JP" sz="1600" dirty="0">
              <a:latin typeface="BIZ UDPゴシック" panose="020B0400000000000000" pitchFamily="50" charset="-128"/>
            </a:endParaRPr>
          </a:p>
          <a:p>
            <a:pPr>
              <a:lnSpc>
                <a:spcPct val="120000"/>
              </a:lnSpc>
            </a:pPr>
            <a:r>
              <a:rPr lang="en-US" altLang="ja-JP" sz="2000" dirty="0">
                <a:latin typeface="BIZ UDPゴシック" panose="020B0400000000000000" pitchFamily="50" charset="-128"/>
                <a:sym typeface="ＭＳ Ｐゴシック" panose="020B0600070205080204" pitchFamily="50" charset="-128"/>
              </a:rPr>
              <a:t>PC</a:t>
            </a:r>
            <a:r>
              <a:rPr lang="ja-JP" altLang="en-US" sz="2000" dirty="0">
                <a:latin typeface="BIZ UDPゴシック" panose="020B0400000000000000" pitchFamily="50" charset="-128"/>
                <a:sym typeface="ＭＳ Ｐゴシック" panose="020B0600070205080204" pitchFamily="50" charset="-128"/>
              </a:rPr>
              <a:t>上でのセキュリティ対策</a:t>
            </a:r>
            <a:endParaRPr lang="en-US" altLang="ja-JP" sz="20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アンチウィルスソフトウェア／ファイアウォールの導入</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ソフトウエアや</a:t>
            </a:r>
            <a:r>
              <a:rPr lang="en-US" altLang="ja-JP" sz="1600" dirty="0">
                <a:latin typeface="BIZ UDPゴシック" panose="020B0400000000000000" pitchFamily="50" charset="-128"/>
                <a:sym typeface="ＭＳ Ｐゴシック" panose="020B0600070205080204" pitchFamily="50" charset="-128"/>
              </a:rPr>
              <a:t>OS</a:t>
            </a:r>
            <a:r>
              <a:rPr lang="ja-JP" altLang="en-US" sz="1600" dirty="0">
                <a:latin typeface="BIZ UDPゴシック" panose="020B0400000000000000" pitchFamily="50" charset="-128"/>
                <a:sym typeface="ＭＳ Ｐゴシック" panose="020B0600070205080204" pitchFamily="50" charset="-128"/>
              </a:rPr>
              <a:t>のアップデート</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適切な強度のパスワードや認証方法の利用</a:t>
            </a:r>
            <a:endParaRPr lang="en-US" altLang="ja-JP" sz="16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ファイルやハードディスク、</a:t>
            </a:r>
            <a:r>
              <a:rPr lang="en-US" altLang="ja-JP" sz="1600" dirty="0">
                <a:latin typeface="BIZ UDPゴシック" panose="020B0400000000000000" pitchFamily="50" charset="-128"/>
                <a:sym typeface="ＭＳ Ｐゴシック" panose="020B0600070205080204" pitchFamily="50" charset="-128"/>
              </a:rPr>
              <a:t>USB</a:t>
            </a:r>
            <a:r>
              <a:rPr lang="ja-JP" altLang="en-US" sz="1600" dirty="0">
                <a:latin typeface="BIZ UDPゴシック" panose="020B0400000000000000" pitchFamily="50" charset="-128"/>
                <a:sym typeface="ＭＳ Ｐゴシック" panose="020B0600070205080204" pitchFamily="50" charset="-128"/>
              </a:rPr>
              <a:t>メモリ等の暗号化</a:t>
            </a:r>
          </a:p>
        </p:txBody>
      </p:sp>
      <p:sp>
        <p:nvSpPr>
          <p:cNvPr id="7" name="テキスト ボックス 6"/>
          <p:cNvSpPr txBox="1"/>
          <p:nvPr/>
        </p:nvSpPr>
        <p:spPr>
          <a:xfrm>
            <a:off x="683568" y="1525493"/>
            <a:ext cx="7776864" cy="707886"/>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セキュリティポリシーに沿った研究活動や環境を整備することで、</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トラブルを回避し、総合的には円滑な研究活動に繋がります。</a:t>
            </a: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14</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a:t>
            </a:r>
            <a:r>
              <a:rPr lang="en-US" altLang="ja-JP" dirty="0"/>
              <a:t>RDM</a:t>
            </a:r>
            <a:r>
              <a:rPr lang="ja-JP" altLang="en-US" dirty="0"/>
              <a:t>トレーニングツール」</a:t>
            </a:r>
            <a:r>
              <a:rPr lang="en-US" altLang="ja-JP" dirty="0"/>
              <a:t>3</a:t>
            </a:r>
            <a:r>
              <a:rPr lang="ja-JP" altLang="en-US" dirty="0"/>
              <a:t>章</a:t>
            </a:r>
            <a:r>
              <a:rPr lang="en-US" altLang="ja-JP" dirty="0"/>
              <a:t>_5</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2377574"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4.7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セキュリティ対策</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113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九州大学の皆様へ</a:t>
            </a:r>
            <a:endParaRPr kumimoji="1" lang="ja-JP" altLang="en-US" dirty="0"/>
          </a:p>
        </p:txBody>
      </p:sp>
      <p:sp>
        <p:nvSpPr>
          <p:cNvPr id="4" name="角丸四角形 3"/>
          <p:cNvSpPr/>
          <p:nvPr/>
        </p:nvSpPr>
        <p:spPr>
          <a:xfrm>
            <a:off x="457200" y="1681866"/>
            <a:ext cx="8435280" cy="4680000"/>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667871" y="1861699"/>
            <a:ext cx="8153400" cy="4320334"/>
          </a:xfrm>
        </p:spPr>
        <p:txBody>
          <a:bodyPr/>
          <a:lstStyle/>
          <a:p>
            <a:r>
              <a:rPr kumimoji="1" lang="ja-JP" altLang="en-US" sz="2000" b="1" dirty="0">
                <a:solidFill>
                  <a:schemeClr val="bg1"/>
                </a:solidFill>
              </a:rPr>
              <a:t>本章で示した研究データの保存に関するルールは、研究が始まる前にあらかじめ決めておいたほうがよいでしょう。</a:t>
            </a:r>
            <a:endParaRPr kumimoji="1" lang="en-US" altLang="ja-JP" sz="2000" b="1" dirty="0">
              <a:solidFill>
                <a:schemeClr val="bg1"/>
              </a:solidFill>
            </a:endParaRPr>
          </a:p>
          <a:p>
            <a:pPr lvl="1">
              <a:buFont typeface="Segoe UI" panose="020B0502040204020203" pitchFamily="34" charset="0"/>
              <a:buChar char="-"/>
            </a:pPr>
            <a:r>
              <a:rPr kumimoji="1" lang="ja-JP" altLang="en-US" sz="1800" b="1" dirty="0">
                <a:solidFill>
                  <a:schemeClr val="bg1"/>
                </a:solidFill>
              </a:rPr>
              <a:t>研究室や共同研究など複数人で研究を進める際には、研究プロジェクトごとにルールを決めましょう。</a:t>
            </a:r>
            <a:endParaRPr kumimoji="1" lang="en-US" altLang="ja-JP" sz="1800" b="1" dirty="0">
              <a:solidFill>
                <a:schemeClr val="bg1"/>
              </a:solidFill>
            </a:endParaRPr>
          </a:p>
          <a:p>
            <a:pPr lvl="1">
              <a:buFont typeface="Segoe UI" panose="020B0502040204020203" pitchFamily="34" charset="0"/>
              <a:buChar char="-"/>
            </a:pPr>
            <a:r>
              <a:rPr kumimoji="1" lang="ja-JP" altLang="en-US" sz="1800" b="1" dirty="0">
                <a:solidFill>
                  <a:schemeClr val="bg1"/>
                </a:solidFill>
              </a:rPr>
              <a:t>研究の遂行中に、変更が生じた場合も、その都度、相談するようにしましょう。</a:t>
            </a:r>
            <a:endParaRPr kumimoji="1" lang="en-US" altLang="ja-JP" sz="1800" b="1" dirty="0">
              <a:solidFill>
                <a:schemeClr val="bg1"/>
              </a:solidFill>
            </a:endParaRPr>
          </a:p>
          <a:p>
            <a:pPr lvl="1">
              <a:buFont typeface="Segoe UI" panose="020B0502040204020203" pitchFamily="34" charset="0"/>
              <a:buChar char="-"/>
            </a:pPr>
            <a:r>
              <a:rPr kumimoji="1" lang="ja-JP" altLang="en-US" sz="1800" b="1" dirty="0">
                <a:solidFill>
                  <a:schemeClr val="bg1"/>
                </a:solidFill>
              </a:rPr>
              <a:t>個人情報などが含まれる研究データを取り扱う場合は、研究データの</a:t>
            </a:r>
            <a:br>
              <a:rPr kumimoji="1" lang="en-US" altLang="ja-JP" sz="1800" b="1" dirty="0">
                <a:solidFill>
                  <a:schemeClr val="bg1"/>
                </a:solidFill>
              </a:rPr>
            </a:br>
            <a:r>
              <a:rPr kumimoji="1" lang="ja-JP" altLang="en-US" sz="1800" b="1" dirty="0">
                <a:solidFill>
                  <a:schemeClr val="bg1"/>
                </a:solidFill>
              </a:rPr>
              <a:t>保存先は慎重に選択しましょう。</a:t>
            </a:r>
            <a:endParaRPr kumimoji="1" lang="en-US" altLang="ja-JP" sz="1800" b="1" dirty="0">
              <a:solidFill>
                <a:schemeClr val="bg1"/>
              </a:solidFill>
            </a:endParaRPr>
          </a:p>
          <a:p>
            <a:pPr lvl="1"/>
            <a:endParaRPr kumimoji="1" lang="en-US" altLang="ja-JP" sz="1800" b="1" dirty="0">
              <a:solidFill>
                <a:schemeClr val="bg1"/>
              </a:solidFill>
            </a:endParaRPr>
          </a:p>
          <a:p>
            <a:r>
              <a:rPr kumimoji="1" lang="ja-JP" altLang="en-US" sz="2000" b="1" dirty="0">
                <a:solidFill>
                  <a:schemeClr val="bg1"/>
                </a:solidFill>
              </a:rPr>
              <a:t>ご不明な点があれば、以下に相談してください。</a:t>
            </a:r>
            <a:endParaRPr kumimoji="1" lang="en-US" altLang="ja-JP" sz="2000" b="1" dirty="0">
              <a:solidFill>
                <a:schemeClr val="bg1"/>
              </a:solidFill>
            </a:endParaRPr>
          </a:p>
          <a:p>
            <a:pPr marL="400050" lvl="1" indent="0" fontAlgn="t">
              <a:buNone/>
            </a:pPr>
            <a:r>
              <a:rPr kumimoji="1" lang="ja-JP" altLang="en-US" sz="1600" b="1" dirty="0">
                <a:solidFill>
                  <a:schemeClr val="bg1"/>
                </a:solidFill>
              </a:rPr>
              <a:t>　　</a:t>
            </a:r>
            <a:r>
              <a:rPr kumimoji="1" lang="ja-JP" altLang="en-US" sz="2000" b="1" dirty="0">
                <a:solidFill>
                  <a:schemeClr val="bg1"/>
                </a:solidFill>
              </a:rPr>
              <a:t>研究データ管理支援部門</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kumimoji="1" lang="en-US" altLang="ja-JP" sz="2000" b="1" dirty="0">
                <a:solidFill>
                  <a:schemeClr val="bg1"/>
                </a:solidFill>
              </a:rPr>
              <a:t>https://</a:t>
            </a:r>
            <a:r>
              <a:rPr lang="en-US" altLang="ja-JP" sz="2000" b="1" dirty="0">
                <a:solidFill>
                  <a:schemeClr val="bg1"/>
                </a:solidFill>
              </a:rPr>
              <a:t>rds.dx.kyushu-u.ac.jp/contact_us</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lang="en-US" altLang="ja-JP" sz="2000" b="1" dirty="0">
                <a:solidFill>
                  <a:schemeClr val="bg1"/>
                </a:solidFill>
              </a:rPr>
              <a:t>rds_help@dx.kyushu-u.ac.jp</a:t>
            </a:r>
            <a:endParaRPr kumimoji="1" lang="en-US" altLang="ja-JP" sz="2800" b="1" dirty="0">
              <a:solidFill>
                <a:schemeClr val="bg1"/>
              </a:solidFill>
            </a:endParaRPr>
          </a:p>
        </p:txBody>
      </p:sp>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t="-1" b="34416"/>
          <a:stretch/>
        </p:blipFill>
        <p:spPr>
          <a:xfrm>
            <a:off x="7541536" y="4184067"/>
            <a:ext cx="1114776" cy="2673933"/>
          </a:xfrm>
          <a:prstGeom prst="rect">
            <a:avLst/>
          </a:prstGeom>
        </p:spPr>
      </p:pic>
      <p:pic>
        <p:nvPicPr>
          <p:cNvPr id="7"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9417"/>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15</a:t>
            </a:fld>
            <a:endParaRPr kumimoji="1" lang="ja-JP" altLang="en-US"/>
          </a:p>
        </p:txBody>
      </p:sp>
      <p:sp>
        <p:nvSpPr>
          <p:cNvPr id="10" name="テキスト ボックス 9"/>
          <p:cNvSpPr txBox="1"/>
          <p:nvPr/>
        </p:nvSpPr>
        <p:spPr>
          <a:xfrm>
            <a:off x="89646" y="63313"/>
            <a:ext cx="2244525"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研究データの保存</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39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適切な保存の重要性</a:t>
            </a:r>
            <a:endParaRPr kumimoji="1" lang="ja-JP" altLang="en-US" dirty="0"/>
          </a:p>
        </p:txBody>
      </p:sp>
      <p:sp>
        <p:nvSpPr>
          <p:cNvPr id="3" name="コンテンツ プレースホルダー 2"/>
          <p:cNvSpPr>
            <a:spLocks noGrp="1"/>
          </p:cNvSpPr>
          <p:nvPr>
            <p:ph idx="1"/>
          </p:nvPr>
        </p:nvSpPr>
        <p:spPr>
          <a:xfrm>
            <a:off x="628650" y="1825625"/>
            <a:ext cx="8013326" cy="4351338"/>
          </a:xfrm>
        </p:spPr>
        <p:txBody>
          <a:bodyPr/>
          <a:lstStyle/>
          <a:p>
            <a:pPr>
              <a:lnSpc>
                <a:spcPct val="120000"/>
              </a:lnSpc>
            </a:pPr>
            <a:r>
              <a:rPr lang="ja-JP" altLang="ja-JP" sz="2000" dirty="0">
                <a:latin typeface="BIZ UDPゴシック" panose="020B0400000000000000" pitchFamily="50" charset="-128"/>
              </a:rPr>
              <a:t>現在、</a:t>
            </a:r>
            <a:r>
              <a:rPr lang="ja-JP" altLang="en-US" sz="2000" dirty="0">
                <a:latin typeface="BIZ UDPゴシック" panose="020B0400000000000000" pitchFamily="50" charset="-128"/>
              </a:rPr>
              <a:t>研究データの多くは</a:t>
            </a:r>
            <a:r>
              <a:rPr lang="ja-JP" altLang="ja-JP" sz="2000" dirty="0">
                <a:latin typeface="BIZ UDPゴシック" panose="020B0400000000000000" pitchFamily="50" charset="-128"/>
              </a:rPr>
              <a:t>デジタル</a:t>
            </a:r>
            <a:r>
              <a:rPr lang="ja-JP" altLang="en-US" sz="2000" dirty="0">
                <a:latin typeface="BIZ UDPゴシック" panose="020B0400000000000000" pitchFamily="50" charset="-128"/>
              </a:rPr>
              <a:t>ファイル。</a:t>
            </a:r>
            <a:endParaRPr lang="ja-JP" altLang="ja-JP" sz="2000" dirty="0">
              <a:latin typeface="BIZ UDPゴシック" panose="020B0400000000000000" pitchFamily="50" charset="-128"/>
            </a:endParaRPr>
          </a:p>
          <a:p>
            <a:pPr>
              <a:lnSpc>
                <a:spcPct val="120000"/>
              </a:lnSpc>
            </a:pPr>
            <a:r>
              <a:rPr lang="ja-JP" altLang="ja-JP" sz="2000" dirty="0">
                <a:latin typeface="BIZ UDPゴシック" panose="020B0400000000000000" pitchFamily="50" charset="-128"/>
              </a:rPr>
              <a:t>人的ミスや機械的故障などにより大切な研究</a:t>
            </a:r>
            <a:r>
              <a:rPr lang="ja-JP" altLang="en-US" sz="2000" dirty="0">
                <a:latin typeface="BIZ UDPゴシック" panose="020B0400000000000000" pitchFamily="50" charset="-128"/>
              </a:rPr>
              <a:t>データ</a:t>
            </a:r>
            <a:r>
              <a:rPr lang="ja-JP" altLang="ja-JP" sz="2000" dirty="0">
                <a:latin typeface="BIZ UDPゴシック" panose="020B0400000000000000" pitchFamily="50" charset="-128"/>
              </a:rPr>
              <a:t>を失うリスクあり。</a:t>
            </a:r>
            <a:endParaRPr lang="en-US" altLang="ja-JP" sz="20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rPr>
              <a:t>ファイルの意図しない削除・上書き</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rPr>
              <a:t>ハードウェアの故障による破損</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rPr>
              <a:t>モバイルPCや保存メディアの紛失</a:t>
            </a:r>
            <a:endParaRPr lang="en-US" altLang="ja-JP" sz="1800" dirty="0">
              <a:solidFill>
                <a:schemeClr val="accent1">
                  <a:lumMod val="50000"/>
                </a:schemeClr>
              </a:solidFill>
              <a:latin typeface="BIZ UDPゴシック" panose="020B0400000000000000" pitchFamily="50" charset="-128"/>
              <a:sym typeface="ＭＳ Ｐゴシック" panose="020B0600070205080204" pitchFamily="50" charset="-128"/>
            </a:endParaRPr>
          </a:p>
        </p:txBody>
      </p:sp>
      <p:sp>
        <p:nvSpPr>
          <p:cNvPr id="4" name="テキスト ボックス 3"/>
          <p:cNvSpPr txBox="1"/>
          <p:nvPr/>
        </p:nvSpPr>
        <p:spPr>
          <a:xfrm>
            <a:off x="89646" y="64150"/>
            <a:ext cx="2727029"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4.1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適切な保存の重要性</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5" name="角丸四角形 4"/>
          <p:cNvSpPr/>
          <p:nvPr/>
        </p:nvSpPr>
        <p:spPr>
          <a:xfrm>
            <a:off x="469404" y="4186251"/>
            <a:ext cx="8358162" cy="1558416"/>
          </a:xfrm>
          <a:prstGeom prst="roundRect">
            <a:avLst>
              <a:gd name="adj" fmla="val 9974"/>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Rectangle 3"/>
          <p:cNvSpPr txBox="1">
            <a:spLocks noChangeArrowheads="1"/>
          </p:cNvSpPr>
          <p:nvPr/>
        </p:nvSpPr>
        <p:spPr bwMode="auto">
          <a:xfrm>
            <a:off x="767780" y="4559906"/>
            <a:ext cx="8352928" cy="81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lnSpc>
                <a:spcPct val="120000"/>
              </a:lnSpc>
              <a:spcBef>
                <a:spcPct val="0"/>
              </a:spcBef>
              <a:buFontTx/>
              <a:buNone/>
            </a:pPr>
            <a:r>
              <a:rPr kumimoji="1" lang="ja-JP" altLang="en-US" sz="2000" b="1" kern="1200" dirty="0">
                <a:solidFill>
                  <a:schemeClr val="bg1"/>
                </a:solidFill>
                <a:latin typeface="BIZ UDPゴシック" panose="020B0400000000000000" pitchFamily="50" charset="-128"/>
                <a:cs typeface="+mn-cs"/>
              </a:rPr>
              <a:t>研究データを失うことは研究の進展に大きく影響します。</a:t>
            </a:r>
            <a:endParaRPr kumimoji="1" lang="en-US" altLang="ja-JP" sz="2000" b="1" kern="1200" dirty="0">
              <a:solidFill>
                <a:schemeClr val="bg1"/>
              </a:solidFill>
              <a:latin typeface="BIZ UDPゴシック" panose="020B0400000000000000" pitchFamily="50" charset="-128"/>
              <a:cs typeface="+mn-cs"/>
            </a:endParaRPr>
          </a:p>
          <a:p>
            <a:pPr marL="0" indent="0">
              <a:lnSpc>
                <a:spcPct val="120000"/>
              </a:lnSpc>
              <a:spcBef>
                <a:spcPct val="0"/>
              </a:spcBef>
              <a:buFontTx/>
              <a:buNone/>
            </a:pPr>
            <a:r>
              <a:rPr kumimoji="1" lang="ja-JP" altLang="ja-JP" sz="2000" b="1" kern="1200" dirty="0">
                <a:solidFill>
                  <a:schemeClr val="bg1"/>
                </a:solidFill>
                <a:latin typeface="BIZ UDPゴシック" panose="020B0400000000000000" pitchFamily="50" charset="-128"/>
                <a:cs typeface="+mn-cs"/>
                <a:sym typeface="ＭＳ Ｐゴシック" panose="020B0600070205080204" pitchFamily="50" charset="-128"/>
              </a:rPr>
              <a:t>トラブルを避けるため、研究データを適切に保存することが大事</a:t>
            </a:r>
            <a:r>
              <a:rPr kumimoji="1" lang="ja-JP" altLang="en-US" sz="2000" b="1" dirty="0">
                <a:solidFill>
                  <a:schemeClr val="bg1"/>
                </a:solidFill>
                <a:latin typeface="BIZ UDPゴシック" panose="020B0400000000000000" pitchFamily="50" charset="-128"/>
                <a:cs typeface="+mn-cs"/>
                <a:sym typeface="ＭＳ Ｐゴシック" panose="020B0600070205080204" pitchFamily="50" charset="-128"/>
              </a:rPr>
              <a:t>で</a:t>
            </a:r>
            <a:r>
              <a:rPr kumimoji="1" lang="ja-JP" altLang="en-US" sz="2000" b="1" kern="1200" dirty="0">
                <a:solidFill>
                  <a:schemeClr val="bg1"/>
                </a:solidFill>
                <a:latin typeface="BIZ UDPゴシック" panose="020B0400000000000000" pitchFamily="50" charset="-128"/>
                <a:cs typeface="+mn-cs"/>
                <a:sym typeface="ＭＳ Ｐゴシック" panose="020B0600070205080204" pitchFamily="50" charset="-128"/>
              </a:rPr>
              <a:t>す。</a:t>
            </a:r>
            <a:endParaRPr kumimoji="1" lang="en-US" altLang="ja-JP" sz="2000" b="1" kern="1200" dirty="0">
              <a:solidFill>
                <a:schemeClr val="bg1"/>
              </a:solidFill>
              <a:latin typeface="BIZ UDPゴシック" panose="020B0400000000000000" pitchFamily="50" charset="-128"/>
              <a:cs typeface="+mn-cs"/>
              <a:sym typeface="ＭＳ Ｐゴシック" panose="020B0600070205080204" pitchFamily="50" charset="-128"/>
            </a:endParaRP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2</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a:t>
            </a:r>
            <a:r>
              <a:rPr lang="en-US" altLang="ja-JP" dirty="0"/>
              <a:t>RDM</a:t>
            </a:r>
            <a:r>
              <a:rPr lang="ja-JP" altLang="en-US" dirty="0"/>
              <a:t>トレーニングツール」</a:t>
            </a:r>
            <a:r>
              <a:rPr lang="en-US" altLang="ja-JP" dirty="0"/>
              <a:t>3</a:t>
            </a:r>
            <a:r>
              <a:rPr lang="ja-JP" altLang="en-US" dirty="0"/>
              <a:t>章</a:t>
            </a:r>
            <a:r>
              <a:rPr lang="en-US" altLang="ja-JP" dirty="0"/>
              <a:t>_3</a:t>
            </a:r>
            <a:endParaRPr lang="ja-JP" altLang="en-US" dirty="0"/>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455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所属機関のポリシー</a:t>
            </a:r>
            <a:endParaRPr kumimoji="1" lang="ja-JP" altLang="en-US" dirty="0"/>
          </a:p>
        </p:txBody>
      </p:sp>
      <p:pic>
        <p:nvPicPr>
          <p:cNvPr id="5" name="図 4">
            <a:extLst>
              <a:ext uri="{FF2B5EF4-FFF2-40B4-BE49-F238E27FC236}">
                <a16:creationId xmlns:a16="http://schemas.microsoft.com/office/drawing/2014/main" id="{D613706E-0D00-4D0D-8800-6FD5328575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67" y="3960344"/>
            <a:ext cx="1256038" cy="1256038"/>
          </a:xfrm>
          <a:prstGeom prst="rect">
            <a:avLst/>
          </a:prstGeom>
        </p:spPr>
      </p:pic>
      <p:sp>
        <p:nvSpPr>
          <p:cNvPr id="6" name="コンテンツ プレースホルダー 2">
            <a:extLst>
              <a:ext uri="{FF2B5EF4-FFF2-40B4-BE49-F238E27FC236}">
                <a16:creationId xmlns:a16="http://schemas.microsoft.com/office/drawing/2014/main" id="{8C3E958E-A19A-4C8C-97C5-62622ADAEFA8}"/>
              </a:ext>
            </a:extLst>
          </p:cNvPr>
          <p:cNvSpPr txBox="1">
            <a:spLocks/>
          </p:cNvSpPr>
          <p:nvPr/>
        </p:nvSpPr>
        <p:spPr>
          <a:xfrm>
            <a:off x="2146254" y="3832997"/>
            <a:ext cx="7459683" cy="1324195"/>
          </a:xfrm>
          <a:prstGeom prst="rect">
            <a:avLst/>
          </a:prstGeom>
        </p:spPr>
        <p:txBody>
          <a:bodyPr vert="horz" anchor="ctr">
            <a:normAutofit/>
          </a:bodyPr>
          <a:lst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Clr>
                <a:srgbClr val="72A376"/>
              </a:buClr>
              <a:buNone/>
            </a:pPr>
            <a:r>
              <a:rPr lang="en-US" altLang="ja-JP" sz="1400" dirty="0">
                <a:solidFill>
                  <a:prstClr val="black"/>
                </a:solidFill>
                <a:latin typeface="メイリオ" panose="020B0604030504040204" pitchFamily="50" charset="-128"/>
                <a:ea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rPr>
              <a:t>京都大学における公正な研究活動の推進等に関する規程</a:t>
            </a:r>
            <a:r>
              <a:rPr lang="en-US" altLang="ja-JP" sz="1400" dirty="0">
                <a:solidFill>
                  <a:prstClr val="black"/>
                </a:solidFill>
                <a:latin typeface="メイリオ" panose="020B0604030504040204" pitchFamily="50" charset="-128"/>
              </a:rPr>
              <a:t>』 </a:t>
            </a:r>
            <a:r>
              <a:rPr lang="ja-JP" altLang="en-US" sz="1400" dirty="0">
                <a:solidFill>
                  <a:prstClr val="black"/>
                </a:solidFill>
                <a:latin typeface="メイリオ" panose="020B0604030504040204" pitchFamily="50" charset="-128"/>
                <a:ea typeface="メイリオ" panose="020B0604030504040204" pitchFamily="50" charset="-128"/>
              </a:rPr>
              <a:t>第７条</a:t>
            </a:r>
            <a:endParaRPr lang="en-US" altLang="ja-JP" sz="1400" dirty="0">
              <a:solidFill>
                <a:prstClr val="black"/>
              </a:solidFill>
              <a:latin typeface="メイリオ" panose="020B0604030504040204" pitchFamily="50" charset="-128"/>
              <a:ea typeface="メイリオ" panose="020B0604030504040204" pitchFamily="50" charset="-128"/>
            </a:endParaRPr>
          </a:p>
          <a:p>
            <a:pPr>
              <a:buClr>
                <a:srgbClr val="72A376"/>
              </a:buClr>
              <a:buFont typeface="Wingdings" panose="05000000000000000000" pitchFamily="2" charset="2"/>
              <a:buChar char="l"/>
            </a:pPr>
            <a:r>
              <a:rPr lang="ja-JP" altLang="en-US" sz="1700" dirty="0">
                <a:latin typeface="メイリオ" panose="020B0604030504040204" pitchFamily="50" charset="-128"/>
              </a:rPr>
              <a:t>「教職員等は、適正な保存方法により、一定期間研究データを保存し、</a:t>
            </a:r>
            <a:br>
              <a:rPr lang="en-US" altLang="ja-JP" sz="1700" dirty="0">
                <a:latin typeface="メイリオ" panose="020B0604030504040204" pitchFamily="50" charset="-128"/>
              </a:rPr>
            </a:br>
            <a:r>
              <a:rPr lang="ja-JP" altLang="en-US" sz="1700" dirty="0">
                <a:latin typeface="メイリオ" panose="020B0604030504040204" pitchFamily="50" charset="-128"/>
              </a:rPr>
              <a:t>必要に応じて当該研究データを開示しなければならない。」</a:t>
            </a:r>
            <a:endParaRPr lang="en-US" altLang="ja-JP" sz="1700"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F89E6A32-9062-4AA7-9010-F570BE5A7F0C}"/>
              </a:ext>
            </a:extLst>
          </p:cNvPr>
          <p:cNvSpPr txBox="1"/>
          <p:nvPr/>
        </p:nvSpPr>
        <p:spPr>
          <a:xfrm>
            <a:off x="2353600" y="4927074"/>
            <a:ext cx="6538880" cy="276999"/>
          </a:xfrm>
          <a:prstGeom prst="rect">
            <a:avLst/>
          </a:prstGeom>
          <a:noFill/>
        </p:spPr>
        <p:txBody>
          <a:bodyPr wrap="square" rtlCol="0">
            <a:spAutoFit/>
          </a:bodyPr>
          <a:lstStyle/>
          <a:p>
            <a:r>
              <a:rPr lang="en-US" altLang="ja-JP" sz="1200" dirty="0">
                <a:latin typeface="メイリオ" panose="020B0604030504040204" pitchFamily="50" charset="-128"/>
                <a:hlinkClick r:id="rId4"/>
              </a:rPr>
              <a:t>http://www.kyoto-u.ac.jp/uni_int/kitei/reiki_honbun/w002RG00001165.html</a:t>
            </a:r>
            <a:endParaRPr lang="en-US" altLang="ja-JP" sz="1200" dirty="0">
              <a:latin typeface="メイリオ" panose="020B0604030504040204" pitchFamily="50" charset="-128"/>
            </a:endParaRPr>
          </a:p>
        </p:txBody>
      </p:sp>
      <p:sp>
        <p:nvSpPr>
          <p:cNvPr id="8" name="テキスト ボックス 7"/>
          <p:cNvSpPr txBox="1"/>
          <p:nvPr/>
        </p:nvSpPr>
        <p:spPr>
          <a:xfrm>
            <a:off x="457200" y="3399383"/>
            <a:ext cx="2016224" cy="461665"/>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例：京都大学</a:t>
            </a:r>
            <a:endParaRPr kumimoji="1" lang="en-US" altLang="ja-JP" dirty="0">
              <a:latin typeface="BIZ UDPゴシック" panose="020B0400000000000000" pitchFamily="50" charset="-128"/>
              <a:ea typeface="BIZ UDPゴシック" panose="020B0400000000000000" pitchFamily="50" charset="-128"/>
            </a:endParaRPr>
          </a:p>
        </p:txBody>
      </p:sp>
      <p:sp>
        <p:nvSpPr>
          <p:cNvPr id="9" name="角丸四角形 8"/>
          <p:cNvSpPr/>
          <p:nvPr/>
        </p:nvSpPr>
        <p:spPr>
          <a:xfrm>
            <a:off x="323528" y="1594185"/>
            <a:ext cx="8568952" cy="1558416"/>
          </a:xfrm>
          <a:prstGeom prst="roundRect">
            <a:avLst>
              <a:gd name="adj" fmla="val 1087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56456" y="1865562"/>
            <a:ext cx="8990656" cy="1015663"/>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研究データの保存や管理に関するポリシーを定める研究機関が増えて</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います。</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研究を始める前に、自身が所属する研究機関のポリシーを確認しましょう。</a:t>
            </a:r>
          </a:p>
        </p:txBody>
      </p:sp>
      <p:sp>
        <p:nvSpPr>
          <p:cNvPr id="13" name="スライド番号プレースホルダー 12"/>
          <p:cNvSpPr>
            <a:spLocks noGrp="1"/>
          </p:cNvSpPr>
          <p:nvPr>
            <p:ph type="sldNum" sz="quarter" idx="12"/>
          </p:nvPr>
        </p:nvSpPr>
        <p:spPr/>
        <p:txBody>
          <a:bodyPr/>
          <a:lstStyle/>
          <a:p>
            <a:fld id="{E7D4452B-26E9-4C9F-ABB2-FD64CED57217}" type="slidenum">
              <a:rPr kumimoji="1" lang="ja-JP" altLang="en-US" smtClean="0"/>
              <a:t>3</a:t>
            </a:fld>
            <a:endParaRPr kumimoji="1" lang="ja-JP" altLang="en-US"/>
          </a:p>
        </p:txBody>
      </p:sp>
      <p:sp>
        <p:nvSpPr>
          <p:cNvPr id="14" name="页脚占位符 4"/>
          <p:cNvSpPr>
            <a:spLocks noGrp="1" noChangeArrowheads="1"/>
          </p:cNvSpPr>
          <p:nvPr>
            <p:ph type="ftr" sz="quarter" idx="10"/>
          </p:nvPr>
        </p:nvSpPr>
        <p:spPr>
          <a:xfrm>
            <a:off x="928688" y="6537325"/>
            <a:ext cx="482499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「研究者のための研究データマネジメント」研究中</a:t>
            </a:r>
            <a:r>
              <a:rPr lang="en-US" altLang="ja-JP" dirty="0"/>
              <a:t>_</a:t>
            </a:r>
            <a:r>
              <a:rPr lang="ja-JP" altLang="en-US" dirty="0"/>
              <a:t>研究データの保存</a:t>
            </a:r>
            <a:r>
              <a:rPr lang="en-US" altLang="ja-JP" dirty="0"/>
              <a:t>_3</a:t>
            </a:r>
            <a:endParaRPr lang="ja-JP" altLang="en-US" dirty="0"/>
          </a:p>
        </p:txBody>
      </p:sp>
      <p:sp>
        <p:nvSpPr>
          <p:cNvPr id="15" name="テキスト ボックス 14"/>
          <p:cNvSpPr txBox="1"/>
          <p:nvPr/>
        </p:nvSpPr>
        <p:spPr>
          <a:xfrm>
            <a:off x="89646" y="64150"/>
            <a:ext cx="4044697"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保存に関する所属機関のポリシー</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212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4934" y="375227"/>
            <a:ext cx="8679656" cy="1325563"/>
          </a:xfrm>
        </p:spPr>
        <p:txBody>
          <a:bodyPr>
            <a:normAutofit/>
          </a:bodyPr>
          <a:lstStyle/>
          <a:p>
            <a:r>
              <a:rPr lang="ja-JP" altLang="en-US" sz="3400" dirty="0"/>
              <a:t>九州大学の研究データポリシー・ガイドライン</a:t>
            </a:r>
            <a:endParaRPr kumimoji="1" lang="ja-JP" altLang="en-US" sz="3400" dirty="0"/>
          </a:p>
        </p:txBody>
      </p:sp>
      <p:sp>
        <p:nvSpPr>
          <p:cNvPr id="4" name="角丸四角形 3"/>
          <p:cNvSpPr/>
          <p:nvPr/>
        </p:nvSpPr>
        <p:spPr>
          <a:xfrm>
            <a:off x="538173" y="1610095"/>
            <a:ext cx="8157592" cy="792000"/>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文本框 6">
            <a:extLst>
              <a:ext uri="{FF2B5EF4-FFF2-40B4-BE49-F238E27FC236}">
                <a16:creationId xmlns:a16="http://schemas.microsoft.com/office/drawing/2014/main" id="{D3F5A110-2FCD-814A-9861-628B110A27DD}"/>
              </a:ext>
            </a:extLst>
          </p:cNvPr>
          <p:cNvSpPr txBox="1"/>
          <p:nvPr/>
        </p:nvSpPr>
        <p:spPr>
          <a:xfrm>
            <a:off x="614125" y="1682930"/>
            <a:ext cx="8215312" cy="646331"/>
          </a:xfrm>
          <a:prstGeom prst="rect">
            <a:avLst/>
          </a:prstGeom>
          <a:noFill/>
        </p:spPr>
        <p:txBody>
          <a:bodyPr wrap="square" rtlCol="0">
            <a:spAutoFit/>
          </a:bodyPr>
          <a:lstStyle/>
          <a:p>
            <a:r>
              <a:rPr kumimoji="1" lang="ja-JP" altLang="en-US" sz="1800" b="1" kern="0" dirty="0">
                <a:solidFill>
                  <a:schemeClr val="bg1"/>
                </a:solidFill>
                <a:ea typeface="BIZ UDPゴシック" panose="020B0400000000000000" pitchFamily="50" charset="-128"/>
              </a:rPr>
              <a:t>九州大学では、研究データの管理、公開、保存等に関して以下を定めています。</a:t>
            </a:r>
            <a:endParaRPr kumimoji="1" lang="en-US" altLang="ja-JP" sz="1800" b="1" kern="0" dirty="0">
              <a:solidFill>
                <a:schemeClr val="bg1"/>
              </a:solidFill>
              <a:ea typeface="BIZ UDPゴシック" panose="020B0400000000000000" pitchFamily="50" charset="-128"/>
            </a:endParaRPr>
          </a:p>
          <a:p>
            <a:r>
              <a:rPr kumimoji="1" lang="ja-JP" altLang="en-US" sz="1800" b="1" kern="0" dirty="0">
                <a:solidFill>
                  <a:schemeClr val="bg1"/>
                </a:solidFill>
                <a:ea typeface="BIZ UDPゴシック" panose="020B0400000000000000" pitchFamily="50" charset="-128"/>
              </a:rPr>
              <a:t>重要なポリシーですから、事前に確認しておきましょう。</a:t>
            </a:r>
            <a:endParaRPr kumimoji="1" lang="en-US" altLang="ja-JP" sz="1800" b="1" kern="0" dirty="0">
              <a:solidFill>
                <a:schemeClr val="bg1"/>
              </a:solidFill>
              <a:ea typeface="BIZ UDPゴシック" panose="020B0400000000000000" pitchFamily="50" charset="-128"/>
            </a:endParaRPr>
          </a:p>
        </p:txBody>
      </p:sp>
      <p:sp>
        <p:nvSpPr>
          <p:cNvPr id="6" name="コンテンツ プレースホルダー 2"/>
          <p:cNvSpPr>
            <a:spLocks noGrp="1"/>
          </p:cNvSpPr>
          <p:nvPr>
            <p:ph idx="1"/>
          </p:nvPr>
        </p:nvSpPr>
        <p:spPr>
          <a:xfrm>
            <a:off x="514186" y="2598269"/>
            <a:ext cx="8882350" cy="4232176"/>
          </a:xfrm>
        </p:spPr>
        <p:txBody>
          <a:bodyPr/>
          <a:lstStyle/>
          <a:p>
            <a:r>
              <a:rPr lang="ja-JP" altLang="en-US" sz="2400" dirty="0">
                <a:solidFill>
                  <a:srgbClr val="C00000"/>
                </a:solidFill>
              </a:rPr>
              <a:t>九州大学研究データ管理・公開ポリシー，同解説</a:t>
            </a:r>
            <a:br>
              <a:rPr lang="en-US" altLang="ja-JP" sz="2400" dirty="0">
                <a:solidFill>
                  <a:srgbClr val="C00000"/>
                </a:solidFill>
              </a:rPr>
            </a:br>
            <a:r>
              <a:rPr lang="ja-JP" altLang="en-US" sz="1400" dirty="0">
                <a:latin typeface="BIZ UDPゴシック" panose="020B0400000000000000" pitchFamily="50" charset="-128"/>
              </a:rPr>
              <a:t>（令和</a:t>
            </a:r>
            <a:r>
              <a:rPr lang="en-US" altLang="ja-JP" sz="1400" dirty="0">
                <a:latin typeface="BIZ UDPゴシック" panose="020B0400000000000000" pitchFamily="50" charset="-128"/>
              </a:rPr>
              <a:t>5</a:t>
            </a:r>
            <a:r>
              <a:rPr lang="ja-JP" altLang="en-US" sz="1400" dirty="0">
                <a:latin typeface="BIZ UDPゴシック" panose="020B0400000000000000" pitchFamily="50" charset="-128"/>
              </a:rPr>
              <a:t>年</a:t>
            </a:r>
            <a:r>
              <a:rPr lang="en-US" altLang="ja-JP" sz="1400" dirty="0">
                <a:latin typeface="BIZ UDPゴシック" panose="020B0400000000000000" pitchFamily="50" charset="-128"/>
              </a:rPr>
              <a:t>3</a:t>
            </a:r>
            <a:r>
              <a:rPr lang="ja-JP" altLang="en-US" sz="1400" dirty="0">
                <a:latin typeface="BIZ UDPゴシック" panose="020B0400000000000000" pitchFamily="50" charset="-128"/>
              </a:rPr>
              <a:t>月</a:t>
            </a:r>
            <a:r>
              <a:rPr lang="en-US" altLang="ja-JP" sz="1400" dirty="0">
                <a:latin typeface="BIZ UDPゴシック" panose="020B0400000000000000" pitchFamily="50" charset="-128"/>
              </a:rPr>
              <a:t>16</a:t>
            </a:r>
            <a:r>
              <a:rPr lang="ja-JP" altLang="en-US" sz="1400" dirty="0">
                <a:latin typeface="BIZ UDPゴシック" panose="020B0400000000000000" pitchFamily="50" charset="-128"/>
              </a:rPr>
              <a:t>日 教育研究評議会 決定）</a:t>
            </a:r>
            <a:br>
              <a:rPr lang="en-US" altLang="ja-JP" sz="1400" dirty="0">
                <a:latin typeface="BIZ UDPゴシック" panose="020B0400000000000000" pitchFamily="50" charset="-128"/>
              </a:rPr>
            </a:br>
            <a:br>
              <a:rPr lang="en-US" altLang="ja-JP" sz="1400" dirty="0">
                <a:latin typeface="BIZ UDPゴシック" panose="020B0400000000000000" pitchFamily="50" charset="-128"/>
              </a:rPr>
            </a:br>
            <a:r>
              <a:rPr lang="ja-JP" altLang="en-US" sz="1400" dirty="0"/>
              <a:t>より善き知の探究と創造・展開の拠点として人類と社会に貢献することを使命とする九州大学に</a:t>
            </a:r>
            <a:br>
              <a:rPr lang="en-US" altLang="ja-JP" sz="1400" dirty="0"/>
            </a:br>
            <a:r>
              <a:rPr lang="ja-JP" altLang="en-US" sz="1400" dirty="0"/>
              <a:t>おいて、新たな知の源泉となる研究データを効率的に管理し、その利活用を促進することで</a:t>
            </a:r>
            <a:br>
              <a:rPr lang="en-US" altLang="ja-JP" sz="1400" dirty="0"/>
            </a:br>
            <a:r>
              <a:rPr lang="ja-JP" altLang="en-US" sz="1400" dirty="0"/>
              <a:t>新たな知の創出を目指すという理念の下、研究データの管理及び公開の原則を定める</a:t>
            </a:r>
            <a:endParaRPr lang="en-US" altLang="ja-JP" sz="1400" dirty="0"/>
          </a:p>
          <a:p>
            <a:pPr lvl="1">
              <a:buFont typeface="Segoe UI" panose="020B0502040204020203" pitchFamily="34" charset="0"/>
              <a:buChar char="-"/>
            </a:pPr>
            <a:r>
              <a:rPr lang="ja-JP" altLang="en-US" sz="1800" dirty="0">
                <a:solidFill>
                  <a:srgbClr val="C00000"/>
                </a:solidFill>
              </a:rPr>
              <a:t>ポリシー</a:t>
            </a:r>
            <a:r>
              <a:rPr lang="ja-JP" altLang="en-US" sz="1800" dirty="0"/>
              <a:t> </a:t>
            </a:r>
            <a:r>
              <a:rPr lang="en-US" altLang="ja-JP" sz="1400" dirty="0">
                <a:hlinkClick r:id="rId3"/>
              </a:rPr>
              <a:t>https://rds.dx.kyushu-u.ac.jp/wp-content/uploads/2023/04/KU_DataPolicy.pdf</a:t>
            </a:r>
            <a:endParaRPr lang="en-US" altLang="ja-JP" sz="1400" dirty="0"/>
          </a:p>
          <a:p>
            <a:pPr lvl="1">
              <a:buFont typeface="Segoe UI" panose="020B0502040204020203" pitchFamily="34" charset="0"/>
              <a:buChar char="-"/>
            </a:pPr>
            <a:r>
              <a:rPr lang="ja-JP" altLang="en-US" sz="1800" dirty="0">
                <a:solidFill>
                  <a:srgbClr val="C00000"/>
                </a:solidFill>
              </a:rPr>
              <a:t>解説</a:t>
            </a:r>
            <a:r>
              <a:rPr lang="ja-JP" altLang="en-US" sz="1800" dirty="0"/>
              <a:t> </a:t>
            </a:r>
            <a:r>
              <a:rPr lang="en-US" altLang="ja-JP" sz="1400" dirty="0">
                <a:cs typeface="Arial" panose="020B0604020202020204" pitchFamily="34" charset="0"/>
                <a:hlinkClick r:id="rId4"/>
              </a:rPr>
              <a:t>https://rds.dx.kyushu-u.ac.jp/wp-content/uploads/2023/04/KU_DataPolicy_commentary.pdf</a:t>
            </a:r>
            <a:br>
              <a:rPr lang="en-US" altLang="ja-JP" sz="1600" dirty="0"/>
            </a:br>
            <a:endParaRPr lang="en-US" altLang="ja-JP" sz="800" dirty="0"/>
          </a:p>
          <a:p>
            <a:endParaRPr lang="en-US" altLang="ja-JP" sz="1000" dirty="0">
              <a:solidFill>
                <a:srgbClr val="C00000"/>
              </a:solidFill>
            </a:endParaRPr>
          </a:p>
          <a:p>
            <a:r>
              <a:rPr lang="ja-JP" altLang="en-US" sz="2400" dirty="0">
                <a:solidFill>
                  <a:srgbClr val="C00000"/>
                </a:solidFill>
              </a:rPr>
              <a:t>研究データの保存等に関するガイドライン </a:t>
            </a:r>
            <a:br>
              <a:rPr lang="en-US" altLang="ja-JP" dirty="0"/>
            </a:br>
            <a:r>
              <a:rPr lang="ja-JP" altLang="en-US" sz="1400" dirty="0"/>
              <a:t>（実施：平成２７年８月１８日）</a:t>
            </a:r>
            <a:br>
              <a:rPr lang="en-US" altLang="ja-JP" sz="1400" dirty="0"/>
            </a:br>
            <a:br>
              <a:rPr lang="en-US" altLang="ja-JP" sz="1400" dirty="0"/>
            </a:br>
            <a:r>
              <a:rPr lang="ja-JP" altLang="en-US" sz="1400" dirty="0"/>
              <a:t>「研究データ等のうち、実験ノート、数値データ、画像等、「資料」の保存期間は、原則として、</a:t>
            </a:r>
            <a:br>
              <a:rPr lang="ja-JP" altLang="en-US" sz="1400" dirty="0"/>
            </a:br>
            <a:r>
              <a:rPr lang="ja-JP" altLang="en-US" sz="1400" dirty="0"/>
              <a:t>当該論文等の発表後</a:t>
            </a:r>
            <a:r>
              <a:rPr lang="en-US" altLang="ja-JP" sz="1400" dirty="0"/>
              <a:t>10</a:t>
            </a:r>
            <a:r>
              <a:rPr lang="ja-JP" altLang="en-US" sz="1400" dirty="0"/>
              <a:t>年間とする」と定める</a:t>
            </a:r>
            <a:br>
              <a:rPr lang="en-US" altLang="ja-JP" sz="2000" dirty="0"/>
            </a:br>
            <a:r>
              <a:rPr lang="en-US" altLang="ja-JP" sz="1400" dirty="0">
                <a:hlinkClick r:id="rId5"/>
              </a:rPr>
              <a:t>https://www.kyushu-u.ac.jp/f/1461/guideline.pdf</a:t>
            </a:r>
            <a:br>
              <a:rPr lang="en-US" altLang="ja-JP" sz="2000" dirty="0"/>
            </a:br>
            <a:endParaRPr lang="en-US" altLang="ja-JP" sz="1400" dirty="0"/>
          </a:p>
        </p:txBody>
      </p:sp>
      <p:pic>
        <p:nvPicPr>
          <p:cNvPr id="8" name="図 1" descr="kyudai_logo.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9079" y="41335"/>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スライド番号プレースホルダー 9"/>
          <p:cNvSpPr>
            <a:spLocks noGrp="1"/>
          </p:cNvSpPr>
          <p:nvPr>
            <p:ph type="sldNum" sz="quarter" idx="12"/>
          </p:nvPr>
        </p:nvSpPr>
        <p:spPr/>
        <p:txBody>
          <a:bodyPr/>
          <a:lstStyle/>
          <a:p>
            <a:fld id="{E7D4452B-26E9-4C9F-ABB2-FD64CED57217}" type="slidenum">
              <a:rPr kumimoji="1" lang="ja-JP" altLang="en-US" smtClean="0"/>
              <a:t>4</a:t>
            </a:fld>
            <a:endParaRPr kumimoji="1" lang="ja-JP" altLang="en-US"/>
          </a:p>
        </p:txBody>
      </p:sp>
      <p:cxnSp>
        <p:nvCxnSpPr>
          <p:cNvPr id="9" name="直線コネクタ 8"/>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4044697"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4.2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保存に関する所属機関のポリシー</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20918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データの保存場所</a:t>
            </a:r>
            <a:r>
              <a:rPr lang="ja-JP" altLang="en-US" dirty="0">
                <a:sym typeface="ＭＳ Ｐゴシック" panose="020B0600070205080204" pitchFamily="50" charset="-128"/>
              </a:rPr>
              <a:t>（</a:t>
            </a:r>
            <a:r>
              <a:rPr lang="en-US" altLang="ja-JP" dirty="0">
                <a:sym typeface="ＭＳ Ｐゴシック" panose="020B0600070205080204" pitchFamily="50" charset="-128"/>
              </a:rPr>
              <a:t>1/2</a:t>
            </a:r>
            <a:r>
              <a:rPr lang="ja-JP" altLang="en-US" dirty="0">
                <a:sym typeface="ＭＳ Ｐゴシック" panose="020B0600070205080204" pitchFamily="50" charset="-128"/>
              </a:rPr>
              <a:t>）</a:t>
            </a:r>
            <a:endParaRPr kumimoji="1" lang="ja-JP" altLang="en-US" dirty="0"/>
          </a:p>
        </p:txBody>
      </p:sp>
      <p:sp>
        <p:nvSpPr>
          <p:cNvPr id="4" name="Rectangle 3"/>
          <p:cNvSpPr>
            <a:spLocks noGrp="1"/>
          </p:cNvSpPr>
          <p:nvPr>
            <p:ph idx="1"/>
          </p:nvPr>
        </p:nvSpPr>
        <p:spPr>
          <a:xfrm>
            <a:off x="533400" y="2492896"/>
            <a:ext cx="8153400" cy="3603104"/>
          </a:xfrm>
        </p:spPr>
        <p:txBody>
          <a:bodyPr/>
          <a:lstStyle/>
          <a:p>
            <a:pPr marL="0" indent="0">
              <a:lnSpc>
                <a:spcPct val="120000"/>
              </a:lnSpc>
              <a:buNone/>
            </a:pPr>
            <a:r>
              <a:rPr lang="ja-JP" altLang="en-US" sz="2000" dirty="0">
                <a:latin typeface="BIZ UDPゴシック" panose="020B0400000000000000" pitchFamily="50" charset="-128"/>
                <a:sym typeface="ＭＳ Ｐゴシック" panose="020B0600070205080204" pitchFamily="50" charset="-128"/>
              </a:rPr>
              <a:t>代表的な</a:t>
            </a:r>
            <a:r>
              <a:rPr lang="en-US" altLang="ja-JP" sz="2000" dirty="0">
                <a:latin typeface="BIZ UDPゴシック" panose="020B0400000000000000" pitchFamily="50" charset="-128"/>
                <a:sym typeface="ＭＳ Ｐゴシック" panose="020B0600070205080204" pitchFamily="50" charset="-128"/>
              </a:rPr>
              <a:t>4</a:t>
            </a:r>
            <a:r>
              <a:rPr lang="ja-JP" altLang="en-US" sz="2000" dirty="0" err="1">
                <a:latin typeface="BIZ UDPゴシック" panose="020B0400000000000000" pitchFamily="50" charset="-128"/>
                <a:sym typeface="ＭＳ Ｐゴシック" panose="020B0600070205080204" pitchFamily="50" charset="-128"/>
              </a:rPr>
              <a:t>つの</a:t>
            </a:r>
            <a:r>
              <a:rPr lang="ja-JP" altLang="en-US" sz="2000" dirty="0">
                <a:latin typeface="BIZ UDPゴシック" panose="020B0400000000000000" pitchFamily="50" charset="-128"/>
                <a:sym typeface="ＭＳ Ｐゴシック" panose="020B0600070205080204" pitchFamily="50" charset="-128"/>
              </a:rPr>
              <a:t>保存場所</a:t>
            </a:r>
            <a:endParaRPr lang="en-US" altLang="ja-JP" sz="2000" dirty="0">
              <a:latin typeface="BIZ UDPゴシック" panose="020B0400000000000000" pitchFamily="50" charset="-128"/>
              <a:sym typeface="ＭＳ Ｐゴシック" panose="020B0600070205080204" pitchFamily="50" charset="-128"/>
            </a:endParaRPr>
          </a:p>
          <a:p>
            <a:pPr marL="914400" lvl="1" indent="-457200">
              <a:lnSpc>
                <a:spcPct val="120000"/>
              </a:lnSpc>
              <a:buFont typeface="+mj-lt"/>
              <a:buAutoNum type="arabicPeriod"/>
            </a:pPr>
            <a:r>
              <a:rPr lang="ja-JP" altLang="en-US" sz="2400" dirty="0">
                <a:solidFill>
                  <a:srgbClr val="C00000"/>
                </a:solidFill>
                <a:latin typeface="BIZ UDPゴシック" panose="020B0400000000000000" pitchFamily="50" charset="-128"/>
                <a:sym typeface="ＭＳ Ｐゴシック" panose="020B0600070205080204" pitchFamily="50" charset="-128"/>
              </a:rPr>
              <a:t>デスクトップ・モバイル</a:t>
            </a:r>
            <a:r>
              <a:rPr lang="en-US" altLang="ja-JP" sz="2400" dirty="0">
                <a:solidFill>
                  <a:srgbClr val="C00000"/>
                </a:solidFill>
                <a:latin typeface="BIZ UDPゴシック" panose="020B0400000000000000" pitchFamily="50" charset="-128"/>
                <a:sym typeface="ＭＳ Ｐゴシック" panose="020B0600070205080204" pitchFamily="50" charset="-128"/>
              </a:rPr>
              <a:t>PC</a:t>
            </a:r>
          </a:p>
          <a:p>
            <a:pPr lvl="1" indent="0">
              <a:lnSpc>
                <a:spcPct val="120000"/>
              </a:lnSpc>
              <a:buFontTx/>
              <a:buNone/>
            </a:pPr>
            <a:r>
              <a:rPr lang="ja-JP" altLang="en-US" sz="1600" dirty="0">
                <a:latin typeface="BIZ UDPゴシック" panose="020B0400000000000000" pitchFamily="50" charset="-128"/>
                <a:sym typeface="ＭＳ Ｐゴシック" panose="020B0600070205080204" pitchFamily="50" charset="-128"/>
              </a:rPr>
              <a:t>簡便な保存先ではあるが、ハードウェアが冗長化されておらず、障害によりファイルを失う可能性大。研究資料のマスターコピーを保存する場所としては不適切。</a:t>
            </a:r>
            <a:endParaRPr lang="en-US" altLang="ja-JP" sz="1600" dirty="0">
              <a:latin typeface="BIZ UDPゴシック" panose="020B0400000000000000" pitchFamily="50" charset="-128"/>
              <a:sym typeface="ＭＳ Ｐゴシック" panose="020B0600070205080204" pitchFamily="50" charset="-128"/>
            </a:endParaRPr>
          </a:p>
          <a:p>
            <a:pPr lvl="1" indent="0">
              <a:lnSpc>
                <a:spcPct val="120000"/>
              </a:lnSpc>
              <a:buFontTx/>
              <a:buNone/>
            </a:pPr>
            <a:endParaRPr lang="ja-JP" altLang="en-US" sz="1000" dirty="0">
              <a:latin typeface="BIZ UDPゴシック" panose="020B0400000000000000" pitchFamily="50" charset="-128"/>
              <a:sym typeface="ＭＳ Ｐゴシック" panose="020B0600070205080204" pitchFamily="50" charset="-128"/>
            </a:endParaRPr>
          </a:p>
          <a:p>
            <a:pPr marL="914400" lvl="1" indent="-457200">
              <a:lnSpc>
                <a:spcPct val="120000"/>
              </a:lnSpc>
              <a:buFont typeface="+mj-lt"/>
              <a:buAutoNum type="arabicPeriod" startAt="2"/>
            </a:pPr>
            <a:r>
              <a:rPr lang="ja-JP" altLang="en-US" sz="2400" dirty="0">
                <a:solidFill>
                  <a:srgbClr val="C00000"/>
                </a:solidFill>
                <a:latin typeface="BIZ UDPゴシック" panose="020B0400000000000000" pitchFamily="50" charset="-128"/>
                <a:sym typeface="ＭＳ Ｐゴシック" panose="020B0600070205080204" pitchFamily="50" charset="-128"/>
              </a:rPr>
              <a:t>外部記憶デバイス</a:t>
            </a:r>
          </a:p>
          <a:p>
            <a:pPr lvl="1" indent="0">
              <a:lnSpc>
                <a:spcPct val="120000"/>
              </a:lnSpc>
              <a:buFontTx/>
              <a:buNone/>
            </a:pPr>
            <a:r>
              <a:rPr lang="en-US" altLang="ja-JP" sz="1600" dirty="0">
                <a:latin typeface="BIZ UDPゴシック" panose="020B0400000000000000" pitchFamily="50" charset="-128"/>
                <a:sym typeface="ＭＳ Ｐゴシック" panose="020B0600070205080204" pitchFamily="50" charset="-128"/>
              </a:rPr>
              <a:t>CD</a:t>
            </a:r>
            <a:r>
              <a:rPr lang="ja-JP" altLang="en-US" sz="1600" dirty="0">
                <a:latin typeface="BIZ UDPゴシック" panose="020B0400000000000000" pitchFamily="50" charset="-128"/>
                <a:sym typeface="ＭＳ Ｐゴシック" panose="020B0600070205080204" pitchFamily="50" charset="-128"/>
              </a:rPr>
              <a:t>や</a:t>
            </a:r>
            <a:r>
              <a:rPr lang="en-US" altLang="ja-JP" sz="1600" dirty="0">
                <a:latin typeface="BIZ UDPゴシック" panose="020B0400000000000000" pitchFamily="50" charset="-128"/>
                <a:sym typeface="ＭＳ Ｐゴシック" panose="020B0600070205080204" pitchFamily="50" charset="-128"/>
              </a:rPr>
              <a:t>DVD</a:t>
            </a:r>
            <a:r>
              <a:rPr lang="ja-JP" altLang="en-US" sz="1600" dirty="0">
                <a:latin typeface="BIZ UDPゴシック" panose="020B0400000000000000" pitchFamily="50" charset="-128"/>
                <a:sym typeface="ＭＳ Ｐゴシック" panose="020B0600070205080204" pitchFamily="50" charset="-128"/>
              </a:rPr>
              <a:t>はサイズが十分ではなく、書き込みエラーへの対処や確認が必須。</a:t>
            </a:r>
            <a:r>
              <a:rPr lang="en-US" altLang="ja-JP" sz="1600" dirty="0">
                <a:latin typeface="BIZ UDPゴシック" panose="020B0400000000000000" pitchFamily="50" charset="-128"/>
                <a:sym typeface="ＭＳ Ｐゴシック" panose="020B0600070205080204" pitchFamily="50" charset="-128"/>
              </a:rPr>
              <a:t>USB</a:t>
            </a:r>
            <a:r>
              <a:rPr lang="ja-JP" altLang="en-US" sz="1600" dirty="0">
                <a:latin typeface="BIZ UDPゴシック" panose="020B0400000000000000" pitchFamily="50" charset="-128"/>
                <a:sym typeface="ＭＳ Ｐゴシック" panose="020B0600070205080204" pitchFamily="50" charset="-128"/>
              </a:rPr>
              <a:t>ハードディスクや</a:t>
            </a:r>
            <a:r>
              <a:rPr lang="en-US" altLang="ja-JP" sz="1600" dirty="0">
                <a:latin typeface="BIZ UDPゴシック" panose="020B0400000000000000" pitchFamily="50" charset="-128"/>
                <a:sym typeface="ＭＳ Ｐゴシック" panose="020B0600070205080204" pitchFamily="50" charset="-128"/>
              </a:rPr>
              <a:t>USB</a:t>
            </a:r>
            <a:r>
              <a:rPr lang="ja-JP" altLang="en-US" sz="1600" dirty="0">
                <a:latin typeface="BIZ UDPゴシック" panose="020B0400000000000000" pitchFamily="50" charset="-128"/>
                <a:sym typeface="ＭＳ Ｐゴシック" panose="020B0600070205080204" pitchFamily="50" charset="-128"/>
              </a:rPr>
              <a:t>メモリ、</a:t>
            </a:r>
            <a:r>
              <a:rPr lang="en-US" altLang="ja-JP" sz="1600" dirty="0">
                <a:latin typeface="BIZ UDPゴシック" panose="020B0400000000000000" pitchFamily="50" charset="-128"/>
                <a:sym typeface="ＭＳ Ｐゴシック" panose="020B0600070205080204" pitchFamily="50" charset="-128"/>
              </a:rPr>
              <a:t>SD</a:t>
            </a:r>
            <a:r>
              <a:rPr lang="ja-JP" altLang="en-US" sz="1600" dirty="0">
                <a:latin typeface="BIZ UDPゴシック" panose="020B0400000000000000" pitchFamily="50" charset="-128"/>
                <a:sym typeface="ＭＳ Ｐゴシック" panose="020B0600070205080204" pitchFamily="50" charset="-128"/>
              </a:rPr>
              <a:t>カードなどは、安価で大容量化してきたが、</a:t>
            </a:r>
            <a:r>
              <a:rPr lang="en-US" altLang="ja-JP" sz="1600" dirty="0">
                <a:latin typeface="BIZ UDPゴシック" panose="020B0400000000000000" pitchFamily="50" charset="-128"/>
                <a:sym typeface="ＭＳ Ｐゴシック" panose="020B0600070205080204" pitchFamily="50" charset="-128"/>
              </a:rPr>
              <a:t>PC</a:t>
            </a:r>
            <a:r>
              <a:rPr lang="ja-JP" altLang="en-US" sz="1600" dirty="0">
                <a:latin typeface="BIZ UDPゴシック" panose="020B0400000000000000" pitchFamily="50" charset="-128"/>
                <a:sym typeface="ＭＳ Ｐゴシック" panose="020B0600070205080204" pitchFamily="50" charset="-128"/>
              </a:rPr>
              <a:t>・ラップトップと同様の問題あり。ポータビリティに優れる反面、紛失や盗難</a:t>
            </a:r>
            <a:br>
              <a:rPr lang="en-US" altLang="ja-JP" sz="1600" dirty="0">
                <a:latin typeface="BIZ UDPゴシック" panose="020B0400000000000000" pitchFamily="50" charset="-128"/>
                <a:sym typeface="ＭＳ Ｐゴシック" panose="020B0600070205080204" pitchFamily="50" charset="-128"/>
              </a:rPr>
            </a:br>
            <a:r>
              <a:rPr lang="ja-JP" altLang="en-US" sz="1600" dirty="0">
                <a:latin typeface="BIZ UDPゴシック" panose="020B0400000000000000" pitchFamily="50" charset="-128"/>
                <a:sym typeface="ＭＳ Ｐゴシック" panose="020B0600070205080204" pitchFamily="50" charset="-128"/>
              </a:rPr>
              <a:t>などのセキュリティリスク大。</a:t>
            </a:r>
            <a:endParaRPr lang="en-US" altLang="ja-JP" sz="1600" dirty="0">
              <a:latin typeface="BIZ UDPゴシック" panose="020B0400000000000000" pitchFamily="50" charset="-128"/>
              <a:sym typeface="ＭＳ Ｐゴシック" panose="020B0600070205080204" pitchFamily="50" charset="-128"/>
            </a:endParaRPr>
          </a:p>
          <a:p>
            <a:pPr lvl="1" indent="0">
              <a:lnSpc>
                <a:spcPct val="120000"/>
              </a:lnSpc>
              <a:buFontTx/>
              <a:buNone/>
            </a:pPr>
            <a:endParaRPr lang="en-US" altLang="ja-JP" sz="1600" dirty="0">
              <a:latin typeface="BIZ UDPゴシック" panose="020B0400000000000000" pitchFamily="50" charset="-128"/>
              <a:sym typeface="ＭＳ Ｐゴシック" panose="020B0600070205080204" pitchFamily="50" charset="-128"/>
            </a:endParaRPr>
          </a:p>
        </p:txBody>
      </p:sp>
      <p:sp>
        <p:nvSpPr>
          <p:cNvPr id="5" name="角丸四角形 4"/>
          <p:cNvSpPr/>
          <p:nvPr/>
        </p:nvSpPr>
        <p:spPr>
          <a:xfrm>
            <a:off x="550354" y="1450166"/>
            <a:ext cx="8157592" cy="792000"/>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文本框 6">
            <a:extLst>
              <a:ext uri="{FF2B5EF4-FFF2-40B4-BE49-F238E27FC236}">
                <a16:creationId xmlns:a16="http://schemas.microsoft.com/office/drawing/2014/main" id="{D3F5A110-2FCD-814A-9861-628B110A27DD}"/>
              </a:ext>
            </a:extLst>
          </p:cNvPr>
          <p:cNvSpPr txBox="1"/>
          <p:nvPr/>
        </p:nvSpPr>
        <p:spPr>
          <a:xfrm>
            <a:off x="683568" y="1523001"/>
            <a:ext cx="8215312" cy="646331"/>
          </a:xfrm>
          <a:prstGeom prst="rect">
            <a:avLst/>
          </a:prstGeom>
          <a:noFill/>
        </p:spPr>
        <p:txBody>
          <a:bodyPr wrap="square" rtlCol="0">
            <a:spAutoFit/>
          </a:bodyPr>
          <a:lstStyle/>
          <a:p>
            <a:r>
              <a:rPr kumimoji="1" lang="ja-JP" altLang="en-US" sz="1800" b="1" kern="0" dirty="0">
                <a:solidFill>
                  <a:schemeClr val="bg1"/>
                </a:solidFill>
                <a:ea typeface="BIZ UDPゴシック" panose="020B0400000000000000" pitchFamily="50" charset="-128"/>
              </a:rPr>
              <a:t>容量や費用、簡便さに加え、信頼性や安全性など各保存場所の特徴を考慮し、</a:t>
            </a:r>
            <a:br>
              <a:rPr kumimoji="1" lang="en-US" altLang="ja-JP" sz="1800" b="1" kern="0" dirty="0">
                <a:solidFill>
                  <a:schemeClr val="bg1"/>
                </a:solidFill>
                <a:ea typeface="BIZ UDPゴシック" panose="020B0400000000000000" pitchFamily="50" charset="-128"/>
              </a:rPr>
            </a:br>
            <a:r>
              <a:rPr kumimoji="1" lang="ja-JP" altLang="en-US" sz="1800" b="1" kern="0" dirty="0">
                <a:solidFill>
                  <a:schemeClr val="bg1"/>
                </a:solidFill>
                <a:ea typeface="BIZ UDPゴシック" panose="020B0400000000000000" pitchFamily="50" charset="-128"/>
              </a:rPr>
              <a:t>保存先を選択しましょう。</a:t>
            </a: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5</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a:t>
            </a:r>
            <a:r>
              <a:rPr lang="en-US" altLang="ja-JP" dirty="0"/>
              <a:t>RDM</a:t>
            </a:r>
            <a:r>
              <a:rPr lang="ja-JP" altLang="en-US" dirty="0"/>
              <a:t>トレーニングツール」</a:t>
            </a:r>
            <a:r>
              <a:rPr lang="en-US" altLang="ja-JP" dirty="0"/>
              <a:t>3</a:t>
            </a:r>
            <a:r>
              <a:rPr lang="ja-JP" altLang="en-US" dirty="0"/>
              <a:t>章</a:t>
            </a:r>
            <a:r>
              <a:rPr lang="en-US" altLang="ja-JP" dirty="0"/>
              <a:t>_3</a:t>
            </a:r>
            <a:endParaRPr lang="ja-JP" altLang="en-US" dirty="0"/>
          </a:p>
        </p:txBody>
      </p:sp>
      <p:sp>
        <p:nvSpPr>
          <p:cNvPr id="11" name="テキスト ボックス 10"/>
          <p:cNvSpPr txBox="1"/>
          <p:nvPr/>
        </p:nvSpPr>
        <p:spPr>
          <a:xfrm>
            <a:off x="89646" y="64150"/>
            <a:ext cx="160653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保存場所</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306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データの保存場所</a:t>
            </a:r>
            <a:r>
              <a:rPr lang="ja-JP" altLang="en-US" dirty="0">
                <a:sym typeface="ＭＳ Ｐゴシック" panose="020B0600070205080204" pitchFamily="50" charset="-128"/>
              </a:rPr>
              <a:t>（</a:t>
            </a:r>
            <a:r>
              <a:rPr lang="en-US" altLang="ja-JP" dirty="0">
                <a:sym typeface="ＭＳ Ｐゴシック" panose="020B0600070205080204" pitchFamily="50" charset="-128"/>
              </a:rPr>
              <a:t>2/2</a:t>
            </a:r>
            <a:r>
              <a:rPr lang="ja-JP" altLang="en-US" dirty="0">
                <a:sym typeface="ＭＳ Ｐゴシック" panose="020B0600070205080204" pitchFamily="50" charset="-128"/>
              </a:rPr>
              <a:t>）</a:t>
            </a:r>
            <a:endParaRPr kumimoji="1" lang="ja-JP" altLang="en-US" dirty="0"/>
          </a:p>
        </p:txBody>
      </p:sp>
      <p:sp>
        <p:nvSpPr>
          <p:cNvPr id="4" name="Rectangle 3"/>
          <p:cNvSpPr>
            <a:spLocks noGrp="1"/>
          </p:cNvSpPr>
          <p:nvPr>
            <p:ph idx="1"/>
          </p:nvPr>
        </p:nvSpPr>
        <p:spPr>
          <a:xfrm>
            <a:off x="434924" y="1520354"/>
            <a:ext cx="8503096" cy="4968552"/>
          </a:xfrm>
        </p:spPr>
        <p:txBody>
          <a:bodyPr/>
          <a:lstStyle/>
          <a:p>
            <a:pPr marL="914400" lvl="1" indent="-457200">
              <a:lnSpc>
                <a:spcPct val="120000"/>
              </a:lnSpc>
              <a:buFont typeface="+mj-lt"/>
              <a:buAutoNum type="arabicPeriod" startAt="3"/>
            </a:pPr>
            <a:r>
              <a:rPr lang="ja-JP" altLang="en-US" sz="2400" dirty="0">
                <a:solidFill>
                  <a:srgbClr val="C00000"/>
                </a:solidFill>
                <a:latin typeface="BIZ UDPゴシック" panose="020B0400000000000000" pitchFamily="50" charset="-128"/>
                <a:sym typeface="ＭＳ Ｐゴシック" panose="020B0600070205080204" pitchFamily="50" charset="-128"/>
              </a:rPr>
              <a:t>クラウドストレージ </a:t>
            </a:r>
            <a:r>
              <a:rPr lang="ja-JP" altLang="en-US" sz="2000" dirty="0">
                <a:latin typeface="BIZ UDPゴシック" panose="020B0400000000000000" pitchFamily="50" charset="-128"/>
                <a:sym typeface="ＭＳ Ｐゴシック" panose="020B0600070205080204" pitchFamily="50" charset="-128"/>
              </a:rPr>
              <a:t>（例：</a:t>
            </a:r>
            <a:r>
              <a:rPr lang="en-US" altLang="ja-JP" sz="2000" dirty="0">
                <a:latin typeface="BIZ UDPゴシック" panose="020B0400000000000000" pitchFamily="50" charset="-128"/>
                <a:sym typeface="ＭＳ Ｐゴシック" panose="020B0600070205080204" pitchFamily="50" charset="-128"/>
              </a:rPr>
              <a:t>OneDrive, Dropbox)</a:t>
            </a:r>
            <a:endParaRPr lang="ja-JP" altLang="en-US" sz="2000" dirty="0">
              <a:latin typeface="BIZ UDPゴシック" panose="020B0400000000000000" pitchFamily="50" charset="-128"/>
              <a:sym typeface="ＭＳ Ｐゴシック" panose="020B0600070205080204" pitchFamily="50" charset="-128"/>
            </a:endParaRPr>
          </a:p>
          <a:p>
            <a:pPr lvl="1" indent="0">
              <a:lnSpc>
                <a:spcPct val="120000"/>
              </a:lnSpc>
              <a:buFontTx/>
              <a:buNone/>
            </a:pPr>
            <a:r>
              <a:rPr lang="ja-JP" altLang="en-US" sz="1600" dirty="0">
                <a:latin typeface="BIZ UDPゴシック" panose="020B0400000000000000" pitchFamily="50" charset="-128"/>
                <a:sym typeface="ＭＳ Ｐゴシック" panose="020B0600070205080204" pitchFamily="50" charset="-128"/>
              </a:rPr>
              <a:t>インターネット上のディスクスペースを利用できるサービス。一定容量までは無料で利用できるものもあるが、機関のセキュリティポリシーやガイドラインに適合するものを選択すべき。</a:t>
            </a:r>
            <a:br>
              <a:rPr lang="en-US" altLang="ja-JP" sz="2000" dirty="0">
                <a:latin typeface="BIZ UDPゴシック" panose="020B0400000000000000" pitchFamily="50" charset="-128"/>
                <a:sym typeface="ＭＳ Ｐゴシック" panose="020B0600070205080204" pitchFamily="50" charset="-128"/>
              </a:rPr>
            </a:br>
            <a:r>
              <a:rPr lang="en-US" altLang="ja-JP" sz="1400" dirty="0">
                <a:latin typeface="BIZ UDPゴシック" panose="020B0400000000000000" pitchFamily="50" charset="-128"/>
                <a:sym typeface="ＭＳ Ｐゴシック" panose="020B0600070205080204" pitchFamily="50" charset="-128"/>
              </a:rPr>
              <a:t>*</a:t>
            </a:r>
            <a:r>
              <a:rPr lang="ja-JP" altLang="en-US" sz="1400" dirty="0">
                <a:latin typeface="BIZ UDPゴシック" panose="020B0400000000000000" pitchFamily="50" charset="-128"/>
                <a:sym typeface="ＭＳ Ｐゴシック" panose="020B0600070205080204" pitchFamily="50" charset="-128"/>
              </a:rPr>
              <a:t>オンラインストレージサービスの比較：</a:t>
            </a:r>
            <a:r>
              <a:rPr lang="en-US" altLang="ja-JP" sz="1400" dirty="0">
                <a:latin typeface="BIZ UDPゴシック" panose="020B0400000000000000" pitchFamily="50" charset="-128"/>
                <a:sym typeface="ＭＳ Ｐゴシック" panose="020B0600070205080204" pitchFamily="50" charset="-128"/>
                <a:hlinkClick r:id="rId3"/>
              </a:rPr>
              <a:t>https://en.wikipedia.org/wiki/Comparison_of_online_backup_services</a:t>
            </a:r>
            <a:endParaRPr lang="en-US" altLang="ja-JP" sz="1400" dirty="0">
              <a:latin typeface="BIZ UDPゴシック" panose="020B0400000000000000" pitchFamily="50" charset="-128"/>
              <a:sym typeface="ＭＳ Ｐゴシック" panose="020B0600070205080204" pitchFamily="50" charset="-128"/>
            </a:endParaRPr>
          </a:p>
          <a:p>
            <a:pPr marL="914400" lvl="1" indent="-457200">
              <a:lnSpc>
                <a:spcPct val="120000"/>
              </a:lnSpc>
              <a:buFont typeface="+mj-lt"/>
              <a:buAutoNum type="arabicPeriod" startAt="4"/>
            </a:pPr>
            <a:r>
              <a:rPr lang="ja-JP" altLang="en-US" sz="2400" dirty="0">
                <a:solidFill>
                  <a:srgbClr val="C00000"/>
                </a:solidFill>
                <a:latin typeface="BIZ UDPゴシック" panose="020B0400000000000000" pitchFamily="50" charset="-128"/>
                <a:sym typeface="ＭＳ Ｐゴシック" panose="020B0600070205080204" pitchFamily="50" charset="-128"/>
              </a:rPr>
              <a:t>ネットワークドライブ </a:t>
            </a:r>
            <a:r>
              <a:rPr lang="en-US" altLang="ja-JP" sz="2000" dirty="0">
                <a:latin typeface="BIZ UDPゴシック" panose="020B0400000000000000" pitchFamily="50" charset="-128"/>
                <a:sym typeface="ＭＳ Ｐゴシック" panose="020B0600070205080204" pitchFamily="50" charset="-128"/>
              </a:rPr>
              <a:t>(</a:t>
            </a:r>
            <a:r>
              <a:rPr lang="ja-JP" altLang="en-US" sz="2000" dirty="0">
                <a:latin typeface="BIZ UDPゴシック" panose="020B0400000000000000" pitchFamily="50" charset="-128"/>
                <a:sym typeface="ＭＳ Ｐゴシック" panose="020B0600070205080204" pitchFamily="50" charset="-128"/>
              </a:rPr>
              <a:t>例</a:t>
            </a:r>
            <a:r>
              <a:rPr lang="en-US" altLang="ja-JP" sz="2000" dirty="0">
                <a:latin typeface="BIZ UDPゴシック" panose="020B0400000000000000" pitchFamily="50" charset="-128"/>
                <a:sym typeface="ＭＳ Ｐゴシック" panose="020B0600070205080204" pitchFamily="50" charset="-128"/>
              </a:rPr>
              <a:t>:</a:t>
            </a:r>
            <a:r>
              <a:rPr lang="ja-JP" altLang="en-US" sz="2000" dirty="0">
                <a:latin typeface="BIZ UDPゴシック" panose="020B0400000000000000" pitchFamily="50" charset="-128"/>
                <a:sym typeface="ＭＳ Ｐゴシック" panose="020B0600070205080204" pitchFamily="50" charset="-128"/>
              </a:rPr>
              <a:t>研究室の</a:t>
            </a:r>
            <a:r>
              <a:rPr lang="en-US" altLang="ja-JP" sz="2000" dirty="0">
                <a:latin typeface="BIZ UDPゴシック" panose="020B0400000000000000" pitchFamily="50" charset="-128"/>
                <a:sym typeface="ＭＳ Ｐゴシック" panose="020B0600070205080204" pitchFamily="50" charset="-128"/>
              </a:rPr>
              <a:t>NAS)</a:t>
            </a:r>
            <a:endParaRPr lang="ja-JP" altLang="en-US" sz="2000" dirty="0">
              <a:latin typeface="BIZ UDPゴシック" panose="020B0400000000000000" pitchFamily="50" charset="-128"/>
              <a:sym typeface="ＭＳ Ｐゴシック" panose="020B0600070205080204" pitchFamily="50" charset="-128"/>
            </a:endParaRPr>
          </a:p>
          <a:p>
            <a:pPr lvl="1" indent="0">
              <a:lnSpc>
                <a:spcPct val="120000"/>
              </a:lnSpc>
              <a:buFontTx/>
              <a:buNone/>
            </a:pPr>
            <a:r>
              <a:rPr lang="en-US" altLang="ja-JP" sz="1600" dirty="0">
                <a:latin typeface="BIZ UDPゴシック" panose="020B0400000000000000" pitchFamily="50" charset="-128"/>
                <a:sym typeface="ＭＳ Ｐゴシック" panose="020B0600070205080204" pitchFamily="50" charset="-128"/>
              </a:rPr>
              <a:t>LAN</a:t>
            </a:r>
            <a:r>
              <a:rPr lang="ja-JP" altLang="en-US" sz="1600" dirty="0">
                <a:latin typeface="BIZ UDPゴシック" panose="020B0400000000000000" pitchFamily="50" charset="-128"/>
                <a:sym typeface="ＭＳ Ｐゴシック" panose="020B0600070205080204" pitchFamily="50" charset="-128"/>
              </a:rPr>
              <a:t>などのネットワーク経由で接続できる他のコンピュータのディスクスペース。安定的に運用される所属機関のシステム管理部門が提供するものを利用するのが理想。</a:t>
            </a:r>
            <a:endParaRPr lang="en-US" altLang="ja-JP" sz="1600" dirty="0">
              <a:latin typeface="BIZ UDPゴシック" panose="020B0400000000000000" pitchFamily="50" charset="-128"/>
              <a:sym typeface="ＭＳ Ｐゴシック" panose="020B0600070205080204" pitchFamily="50" charset="-128"/>
            </a:endParaRPr>
          </a:p>
        </p:txBody>
      </p:sp>
      <p:sp>
        <p:nvSpPr>
          <p:cNvPr id="5" name="角丸四角形 4"/>
          <p:cNvSpPr/>
          <p:nvPr/>
        </p:nvSpPr>
        <p:spPr>
          <a:xfrm>
            <a:off x="610810" y="4711928"/>
            <a:ext cx="8327210" cy="1668900"/>
          </a:xfrm>
          <a:prstGeom prst="roundRect">
            <a:avLst>
              <a:gd name="adj" fmla="val 15219"/>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文本框 6">
            <a:extLst>
              <a:ext uri="{FF2B5EF4-FFF2-40B4-BE49-F238E27FC236}">
                <a16:creationId xmlns:a16="http://schemas.microsoft.com/office/drawing/2014/main" id="{D3F5A110-2FCD-814A-9861-628B110A27DD}"/>
              </a:ext>
            </a:extLst>
          </p:cNvPr>
          <p:cNvSpPr txBox="1"/>
          <p:nvPr/>
        </p:nvSpPr>
        <p:spPr>
          <a:xfrm>
            <a:off x="722708" y="4830603"/>
            <a:ext cx="8215312" cy="1477328"/>
          </a:xfrm>
          <a:prstGeom prst="rect">
            <a:avLst/>
          </a:prstGeom>
          <a:noFill/>
        </p:spPr>
        <p:txBody>
          <a:bodyPr wrap="square" rtlCol="0">
            <a:spAutoFit/>
          </a:bodyPr>
          <a:lstStyle/>
          <a:p>
            <a:r>
              <a:rPr kumimoji="1" lang="ja-JP" altLang="en-US" b="1" kern="0" dirty="0">
                <a:solidFill>
                  <a:schemeClr val="bg1"/>
                </a:solidFill>
                <a:ea typeface="BIZ UDPゴシック" panose="020B0400000000000000" pitchFamily="50" charset="-128"/>
              </a:rPr>
              <a:t>外部のクラウドストレージを利用する際は、機関のセキュリティポリシーに合致</a:t>
            </a:r>
            <a:br>
              <a:rPr kumimoji="1" lang="en-US" altLang="ja-JP" b="1" kern="0" dirty="0">
                <a:solidFill>
                  <a:schemeClr val="bg1"/>
                </a:solidFill>
                <a:ea typeface="BIZ UDPゴシック" panose="020B0400000000000000" pitchFamily="50" charset="-128"/>
              </a:rPr>
            </a:br>
            <a:r>
              <a:rPr kumimoji="1" lang="ja-JP" altLang="en-US" b="1" kern="0" dirty="0">
                <a:solidFill>
                  <a:schemeClr val="bg1"/>
                </a:solidFill>
                <a:ea typeface="BIZ UDPゴシック" panose="020B0400000000000000" pitchFamily="50" charset="-128"/>
              </a:rPr>
              <a:t>するかを事前に確認しましょう。所属する研究機関が提供するネットワーク</a:t>
            </a:r>
            <a:br>
              <a:rPr kumimoji="1" lang="en-US" altLang="ja-JP" b="1" kern="0" dirty="0">
                <a:solidFill>
                  <a:schemeClr val="bg1"/>
                </a:solidFill>
                <a:ea typeface="BIZ UDPゴシック" panose="020B0400000000000000" pitchFamily="50" charset="-128"/>
              </a:rPr>
            </a:br>
            <a:r>
              <a:rPr kumimoji="1" lang="ja-JP" altLang="en-US" b="1" kern="0" dirty="0">
                <a:solidFill>
                  <a:schemeClr val="bg1"/>
                </a:solidFill>
                <a:ea typeface="BIZ UDPゴシック" panose="020B0400000000000000" pitchFamily="50" charset="-128"/>
              </a:rPr>
              <a:t>ドライブ、クラウドストレージがあれば、安心して研究データを保存できます。</a:t>
            </a:r>
            <a:endParaRPr kumimoji="1" lang="en-US" altLang="ja-JP" b="1" kern="0" dirty="0">
              <a:solidFill>
                <a:schemeClr val="bg1"/>
              </a:solidFill>
              <a:ea typeface="BIZ UDPゴシック" panose="020B0400000000000000" pitchFamily="50" charset="-128"/>
            </a:endParaRPr>
          </a:p>
          <a:p>
            <a:r>
              <a:rPr kumimoji="1" lang="ja-JP" altLang="en-US" b="1" kern="0" dirty="0">
                <a:solidFill>
                  <a:schemeClr val="bg1"/>
                </a:solidFill>
                <a:ea typeface="BIZ UDPゴシック" panose="020B0400000000000000" pitchFamily="50" charset="-128"/>
              </a:rPr>
              <a:t>クラウドストレージやネットワークドライブ等を利用して複数の環境で作業する</a:t>
            </a:r>
            <a:br>
              <a:rPr kumimoji="1" lang="en-US" altLang="ja-JP" b="1" kern="0" dirty="0">
                <a:solidFill>
                  <a:schemeClr val="bg1"/>
                </a:solidFill>
                <a:ea typeface="BIZ UDPゴシック" panose="020B0400000000000000" pitchFamily="50" charset="-128"/>
              </a:rPr>
            </a:br>
            <a:r>
              <a:rPr kumimoji="1" lang="ja-JP" altLang="en-US" b="1" kern="0" dirty="0">
                <a:solidFill>
                  <a:schemeClr val="bg1"/>
                </a:solidFill>
                <a:ea typeface="BIZ UDPゴシック" panose="020B0400000000000000" pitchFamily="50" charset="-128"/>
              </a:rPr>
              <a:t>際には、確実にファイルを同期させるようにしましょう。</a:t>
            </a:r>
            <a:endParaRPr kumimoji="1" lang="en-US" altLang="ja-JP" b="1" kern="0" dirty="0">
              <a:solidFill>
                <a:schemeClr val="bg1"/>
              </a:solidFill>
              <a:ea typeface="BIZ UDPゴシック" panose="020B0400000000000000" pitchFamily="50" charset="-128"/>
            </a:endParaRP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6</a:t>
            </a:fld>
            <a:endParaRPr kumimoji="1" lang="ja-JP" altLang="en-US"/>
          </a:p>
        </p:txBody>
      </p:sp>
      <p:sp>
        <p:nvSpPr>
          <p:cNvPr id="11"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a:t>
            </a:r>
            <a:r>
              <a:rPr lang="en-US" altLang="ja-JP" dirty="0"/>
              <a:t>RDM</a:t>
            </a:r>
            <a:r>
              <a:rPr lang="ja-JP" altLang="en-US" dirty="0"/>
              <a:t>トレーニングツール」</a:t>
            </a:r>
            <a:r>
              <a:rPr lang="en-US" altLang="ja-JP" dirty="0"/>
              <a:t>3</a:t>
            </a:r>
            <a:r>
              <a:rPr lang="ja-JP" altLang="en-US" dirty="0"/>
              <a:t>章</a:t>
            </a:r>
            <a:r>
              <a:rPr lang="en-US" altLang="ja-JP" dirty="0"/>
              <a:t>_3</a:t>
            </a:r>
            <a:endParaRPr lang="ja-JP" altLang="en-US" dirty="0"/>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160653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保存場所</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16064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ストレージ</a:t>
            </a:r>
            <a:endParaRPr kumimoji="1" lang="ja-JP" altLang="en-US" dirty="0"/>
          </a:p>
        </p:txBody>
      </p:sp>
      <p:sp>
        <p:nvSpPr>
          <p:cNvPr id="4" name="角丸四角形 3"/>
          <p:cNvSpPr/>
          <p:nvPr/>
        </p:nvSpPr>
        <p:spPr>
          <a:xfrm>
            <a:off x="611560" y="4994086"/>
            <a:ext cx="7992888" cy="1524763"/>
          </a:xfrm>
          <a:prstGeom prst="roundRect">
            <a:avLst>
              <a:gd name="adj" fmla="val 12496"/>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533400" y="2185775"/>
            <a:ext cx="8610600" cy="2839616"/>
          </a:xfrm>
        </p:spPr>
        <p:txBody>
          <a:bodyPr/>
          <a:lstStyle/>
          <a:p>
            <a:r>
              <a:rPr lang="en-US" altLang="ja-JP" dirty="0">
                <a:solidFill>
                  <a:srgbClr val="C00000"/>
                </a:solidFill>
              </a:rPr>
              <a:t>QRDM</a:t>
            </a:r>
          </a:p>
          <a:p>
            <a:pPr lvl="1">
              <a:buFont typeface="Arial" panose="020B0604020202020204" pitchFamily="34" charset="0"/>
              <a:buChar char="-"/>
            </a:pPr>
            <a:r>
              <a:rPr lang="ja-JP" altLang="en-US" sz="1600" dirty="0"/>
              <a:t>研究データ管理用ストレージシステムとして</a:t>
            </a:r>
            <a:r>
              <a:rPr lang="en-US" altLang="ja-JP" sz="1600" dirty="0"/>
              <a:t>2022</a:t>
            </a:r>
            <a:r>
              <a:rPr lang="ja-JP" altLang="en-US" sz="1600" dirty="0"/>
              <a:t>年度に導入、</a:t>
            </a:r>
            <a:r>
              <a:rPr lang="en-US" altLang="ja-JP" sz="1600" dirty="0"/>
              <a:t>2023</a:t>
            </a:r>
            <a:r>
              <a:rPr lang="ja-JP" altLang="en-US" sz="1600" dirty="0"/>
              <a:t>年サービス開始</a:t>
            </a:r>
            <a:endParaRPr lang="en-US" altLang="ja-JP" sz="1600" dirty="0"/>
          </a:p>
          <a:p>
            <a:pPr lvl="1">
              <a:buFont typeface="Arial" panose="020B0604020202020204" pitchFamily="34" charset="0"/>
              <a:buChar char="-"/>
            </a:pPr>
            <a:r>
              <a:rPr lang="en-US" altLang="ja-JP" sz="1600" dirty="0" err="1"/>
              <a:t>Nextcloud</a:t>
            </a:r>
            <a:r>
              <a:rPr lang="ja-JP" altLang="en-US" sz="1600" dirty="0"/>
              <a:t>によるデータの効率的管理</a:t>
            </a:r>
            <a:endParaRPr lang="en-US" altLang="ja-JP" sz="1600" dirty="0"/>
          </a:p>
          <a:p>
            <a:pPr lvl="1">
              <a:buFont typeface="Arial" panose="020B0604020202020204" pitchFamily="34" charset="0"/>
              <a:buChar char="-"/>
            </a:pPr>
            <a:r>
              <a:rPr lang="en-US" altLang="ja-JP" sz="1600" dirty="0" err="1"/>
              <a:t>GakuNin</a:t>
            </a:r>
            <a:r>
              <a:rPr lang="en-US" altLang="ja-JP" sz="1600" dirty="0"/>
              <a:t> RDM</a:t>
            </a:r>
            <a:r>
              <a:rPr lang="ja-JP" altLang="en-US" sz="1600" dirty="0"/>
              <a:t>と連携 </a:t>
            </a:r>
            <a:r>
              <a:rPr lang="en-US" altLang="ja-JP" sz="1600" dirty="0"/>
              <a:t>(</a:t>
            </a:r>
            <a:r>
              <a:rPr lang="ja-JP" altLang="en-US" sz="1600" dirty="0"/>
              <a:t>次スライド参照</a:t>
            </a:r>
            <a:r>
              <a:rPr lang="en-US" altLang="ja-JP" sz="1600" dirty="0"/>
              <a:t>)</a:t>
            </a:r>
          </a:p>
          <a:p>
            <a:pPr lvl="1">
              <a:buFont typeface="Arial" panose="020B0604020202020204" pitchFamily="34" charset="0"/>
              <a:buChar char="-"/>
            </a:pPr>
            <a:endParaRPr lang="en-US" altLang="ja-JP" sz="1600" dirty="0"/>
          </a:p>
          <a:p>
            <a:r>
              <a:rPr lang="en-US" altLang="ja-JP" dirty="0" err="1">
                <a:solidFill>
                  <a:srgbClr val="C00000"/>
                </a:solidFill>
              </a:rPr>
              <a:t>Proself</a:t>
            </a:r>
            <a:r>
              <a:rPr lang="en-US" altLang="ja-JP" dirty="0">
                <a:solidFill>
                  <a:srgbClr val="C00000"/>
                </a:solidFill>
              </a:rPr>
              <a:t>, OneDrive for Business</a:t>
            </a:r>
          </a:p>
          <a:p>
            <a:pPr lvl="1">
              <a:buFont typeface="Arial" panose="020B0604020202020204" pitchFamily="34" charset="0"/>
              <a:buChar char="-"/>
            </a:pPr>
            <a:r>
              <a:rPr lang="ja-JP" altLang="en-US" sz="1600" dirty="0"/>
              <a:t>情報統括本部が提供</a:t>
            </a:r>
            <a:endParaRPr lang="en-US" altLang="ja-JP" sz="1600" dirty="0"/>
          </a:p>
          <a:p>
            <a:pPr lvl="1">
              <a:buFont typeface="Arial" panose="020B0604020202020204" pitchFamily="34" charset="0"/>
              <a:buChar char="-"/>
            </a:pPr>
            <a:r>
              <a:rPr lang="en-US" altLang="ja-JP" sz="1600" dirty="0"/>
              <a:t>OneDrive for Business</a:t>
            </a:r>
            <a:r>
              <a:rPr lang="ja-JP" altLang="en-US" sz="1600" dirty="0"/>
              <a:t>は、</a:t>
            </a:r>
            <a:r>
              <a:rPr lang="en-US" altLang="ja-JP" sz="1600" dirty="0" err="1"/>
              <a:t>GakuNin</a:t>
            </a:r>
            <a:r>
              <a:rPr lang="en-US" altLang="ja-JP" sz="1600" dirty="0"/>
              <a:t> RDM</a:t>
            </a:r>
            <a:r>
              <a:rPr lang="ja-JP" altLang="en-US" sz="1600" dirty="0"/>
              <a:t>と連携可能 </a:t>
            </a:r>
            <a:r>
              <a:rPr lang="en-US" altLang="ja-JP" sz="1600" dirty="0"/>
              <a:t>(</a:t>
            </a:r>
            <a:r>
              <a:rPr lang="ja-JP" altLang="en-US" sz="1600" dirty="0"/>
              <a:t>次スライド参照</a:t>
            </a:r>
            <a:r>
              <a:rPr lang="en-US" altLang="ja-JP" sz="1600" dirty="0"/>
              <a:t>)</a:t>
            </a:r>
          </a:p>
        </p:txBody>
      </p:sp>
      <p:sp>
        <p:nvSpPr>
          <p:cNvPr id="6" name="テキスト ボックス 5"/>
          <p:cNvSpPr txBox="1"/>
          <p:nvPr/>
        </p:nvSpPr>
        <p:spPr>
          <a:xfrm>
            <a:off x="749176" y="5094748"/>
            <a:ext cx="7848872" cy="1323439"/>
          </a:xfrm>
          <a:prstGeom prst="rect">
            <a:avLst/>
          </a:prstGeom>
          <a:noFill/>
        </p:spPr>
        <p:txBody>
          <a:bodyPr wrap="square" rtlCol="0">
            <a:spAutoFit/>
          </a:bodyPr>
          <a:lstStyle/>
          <a:p>
            <a:r>
              <a:rPr kumimoji="1" lang="ja-JP" altLang="en-US" sz="1600" b="1" dirty="0">
                <a:solidFill>
                  <a:schemeClr val="bg1"/>
                </a:solidFill>
                <a:latin typeface="BIZ UDPゴシック" panose="020B0400000000000000" pitchFamily="50" charset="-128"/>
                <a:ea typeface="BIZ UDPゴシック" panose="020B0400000000000000" pitchFamily="50" charset="-128"/>
              </a:rPr>
              <a:t>クラウドサービスを導入する場合は、「九州大学クラウドサービス利用ガイドライン」に</a:t>
            </a:r>
            <a:br>
              <a:rPr kumimoji="1" lang="en-US" altLang="ja-JP" sz="1600" b="1" dirty="0">
                <a:solidFill>
                  <a:schemeClr val="bg1"/>
                </a:solidFill>
                <a:latin typeface="BIZ UDPゴシック" panose="020B0400000000000000" pitchFamily="50" charset="-128"/>
                <a:ea typeface="BIZ UDPゴシック" panose="020B0400000000000000" pitchFamily="50" charset="-128"/>
              </a:rPr>
            </a:br>
            <a:r>
              <a:rPr kumimoji="1" lang="ja-JP" altLang="en-US" sz="1600" b="1" dirty="0">
                <a:solidFill>
                  <a:schemeClr val="bg1"/>
                </a:solidFill>
                <a:latin typeface="BIZ UDPゴシック" panose="020B0400000000000000" pitchFamily="50" charset="-128"/>
                <a:ea typeface="BIZ UDPゴシック" panose="020B0400000000000000" pitchFamily="50" charset="-128"/>
              </a:rPr>
              <a:t>よるチェックを行い、サービス利用の可否、利用するサービスの選定などを検討して</a:t>
            </a:r>
            <a:br>
              <a:rPr kumimoji="1" lang="en-US" altLang="ja-JP" sz="1600" b="1" dirty="0">
                <a:solidFill>
                  <a:schemeClr val="bg1"/>
                </a:solidFill>
                <a:latin typeface="BIZ UDPゴシック" panose="020B0400000000000000" pitchFamily="50" charset="-128"/>
                <a:ea typeface="BIZ UDPゴシック" panose="020B0400000000000000" pitchFamily="50" charset="-128"/>
              </a:rPr>
            </a:br>
            <a:r>
              <a:rPr kumimoji="1" lang="ja-JP" altLang="en-US" sz="1600" b="1" dirty="0">
                <a:solidFill>
                  <a:schemeClr val="bg1"/>
                </a:solidFill>
                <a:latin typeface="BIZ UDPゴシック" panose="020B0400000000000000" pitchFamily="50" charset="-128"/>
                <a:ea typeface="BIZ UDPゴシック" panose="020B0400000000000000" pitchFamily="50" charset="-128"/>
              </a:rPr>
              <a:t>ください。検討の結果、クラウドサービスを利用することを決定した場合は、結果報告書を作成し、所定の添付資料とともに情報統括本部へ提出してください。</a:t>
            </a:r>
            <a:endParaRPr kumimoji="1" lang="en-US" altLang="ja-JP" sz="1600" b="1" dirty="0">
              <a:solidFill>
                <a:schemeClr val="bg1"/>
              </a:solidFill>
              <a:latin typeface="BIZ UDPゴシック" panose="020B0400000000000000" pitchFamily="50" charset="-128"/>
              <a:ea typeface="BIZ UDPゴシック" panose="020B0400000000000000" pitchFamily="50" charset="-128"/>
            </a:endParaRPr>
          </a:p>
          <a:p>
            <a:r>
              <a:rPr kumimoji="1" lang="en-US" altLang="ja-JP" sz="1600" b="1" dirty="0">
                <a:solidFill>
                  <a:schemeClr val="bg1"/>
                </a:solidFill>
                <a:latin typeface="BIZ UDPゴシック" panose="020B0400000000000000" pitchFamily="50" charset="-128"/>
                <a:ea typeface="BIZ UDPゴシック" panose="020B0400000000000000" pitchFamily="50" charset="-128"/>
              </a:rPr>
              <a:t>https://cloud.iii.kyushu-u.ac.jp/</a:t>
            </a:r>
          </a:p>
        </p:txBody>
      </p:sp>
      <p:sp>
        <p:nvSpPr>
          <p:cNvPr id="7" name="角丸四角形 6"/>
          <p:cNvSpPr/>
          <p:nvPr/>
        </p:nvSpPr>
        <p:spPr>
          <a:xfrm>
            <a:off x="533151" y="1584775"/>
            <a:ext cx="6041070" cy="569696"/>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文本框 6">
            <a:extLst>
              <a:ext uri="{FF2B5EF4-FFF2-40B4-BE49-F238E27FC236}">
                <a16:creationId xmlns:a16="http://schemas.microsoft.com/office/drawing/2014/main" id="{D3F5A110-2FCD-814A-9861-628B110A27DD}"/>
              </a:ext>
            </a:extLst>
          </p:cNvPr>
          <p:cNvSpPr txBox="1"/>
          <p:nvPr/>
        </p:nvSpPr>
        <p:spPr>
          <a:xfrm>
            <a:off x="749176" y="1684957"/>
            <a:ext cx="8215312" cy="400110"/>
          </a:xfrm>
          <a:prstGeom prst="rect">
            <a:avLst/>
          </a:prstGeom>
          <a:noFill/>
        </p:spPr>
        <p:txBody>
          <a:bodyPr wrap="square" rtlCol="0">
            <a:spAutoFit/>
          </a:bodyPr>
          <a:lstStyle/>
          <a:p>
            <a:r>
              <a:rPr kumimoji="1" lang="ja-JP" altLang="en-US" sz="2000" b="1" kern="0" dirty="0">
                <a:solidFill>
                  <a:schemeClr val="bg1"/>
                </a:solidFill>
                <a:ea typeface="BIZ UDPゴシック" panose="020B0400000000000000" pitchFamily="50" charset="-128"/>
              </a:rPr>
              <a:t>九州大学では、以下のストレージを利用できます。</a:t>
            </a:r>
            <a:endParaRPr kumimoji="1" lang="en-US" altLang="ja-JP" sz="2000" b="1" kern="0" dirty="0">
              <a:solidFill>
                <a:schemeClr val="bg1"/>
              </a:solidFill>
              <a:ea typeface="BIZ UDPゴシック" panose="020B0400000000000000" pitchFamily="50" charset="-128"/>
            </a:endParaRPr>
          </a:p>
        </p:txBody>
      </p:sp>
      <p:pic>
        <p:nvPicPr>
          <p:cNvPr id="9" name="図 1" descr="kyudai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9079" y="41335"/>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スライド番号プレースホルダー 10"/>
          <p:cNvSpPr>
            <a:spLocks noGrp="1"/>
          </p:cNvSpPr>
          <p:nvPr>
            <p:ph type="sldNum" sz="quarter" idx="12"/>
          </p:nvPr>
        </p:nvSpPr>
        <p:spPr/>
        <p:txBody>
          <a:bodyPr/>
          <a:lstStyle/>
          <a:p>
            <a:fld id="{E7D4452B-26E9-4C9F-ABB2-FD64CED57217}" type="slidenum">
              <a:rPr kumimoji="1" lang="ja-JP" altLang="en-US" smtClean="0"/>
              <a:t>7</a:t>
            </a:fld>
            <a:endParaRPr kumimoji="1" lang="ja-JP" altLang="en-US"/>
          </a:p>
        </p:txBody>
      </p:sp>
      <p:cxnSp>
        <p:nvCxnSpPr>
          <p:cNvPr id="13" name="直線コネクタ 12"/>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9646" y="64150"/>
            <a:ext cx="160653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保存場所</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90624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a:t>GakuNin</a:t>
            </a:r>
            <a:r>
              <a:rPr lang="en-US" altLang="ja-JP" dirty="0"/>
              <a:t> RDM</a:t>
            </a:r>
            <a:endParaRPr kumimoji="1" lang="ja-JP" altLang="en-US" dirty="0"/>
          </a:p>
        </p:txBody>
      </p:sp>
      <p:sp>
        <p:nvSpPr>
          <p:cNvPr id="4" name="角丸四角形 3"/>
          <p:cNvSpPr/>
          <p:nvPr/>
        </p:nvSpPr>
        <p:spPr>
          <a:xfrm>
            <a:off x="533152" y="1448401"/>
            <a:ext cx="5791448" cy="504000"/>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533400" y="2096417"/>
            <a:ext cx="8153400" cy="4495800"/>
          </a:xfrm>
        </p:spPr>
        <p:txBody>
          <a:bodyPr>
            <a:normAutofit/>
          </a:bodyPr>
          <a:lstStyle/>
          <a:p>
            <a:pPr marL="342900" lvl="1" indent="-342900">
              <a:buFontTx/>
              <a:buChar char="•"/>
            </a:pPr>
            <a:r>
              <a:rPr kumimoji="1" lang="en-US" altLang="ja-JP" sz="2400" dirty="0" err="1">
                <a:solidFill>
                  <a:srgbClr val="C00000"/>
                </a:solidFill>
              </a:rPr>
              <a:t>GakuNin</a:t>
            </a:r>
            <a:r>
              <a:rPr kumimoji="1" lang="en-US" altLang="ja-JP" sz="2400" dirty="0">
                <a:solidFill>
                  <a:srgbClr val="C00000"/>
                </a:solidFill>
              </a:rPr>
              <a:t> RDM</a:t>
            </a:r>
            <a:r>
              <a:rPr kumimoji="1" lang="ja-JP" altLang="en-US" sz="2400" dirty="0"/>
              <a:t>とは</a:t>
            </a:r>
            <a:endParaRPr kumimoji="1" lang="en-US" altLang="ja-JP" sz="2400" dirty="0"/>
          </a:p>
          <a:p>
            <a:pPr lvl="1">
              <a:buFont typeface="Segoe UI" panose="020B0502040204020203" pitchFamily="34" charset="0"/>
              <a:buChar char="-"/>
            </a:pPr>
            <a:r>
              <a:rPr kumimoji="1" lang="en-US" altLang="ja-JP" sz="1800" dirty="0">
                <a:hlinkClick r:id="rId3"/>
              </a:rPr>
              <a:t>https://rdm.nii.ac.jp</a:t>
            </a:r>
            <a:endParaRPr kumimoji="1" lang="en-US" altLang="ja-JP" sz="1800" dirty="0"/>
          </a:p>
          <a:p>
            <a:pPr lvl="1">
              <a:buFont typeface="Segoe UI" panose="020B0502040204020203" pitchFamily="34" charset="0"/>
              <a:buChar char="-"/>
            </a:pPr>
            <a:r>
              <a:rPr kumimoji="1" lang="ja-JP" altLang="en-US" sz="1800" dirty="0"/>
              <a:t>国立情報学研究所が提供する研究データ管理基盤</a:t>
            </a:r>
            <a:endParaRPr kumimoji="1" lang="en-US" altLang="ja-JP" sz="1800" dirty="0"/>
          </a:p>
          <a:p>
            <a:r>
              <a:rPr kumimoji="1" lang="en-US" altLang="ja-JP" sz="2400" dirty="0" err="1"/>
              <a:t>GakuNin</a:t>
            </a:r>
            <a:r>
              <a:rPr kumimoji="1" lang="en-US" altLang="ja-JP" sz="2400" dirty="0"/>
              <a:t> RDM</a:t>
            </a:r>
            <a:r>
              <a:rPr kumimoji="1" lang="ja-JP" altLang="en-US" sz="2400" dirty="0" err="1"/>
              <a:t>で</a:t>
            </a:r>
            <a:r>
              <a:rPr kumimoji="1" lang="ja-JP" altLang="en-US" sz="2400" dirty="0"/>
              <a:t>できること</a:t>
            </a:r>
            <a:endParaRPr kumimoji="1" lang="en-US" altLang="ja-JP" sz="2400" dirty="0"/>
          </a:p>
          <a:p>
            <a:pPr lvl="1">
              <a:buFont typeface="Segoe UI" panose="020B0502040204020203" pitchFamily="34" charset="0"/>
              <a:buChar char="-"/>
            </a:pPr>
            <a:r>
              <a:rPr kumimoji="1" lang="ja-JP" altLang="en-US" sz="1800" dirty="0"/>
              <a:t>バージョン管理</a:t>
            </a:r>
            <a:endParaRPr kumimoji="1" lang="en-US" altLang="ja-JP" sz="1800" dirty="0"/>
          </a:p>
          <a:p>
            <a:pPr lvl="1">
              <a:buFont typeface="Segoe UI" panose="020B0502040204020203" pitchFamily="34" charset="0"/>
              <a:buChar char="-"/>
            </a:pPr>
            <a:r>
              <a:rPr kumimoji="1" lang="ja-JP" altLang="en-US" sz="1800" dirty="0"/>
              <a:t>アクセスコントロール</a:t>
            </a:r>
            <a:endParaRPr kumimoji="1" lang="en-US" altLang="ja-JP" sz="1800" dirty="0"/>
          </a:p>
          <a:p>
            <a:pPr lvl="1">
              <a:buFont typeface="Segoe UI" panose="020B0502040204020203" pitchFamily="34" charset="0"/>
              <a:buChar char="-"/>
            </a:pPr>
            <a:r>
              <a:rPr kumimoji="1" lang="ja-JP" altLang="en-US" sz="1800" dirty="0"/>
              <a:t>研究証跡の記録</a:t>
            </a:r>
            <a:endParaRPr kumimoji="1" lang="en-US" altLang="ja-JP" sz="1800" dirty="0"/>
          </a:p>
          <a:p>
            <a:pPr lvl="1">
              <a:buFont typeface="Segoe UI" panose="020B0502040204020203" pitchFamily="34" charset="0"/>
              <a:buChar char="-"/>
            </a:pPr>
            <a:r>
              <a:rPr kumimoji="1" lang="en-US" altLang="ja-JP" sz="1800" dirty="0"/>
              <a:t>QRDM</a:t>
            </a:r>
            <a:r>
              <a:rPr kumimoji="1" lang="ja-JP" altLang="en-US" sz="1800" dirty="0" err="1"/>
              <a:t>、</a:t>
            </a:r>
            <a:r>
              <a:rPr lang="en-US" altLang="ja-JP" sz="1800" dirty="0"/>
              <a:t> OneDrive for Business</a:t>
            </a:r>
            <a:r>
              <a:rPr lang="ja-JP" altLang="en-US" sz="1800" dirty="0"/>
              <a:t>と連携</a:t>
            </a:r>
            <a:endParaRPr kumimoji="1" lang="en-US" altLang="ja-JP" sz="1800" dirty="0"/>
          </a:p>
          <a:p>
            <a:r>
              <a:rPr kumimoji="1" lang="ja-JP" altLang="en-US" sz="2400" dirty="0"/>
              <a:t>ログイン方法</a:t>
            </a:r>
            <a:endParaRPr kumimoji="1" lang="en-US" altLang="ja-JP" sz="2400" dirty="0"/>
          </a:p>
          <a:p>
            <a:pPr lvl="1">
              <a:buFont typeface="Segoe UI" panose="020B0502040204020203" pitchFamily="34" charset="0"/>
              <a:buChar char="-"/>
            </a:pPr>
            <a:r>
              <a:rPr kumimoji="1" lang="fi-FI" altLang="ja-JP" sz="1800" dirty="0"/>
              <a:t>GakuNin RDM</a:t>
            </a:r>
            <a:r>
              <a:rPr kumimoji="1" lang="ja-JP" altLang="fi-FI" sz="1800" dirty="0"/>
              <a:t>にアクセス</a:t>
            </a:r>
            <a:r>
              <a:rPr kumimoji="1" lang="ja-JP" altLang="en-US" sz="1800" dirty="0"/>
              <a:t>＞</a:t>
            </a:r>
            <a:r>
              <a:rPr kumimoji="1" lang="ja-JP" altLang="fi-FI" sz="1800" dirty="0"/>
              <a:t>所属している機関として「九州大学」を選択</a:t>
            </a:r>
            <a:br>
              <a:rPr kumimoji="1" lang="en-US" altLang="ja-JP" sz="1800" dirty="0"/>
            </a:br>
            <a:r>
              <a:rPr kumimoji="1" lang="ja-JP" altLang="en-US" sz="1800" dirty="0"/>
              <a:t>＞</a:t>
            </a:r>
            <a:r>
              <a:rPr kumimoji="1" lang="fi-FI" altLang="ja-JP" sz="1800" dirty="0"/>
              <a:t>SSO-KID</a:t>
            </a:r>
            <a:r>
              <a:rPr kumimoji="1" lang="ja-JP" altLang="fi-FI" sz="1800" dirty="0"/>
              <a:t>でログイン</a:t>
            </a:r>
            <a:endParaRPr kumimoji="1" lang="en-US" altLang="ja-JP" sz="1800" dirty="0"/>
          </a:p>
          <a:p>
            <a:pPr lvl="1">
              <a:buFont typeface="Segoe UI" panose="020B0502040204020203" pitchFamily="34" charset="0"/>
              <a:buChar char="-"/>
            </a:pPr>
            <a:r>
              <a:rPr kumimoji="1" lang="ja-JP" altLang="en-US" sz="1800" dirty="0"/>
              <a:t>お問い合わせ：</a:t>
            </a:r>
            <a:r>
              <a:rPr kumimoji="1" lang="en-US" altLang="ja-JP" sz="1800" dirty="0"/>
              <a:t> </a:t>
            </a:r>
            <a:r>
              <a:rPr kumimoji="1" lang="ja-JP" altLang="en-US" sz="1800" dirty="0"/>
              <a:t>研究データ管理支援部門</a:t>
            </a:r>
            <a:br>
              <a:rPr kumimoji="1" lang="en-US" altLang="ja-JP" sz="1800" dirty="0"/>
            </a:br>
            <a:r>
              <a:rPr kumimoji="1" lang="ja-JP" altLang="en-US" sz="1800" dirty="0"/>
              <a:t>　　　　　　　　　　</a:t>
            </a:r>
            <a:r>
              <a:rPr kumimoji="1" lang="en-US" altLang="ja-JP" sz="1800" dirty="0">
                <a:hlinkClick r:id="rId4"/>
              </a:rPr>
              <a:t>https://rds.dx.kyushu-u.ac.jp/contact_us</a:t>
            </a:r>
            <a:endParaRPr kumimoji="1" lang="en-US" altLang="ja-JP" sz="1800" dirty="0"/>
          </a:p>
          <a:p>
            <a:pPr lvl="1"/>
            <a:endParaRPr kumimoji="1" lang="en-US" altLang="ja-JP" sz="1800" dirty="0"/>
          </a:p>
        </p:txBody>
      </p:sp>
      <p:sp>
        <p:nvSpPr>
          <p:cNvPr id="6" name="文本框 6">
            <a:extLst>
              <a:ext uri="{FF2B5EF4-FFF2-40B4-BE49-F238E27FC236}">
                <a16:creationId xmlns:a16="http://schemas.microsoft.com/office/drawing/2014/main" id="{D3F5A110-2FCD-814A-9861-628B110A27DD}"/>
              </a:ext>
            </a:extLst>
          </p:cNvPr>
          <p:cNvSpPr txBox="1"/>
          <p:nvPr/>
        </p:nvSpPr>
        <p:spPr>
          <a:xfrm>
            <a:off x="605160" y="1523111"/>
            <a:ext cx="8215312" cy="369332"/>
          </a:xfrm>
          <a:prstGeom prst="rect">
            <a:avLst/>
          </a:prstGeom>
          <a:noFill/>
        </p:spPr>
        <p:txBody>
          <a:bodyPr wrap="square" rtlCol="0">
            <a:spAutoFit/>
          </a:bodyPr>
          <a:lstStyle/>
          <a:p>
            <a:r>
              <a:rPr kumimoji="1" lang="ja-JP" altLang="en-US" sz="1800" b="1" kern="0" dirty="0">
                <a:solidFill>
                  <a:schemeClr val="bg1"/>
                </a:solidFill>
                <a:ea typeface="BIZ UDPゴシック" panose="020B0400000000000000" pitchFamily="50" charset="-128"/>
              </a:rPr>
              <a:t>九州大学の構成員は、</a:t>
            </a:r>
            <a:r>
              <a:rPr kumimoji="1" lang="en-US" altLang="ja-JP" sz="1800" b="1" kern="0" dirty="0" err="1">
                <a:solidFill>
                  <a:schemeClr val="bg1"/>
                </a:solidFill>
                <a:ea typeface="BIZ UDPゴシック" panose="020B0400000000000000" pitchFamily="50" charset="-128"/>
              </a:rPr>
              <a:t>GakuNin</a:t>
            </a:r>
            <a:r>
              <a:rPr kumimoji="1" lang="en-US" altLang="ja-JP" sz="1800" b="1" kern="0" dirty="0">
                <a:solidFill>
                  <a:schemeClr val="bg1"/>
                </a:solidFill>
                <a:ea typeface="BIZ UDPゴシック" panose="020B0400000000000000" pitchFamily="50" charset="-128"/>
              </a:rPr>
              <a:t> RDM</a:t>
            </a:r>
            <a:r>
              <a:rPr kumimoji="1" lang="ja-JP" altLang="en-US" sz="1800" b="1" kern="0" dirty="0">
                <a:solidFill>
                  <a:schemeClr val="bg1"/>
                </a:solidFill>
                <a:ea typeface="BIZ UDPゴシック" panose="020B0400000000000000" pitchFamily="50" charset="-128"/>
              </a:rPr>
              <a:t>を利用できます。</a:t>
            </a:r>
            <a:endParaRPr kumimoji="1" lang="en-US" altLang="ja-JP" sz="1800" b="1" kern="0" dirty="0">
              <a:solidFill>
                <a:schemeClr val="bg1"/>
              </a:solidFill>
              <a:ea typeface="BIZ UDPゴシック" panose="020B0400000000000000" pitchFamily="50" charset="-128"/>
            </a:endParaRPr>
          </a:p>
        </p:txBody>
      </p:sp>
      <p:pic>
        <p:nvPicPr>
          <p:cNvPr id="7" name="図 1" descr="kyudai_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9079" y="41335"/>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8</a:t>
            </a:fld>
            <a:endParaRPr kumimoji="1" lang="ja-JP" altLang="en-US"/>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160653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4.3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保存場所</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7585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研究データのバックアップ</a:t>
            </a:r>
            <a:r>
              <a:rPr lang="ja-JP" altLang="en-US" dirty="0">
                <a:sym typeface="ＭＳ Ｐゴシック" panose="020B0600070205080204" pitchFamily="50" charset="-128"/>
              </a:rPr>
              <a:t>（</a:t>
            </a:r>
            <a:r>
              <a:rPr lang="en-US" altLang="ja-JP" dirty="0">
                <a:sym typeface="ＭＳ Ｐゴシック" panose="020B0600070205080204" pitchFamily="50" charset="-128"/>
              </a:rPr>
              <a:t>1/3</a:t>
            </a:r>
            <a:r>
              <a:rPr lang="ja-JP" altLang="en-US" dirty="0">
                <a:sym typeface="ＭＳ Ｐゴシック" panose="020B0600070205080204" pitchFamily="50" charset="-128"/>
              </a:rPr>
              <a:t>）</a:t>
            </a:r>
            <a:endParaRPr kumimoji="1" lang="ja-JP" altLang="en-US" dirty="0"/>
          </a:p>
        </p:txBody>
      </p:sp>
      <p:sp>
        <p:nvSpPr>
          <p:cNvPr id="4" name="角丸四角形 3"/>
          <p:cNvSpPr/>
          <p:nvPr/>
        </p:nvSpPr>
        <p:spPr>
          <a:xfrm>
            <a:off x="529208" y="1574141"/>
            <a:ext cx="8157592" cy="110501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5" name="Rectangle 3"/>
          <p:cNvSpPr txBox="1">
            <a:spLocks noChangeArrowheads="1"/>
          </p:cNvSpPr>
          <p:nvPr/>
        </p:nvSpPr>
        <p:spPr>
          <a:xfrm>
            <a:off x="533400" y="2867418"/>
            <a:ext cx="8153400" cy="3629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20000"/>
              </a:lnSpc>
            </a:pPr>
            <a:r>
              <a:rPr lang="ja-JP" altLang="en-US" sz="2400" dirty="0">
                <a:latin typeface="BIZ UDPゴシック" panose="020B0400000000000000" pitchFamily="50" charset="-128"/>
                <a:sym typeface="ＭＳ Ｐゴシック" panose="020B0600070205080204" pitchFamily="50" charset="-128"/>
              </a:rPr>
              <a:t>バックアップの場所</a:t>
            </a:r>
            <a:endParaRPr lang="en-US" altLang="ja-JP" sz="24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sym typeface="ＭＳ Ｐゴシック" panose="020B0600070205080204" pitchFamily="50" charset="-128"/>
              </a:rPr>
              <a:t>ネットワークドライブ、クラウドストレージなどの選択肢から、研究内容に応じて適切なものを選択</a:t>
            </a:r>
            <a:endParaRPr lang="en-US" altLang="ja-JP" sz="18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rPr>
              <a:t>情報セキュリティや災害リスクも考慮</a:t>
            </a:r>
            <a:endParaRPr lang="en-US" altLang="ja-JP" sz="1800" dirty="0">
              <a:latin typeface="BIZ UDPゴシック" panose="020B0400000000000000" pitchFamily="50" charset="-128"/>
            </a:endParaRPr>
          </a:p>
          <a:p>
            <a:pPr lvl="1">
              <a:lnSpc>
                <a:spcPct val="120000"/>
              </a:lnSpc>
              <a:buFont typeface="BIZ UDPゴシック" panose="020B0400000000000000" pitchFamily="50" charset="-128"/>
              <a:buChar char="-"/>
            </a:pPr>
            <a:r>
              <a:rPr lang="ja-JP" altLang="en-US" sz="1800" dirty="0">
                <a:latin typeface="BIZ UDPゴシック" panose="020B0400000000000000" pitchFamily="50" charset="-128"/>
              </a:rPr>
              <a:t>絶対に漏洩してはいけないデータは、オンライン上ではなく、ローカルの</a:t>
            </a:r>
            <a:br>
              <a:rPr lang="en-US" altLang="ja-JP" sz="1800" dirty="0">
                <a:latin typeface="BIZ UDPゴシック" panose="020B0400000000000000" pitchFamily="50" charset="-128"/>
              </a:rPr>
            </a:br>
            <a:r>
              <a:rPr lang="ja-JP" altLang="en-US" sz="1800" dirty="0">
                <a:latin typeface="BIZ UDPゴシック" panose="020B0400000000000000" pitchFamily="50" charset="-128"/>
              </a:rPr>
              <a:t>コンピュータやストレージに保管</a:t>
            </a:r>
            <a:endParaRPr lang="en-US" altLang="ja-JP" sz="1800" dirty="0">
              <a:latin typeface="BIZ UDPゴシック" panose="020B0400000000000000" pitchFamily="50" charset="-128"/>
            </a:endParaRPr>
          </a:p>
          <a:p>
            <a:pPr>
              <a:lnSpc>
                <a:spcPct val="120000"/>
              </a:lnSpc>
            </a:pPr>
            <a:r>
              <a:rPr lang="ja-JP" altLang="en-US" sz="2200" dirty="0">
                <a:latin typeface="BIZ UDPゴシック" panose="020B0400000000000000" pitchFamily="50" charset="-128"/>
              </a:rPr>
              <a:t>複数のバックアップを取る</a:t>
            </a:r>
            <a:endParaRPr lang="en-US" altLang="ja-JP" sz="2200" dirty="0">
              <a:latin typeface="BIZ UDPゴシック" panose="020B0400000000000000" pitchFamily="50" charset="-128"/>
            </a:endParaRPr>
          </a:p>
          <a:p>
            <a:pPr>
              <a:lnSpc>
                <a:spcPct val="120000"/>
              </a:lnSpc>
            </a:pPr>
            <a:r>
              <a:rPr lang="ja-JP" altLang="en-US" sz="2200" dirty="0">
                <a:latin typeface="BIZ UDPゴシック" panose="020B0400000000000000" pitchFamily="50" charset="-128"/>
                <a:sym typeface="ＭＳ Ｐゴシック" panose="020B0600070205080204" pitchFamily="50" charset="-128"/>
              </a:rPr>
              <a:t>機密性のレベル等について各機関が提供する情報を確認する</a:t>
            </a:r>
            <a:endParaRPr lang="en-US" altLang="ja-JP" sz="2200" dirty="0">
              <a:latin typeface="BIZ UDPゴシック" panose="020B0400000000000000" pitchFamily="50" charset="-128"/>
              <a:sym typeface="ＭＳ Ｐゴシック" panose="020B0600070205080204" pitchFamily="50" charset="-128"/>
            </a:endParaRPr>
          </a:p>
        </p:txBody>
      </p:sp>
      <p:sp>
        <p:nvSpPr>
          <p:cNvPr id="6" name="テキスト ボックス 5"/>
          <p:cNvSpPr txBox="1"/>
          <p:nvPr/>
        </p:nvSpPr>
        <p:spPr>
          <a:xfrm>
            <a:off x="655006" y="1664977"/>
            <a:ext cx="8507288" cy="923330"/>
          </a:xfrm>
          <a:prstGeom prst="rect">
            <a:avLst/>
          </a:prstGeom>
          <a:noFill/>
        </p:spPr>
        <p:txBody>
          <a:bodyPr wrap="square" rtlCol="0">
            <a:spAutoFit/>
          </a:bodyPr>
          <a:lstStyle/>
          <a:p>
            <a:r>
              <a:rPr kumimoji="1" lang="ja-JP" altLang="en-US"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不慮のトラブルで研究データを失った際にも、バックアップデータがあれば、</a:t>
            </a:r>
            <a:br>
              <a:rPr kumimoji="1" lang="en-US" altLang="ja-JP"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br>
            <a:r>
              <a:rPr kumimoji="1" lang="ja-JP" altLang="en-US"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トラブルの影響を最小限に抑えることができます。</a:t>
            </a:r>
            <a:br>
              <a:rPr kumimoji="1" lang="en-US" altLang="ja-JP"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br>
            <a:r>
              <a:rPr kumimoji="1" lang="ja-JP" altLang="en-US"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rPr>
              <a:t>定期的にバックアップを取りましょう。</a:t>
            </a:r>
            <a:endParaRPr kumimoji="1" lang="en-US" altLang="ja-JP" sz="1800" b="1" dirty="0">
              <a:solidFill>
                <a:schemeClr val="bg1"/>
              </a:solidFill>
              <a:latin typeface="BIZ UDPゴシック" panose="020B0400000000000000" pitchFamily="50" charset="-128"/>
              <a:ea typeface="BIZ UDPゴシック" panose="020B0400000000000000" pitchFamily="50" charset="-128"/>
              <a:cs typeface="BIZ UDPゴシック" panose="020B0400000000000000" pitchFamily="50" charset="-128"/>
            </a:endParaRPr>
          </a:p>
        </p:txBody>
      </p:sp>
      <p:sp>
        <p:nvSpPr>
          <p:cNvPr id="9" name="スライド番号プレースホルダー 8"/>
          <p:cNvSpPr>
            <a:spLocks noGrp="1"/>
          </p:cNvSpPr>
          <p:nvPr>
            <p:ph type="sldNum" sz="quarter" idx="12"/>
          </p:nvPr>
        </p:nvSpPr>
        <p:spPr/>
        <p:txBody>
          <a:bodyPr/>
          <a:lstStyle/>
          <a:p>
            <a:fld id="{E7D4452B-26E9-4C9F-ABB2-FD64CED57217}" type="slidenum">
              <a:rPr kumimoji="1" lang="ja-JP" altLang="en-US" smtClean="0"/>
              <a:t>9</a:t>
            </a:fld>
            <a:endParaRPr kumimoji="1" lang="ja-JP" altLang="en-US"/>
          </a:p>
        </p:txBody>
      </p:sp>
      <p:sp>
        <p:nvSpPr>
          <p:cNvPr id="10" name="页脚占位符 4"/>
          <p:cNvSpPr>
            <a:spLocks noGrp="1" noChangeArrowheads="1"/>
          </p:cNvSpPr>
          <p:nvPr>
            <p:ph type="ftr" sz="quarter" idx="10"/>
          </p:nvPr>
        </p:nvSpPr>
        <p:spPr>
          <a:xfrm>
            <a:off x="928688" y="6537325"/>
            <a:ext cx="3700462" cy="223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a:t>
            </a:r>
            <a:r>
              <a:rPr lang="en-US" altLang="ja-JP" dirty="0"/>
              <a:t>RDM</a:t>
            </a:r>
            <a:r>
              <a:rPr lang="ja-JP" altLang="en-US" dirty="0"/>
              <a:t>トレーニングツール」</a:t>
            </a:r>
            <a:r>
              <a:rPr lang="en-US" altLang="ja-JP" dirty="0"/>
              <a:t>3</a:t>
            </a:r>
            <a:r>
              <a:rPr lang="ja-JP" altLang="en-US" dirty="0"/>
              <a:t>章</a:t>
            </a:r>
            <a:r>
              <a:rPr lang="en-US" altLang="ja-JP" dirty="0"/>
              <a:t>_4</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646" y="64150"/>
            <a:ext cx="1981633"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4.4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バックアップ</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679861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Semibold"/>
        <a:ea typeface="BIZ UDPゴシック"/>
        <a:cs typeface=""/>
      </a:majorFont>
      <a:minorFont>
        <a:latin typeface="Segoe UI"/>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Segoe UI Semibold"/>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852</TotalTime>
  <Words>4181</Words>
  <Application>Microsoft Office PowerPoint</Application>
  <PresentationFormat>画面に合わせる (4:3)</PresentationFormat>
  <Paragraphs>275</Paragraphs>
  <Slides>15</Slides>
  <Notes>15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15</vt:i4>
      </vt:variant>
    </vt:vector>
  </HeadingPairs>
  <TitlesOfParts>
    <vt:vector size="24" baseType="lpstr">
      <vt:lpstr>BIZ UDPゴシック</vt:lpstr>
      <vt:lpstr>メイリオ</vt:lpstr>
      <vt:lpstr>游ゴシック</vt:lpstr>
      <vt:lpstr>Arial</vt:lpstr>
      <vt:lpstr>Segoe UI</vt:lpstr>
      <vt:lpstr>Segoe UI Semibold</vt:lpstr>
      <vt:lpstr>Wingdings</vt:lpstr>
      <vt:lpstr>Wingdings 3</vt:lpstr>
      <vt:lpstr>Office テーマ</vt:lpstr>
      <vt:lpstr>4.　研究データの保存</vt:lpstr>
      <vt:lpstr>適切な保存の重要性</vt:lpstr>
      <vt:lpstr>所属機関のポリシー</vt:lpstr>
      <vt:lpstr>九州大学の研究データポリシー・ガイドライン</vt:lpstr>
      <vt:lpstr>データの保存場所（1/2）</vt:lpstr>
      <vt:lpstr>データの保存場所（2/2）</vt:lpstr>
      <vt:lpstr>ストレージ</vt:lpstr>
      <vt:lpstr>GakuNin RDM</vt:lpstr>
      <vt:lpstr>研究データのバックアップ（1/3）</vt:lpstr>
      <vt:lpstr>研究データのバックアップ（2/3）</vt:lpstr>
      <vt:lpstr>研究データのバックアップ（3/3）</vt:lpstr>
      <vt:lpstr>バージョン管理</vt:lpstr>
      <vt:lpstr>ファイルフォーマット</vt:lpstr>
      <vt:lpstr>セキュリティ対策</vt:lpstr>
      <vt:lpstr>九州大学の皆様へ</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研究データの保存</dc:title>
  <dc:creator>HOSHIKO NAMI</dc:creator>
  <cp:lastModifiedBy>HOSHIKO NAMI</cp:lastModifiedBy>
  <cp:revision>70</cp:revision>
  <dcterms:created xsi:type="dcterms:W3CDTF">2023-07-19T06:13:48Z</dcterms:created>
  <dcterms:modified xsi:type="dcterms:W3CDTF">2024-07-26T00:25:12Z</dcterms:modified>
</cp:coreProperties>
</file>