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4878" r:id="rId1"/>
  </p:sldMasterIdLst>
  <p:notesMasterIdLst>
    <p:notesMasterId r:id="rId11"/>
  </p:notesMasterIdLst>
  <p:handoutMasterIdLst>
    <p:handoutMasterId r:id="rId12"/>
  </p:handoutMasterIdLst>
  <p:sldIdLst>
    <p:sldId id="261" r:id="rId2"/>
    <p:sldId id="291" r:id="rId3"/>
    <p:sldId id="282" r:id="rId4"/>
    <p:sldId id="283" r:id="rId5"/>
    <p:sldId id="287" r:id="rId6"/>
    <p:sldId id="267" r:id="rId7"/>
    <p:sldId id="285" r:id="rId8"/>
    <p:sldId id="289" r:id="rId9"/>
    <p:sldId id="288" r:id="rId1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04">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e" initials="e" lastIdx="14" clrIdx="0">
    <p:extLst>
      <p:ext uri="{19B8F6BF-5375-455C-9EA6-DF929625EA0E}">
        <p15:presenceInfo xmlns:p15="http://schemas.microsoft.com/office/powerpoint/2012/main" userId="ee" providerId="None"/>
      </p:ext>
    </p:extLst>
  </p:cmAuthor>
  <p:cmAuthor id="2" name="洋一 冨浦" initials="洋一" lastIdx="9" clrIdx="1">
    <p:extLst>
      <p:ext uri="{19B8F6BF-5375-455C-9EA6-DF929625EA0E}">
        <p15:presenceInfo xmlns:p15="http://schemas.microsoft.com/office/powerpoint/2012/main" userId="洋一 冨浦" providerId="None"/>
      </p:ext>
    </p:extLst>
  </p:cmAuthor>
  <p:cmAuthor id="3" name="HOSHIKO NAMI" initials="HN" lastIdx="8" clrIdx="2">
    <p:extLst>
      <p:ext uri="{19B8F6BF-5375-455C-9EA6-DF929625EA0E}">
        <p15:presenceInfo xmlns:p15="http://schemas.microsoft.com/office/powerpoint/2012/main" userId="HOSHIKO NAMI" providerId="None"/>
      </p:ext>
    </p:extLst>
  </p:cmAuthor>
  <p:cmAuthor id="4" name="栄美 石田" initials="栄美" lastIdx="10" clrIdx="3">
    <p:extLst>
      <p:ext uri="{19B8F6BF-5375-455C-9EA6-DF929625EA0E}">
        <p15:presenceInfo xmlns:p15="http://schemas.microsoft.com/office/powerpoint/2012/main" userId="栄美 石田" providerId="None"/>
      </p:ext>
    </p:extLst>
  </p:cmAuthor>
  <p:cmAuthor id="5" name="tom" initials="t" lastIdx="3" clrIdx="4">
    <p:extLst>
      <p:ext uri="{19B8F6BF-5375-455C-9EA6-DF929625EA0E}">
        <p15:presenceInfo xmlns:p15="http://schemas.microsoft.com/office/powerpoint/2012/main" userId="4efb3f1eaca4a7e0" providerId="Windows Live"/>
      </p:ext>
    </p:extLst>
  </p:cmAuthor>
  <p:cmAuthor id="6" name="HOSHIKO NAMI" initials="HN [2]" lastIdx="4" clrIdx="5">
    <p:extLst>
      <p:ext uri="{19B8F6BF-5375-455C-9EA6-DF929625EA0E}">
        <p15:presenceInfo xmlns:p15="http://schemas.microsoft.com/office/powerpoint/2012/main" userId="S::hoshiko.nami.463@m.kyushu-u.ac.jp::253ba0e9-5b9f-40b0-80fa-adeb7ff638e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71304" autoAdjust="0"/>
  </p:normalViewPr>
  <p:slideViewPr>
    <p:cSldViewPr>
      <p:cViewPr varScale="1">
        <p:scale>
          <a:sx n="75" d="100"/>
          <a:sy n="75" d="100"/>
        </p:scale>
        <p:origin x="1302" y="78"/>
      </p:cViewPr>
      <p:guideLst>
        <p:guide orient="horz" pos="2160"/>
        <p:guide pos="290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294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栄美 石田" userId="ea80a946-a1ed-4c8c-93ae-3eed8cda28fb" providerId="ADAL" clId="{0DA42017-5D8C-44AC-AFB8-19CDE9D79E48}"/>
    <pc:docChg chg="custSel modSld">
      <pc:chgData name="栄美 石田" userId="ea80a946-a1ed-4c8c-93ae-3eed8cda28fb" providerId="ADAL" clId="{0DA42017-5D8C-44AC-AFB8-19CDE9D79E48}" dt="2023-08-25T17:57:15.733" v="5"/>
      <pc:docMkLst>
        <pc:docMk/>
      </pc:docMkLst>
      <pc:sldChg chg="modSp addCm modCm">
        <pc:chgData name="栄美 石田" userId="ea80a946-a1ed-4c8c-93ae-3eed8cda28fb" providerId="ADAL" clId="{0DA42017-5D8C-44AC-AFB8-19CDE9D79E48}" dt="2023-08-25T17:57:15.733" v="5"/>
        <pc:sldMkLst>
          <pc:docMk/>
          <pc:sldMk cId="0" sldId="267"/>
        </pc:sldMkLst>
        <pc:spChg chg="mod">
          <ac:chgData name="栄美 石田" userId="ea80a946-a1ed-4c8c-93ae-3eed8cda28fb" providerId="ADAL" clId="{0DA42017-5D8C-44AC-AFB8-19CDE9D79E48}" dt="2023-08-25T17:55:48.635" v="1" actId="27636"/>
          <ac:spMkLst>
            <pc:docMk/>
            <pc:sldMk cId="0" sldId="267"/>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ea typeface="ＭＳ Ｐゴシック" panose="020B0600070205080204" pitchFamily="34" charset="-128"/>
              </a:defRPr>
            </a:lvl1pPr>
          </a:lstStyle>
          <a:p>
            <a:pPr>
              <a:defRPr/>
            </a:pPr>
            <a:endParaRPr lang="ja-JP" altLang="en-US" dirty="0">
              <a:ea typeface="BIZ UDPゴシック" panose="020B0400000000000000" pitchFamily="50" charset="-128"/>
            </a:endParaRPr>
          </a:p>
        </p:txBody>
      </p:sp>
      <p:sp>
        <p:nvSpPr>
          <p:cNvPr id="3" name="日付プレースホルダ 2"/>
          <p:cNvSpPr>
            <a:spLocks noGrp="1"/>
          </p:cNvSpPr>
          <p:nvPr>
            <p:ph type="dt" sz="quarter" idx="1"/>
          </p:nvPr>
        </p:nvSpPr>
        <p:spPr>
          <a:xfrm>
            <a:off x="3885010"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ea typeface="ＭＳ Ｐゴシック" panose="020B0600070205080204" pitchFamily="34" charset="-128"/>
              </a:defRPr>
            </a:lvl1pPr>
          </a:lstStyle>
          <a:p>
            <a:pPr>
              <a:defRPr/>
            </a:pPr>
            <a:fld id="{8C10475E-B74C-4218-943A-B79FD1BEC787}" type="datetime1">
              <a:rPr lang="ja-JP" altLang="en-US">
                <a:ea typeface="BIZ UDPゴシック" panose="020B0400000000000000" pitchFamily="50" charset="-128"/>
              </a:rPr>
              <a:pPr>
                <a:defRPr/>
              </a:pPr>
              <a:t>2024/7/24</a:t>
            </a:fld>
            <a:endParaRPr lang="ja-JP" altLang="en-US" dirty="0">
              <a:ea typeface="BIZ UDPゴシック" panose="020B0400000000000000" pitchFamily="50" charset="-128"/>
            </a:endParaRPr>
          </a:p>
        </p:txBody>
      </p:sp>
      <p:sp>
        <p:nvSpPr>
          <p:cNvPr id="4" name="フッター プレースホルダ 3"/>
          <p:cNvSpPr>
            <a:spLocks noGrp="1"/>
          </p:cNvSpPr>
          <p:nvPr>
            <p:ph type="ftr" sz="quarter" idx="2"/>
          </p:nvPr>
        </p:nvSpPr>
        <p:spPr>
          <a:xfrm>
            <a:off x="0" y="8684684"/>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ea typeface="ＭＳ Ｐゴシック" panose="020B0600070205080204" pitchFamily="34" charset="-128"/>
              </a:defRPr>
            </a:lvl1pPr>
          </a:lstStyle>
          <a:p>
            <a:pPr>
              <a:defRPr/>
            </a:pPr>
            <a:endParaRPr lang="ja-JP" altLang="en-US" dirty="0">
              <a:ea typeface="BIZ UDPゴシック" panose="020B0400000000000000" pitchFamily="50" charset="-128"/>
            </a:endParaRPr>
          </a:p>
        </p:txBody>
      </p:sp>
      <p:sp>
        <p:nvSpPr>
          <p:cNvPr id="5" name="スライド番号プレースホルダ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67DF94AD-B8D5-4D8F-9055-BF47F971E3FC}" type="slidenum">
              <a:rPr lang="ja-JP" altLang="en-US">
                <a:ea typeface="BIZ UDPゴシック" panose="020B0400000000000000" pitchFamily="50" charset="-128"/>
              </a:rPr>
              <a:pPr/>
              <a:t>‹#›</a:t>
            </a:fld>
            <a:endParaRPr lang="ja-JP" altLang="en-US" dirty="0">
              <a:ea typeface="BIZ UDPゴシック" panose="020B0400000000000000" pitchFamily="50" charset="-128"/>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lvl1pPr eaLnBrk="1" hangingPunct="1">
              <a:defRPr kumimoji="1" sz="1200">
                <a:ea typeface="BIZ UDPゴシック" panose="020B0400000000000000" pitchFamily="50" charset="-128"/>
              </a:defRPr>
            </a:lvl1pPr>
          </a:lstStyle>
          <a:p>
            <a:pPr>
              <a:defRPr/>
            </a:pPr>
            <a:endParaRPr lang="en-US" altLang="ja-JP" dirty="0"/>
          </a:p>
        </p:txBody>
      </p:sp>
      <p:sp>
        <p:nvSpPr>
          <p:cNvPr id="7171" name="Rectangle 3"/>
          <p:cNvSpPr>
            <a:spLocks noGrp="1" noChangeArrowheads="1"/>
          </p:cNvSpPr>
          <p:nvPr>
            <p:ph type="dt" idx="1"/>
          </p:nvPr>
        </p:nvSpPr>
        <p:spPr bwMode="auto">
          <a:xfrm>
            <a:off x="3886200" y="0"/>
            <a:ext cx="2971800" cy="4572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lvl1pPr algn="r" eaLnBrk="1" hangingPunct="1">
              <a:defRPr kumimoji="1" sz="1200">
                <a:ea typeface="BIZ UDPゴシック" panose="020B0400000000000000" pitchFamily="50" charset="-128"/>
              </a:defRPr>
            </a:lvl1pPr>
          </a:lstStyle>
          <a:p>
            <a:pPr>
              <a:defRPr/>
            </a:pPr>
            <a:endParaRPr lang="en-US" altLang="ja-JP" dirty="0"/>
          </a:p>
        </p:txBody>
      </p:sp>
      <p:sp>
        <p:nvSpPr>
          <p:cNvPr id="25604" name="Rectangle 4"/>
          <p:cNvSpPr>
            <a:spLocks noGrp="1" noRot="1" noChangeAspect="1" noChangeArrowheads="1" noTextEdit="1"/>
          </p:cNvSpPr>
          <p:nvPr>
            <p:ph type="sldImg" idx="4294967295"/>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914400" y="4343400"/>
            <a:ext cx="5029200" cy="41148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lvl="0"/>
            <a:r>
              <a:rPr lang="ja-JP" altLang="en-US" noProof="0" dirty="0"/>
              <a:t>マスタ テキストの書式設定</a:t>
            </a:r>
          </a:p>
          <a:p>
            <a:pPr lvl="1"/>
            <a:r>
              <a:rPr lang="ja-JP" altLang="en-US" noProof="0" dirty="0"/>
              <a:t>第 </a:t>
            </a:r>
            <a:r>
              <a:rPr lang="en-US" altLang="ja-JP" noProof="0" dirty="0"/>
              <a:t>2 </a:t>
            </a:r>
            <a:r>
              <a:rPr lang="ja-JP" altLang="en-US" noProof="0" dirty="0"/>
              <a:t>レベル</a:t>
            </a:r>
          </a:p>
          <a:p>
            <a:pPr lvl="2"/>
            <a:r>
              <a:rPr lang="ja-JP" altLang="en-US" noProof="0" dirty="0"/>
              <a:t>第 </a:t>
            </a:r>
            <a:r>
              <a:rPr lang="en-US" altLang="ja-JP" noProof="0" dirty="0"/>
              <a:t>3 </a:t>
            </a:r>
            <a:r>
              <a:rPr lang="ja-JP" altLang="en-US" noProof="0" dirty="0"/>
              <a:t>レベル</a:t>
            </a:r>
          </a:p>
          <a:p>
            <a:pPr lvl="3"/>
            <a:r>
              <a:rPr lang="ja-JP" altLang="en-US" noProof="0" dirty="0"/>
              <a:t>第 </a:t>
            </a:r>
            <a:r>
              <a:rPr lang="en-US" altLang="ja-JP" noProof="0" dirty="0"/>
              <a:t>4 </a:t>
            </a:r>
            <a:r>
              <a:rPr lang="ja-JP" altLang="en-US" noProof="0" dirty="0"/>
              <a:t>レベル</a:t>
            </a:r>
          </a:p>
          <a:p>
            <a:pPr lvl="4"/>
            <a:r>
              <a:rPr lang="ja-JP" altLang="en-US" noProof="0" dirty="0"/>
              <a:t>第 </a:t>
            </a:r>
            <a:r>
              <a:rPr lang="en-US" altLang="ja-JP" noProof="0" dirty="0"/>
              <a:t>5 </a:t>
            </a:r>
            <a:r>
              <a:rPr lang="ja-JP" altLang="en-US" noProof="0" dirty="0"/>
              <a:t>レベル</a:t>
            </a:r>
          </a:p>
        </p:txBody>
      </p:sp>
      <p:sp>
        <p:nvSpPr>
          <p:cNvPr id="7174" name="Rectangle 6"/>
          <p:cNvSpPr>
            <a:spLocks noGrp="1" noChangeArrowheads="1"/>
          </p:cNvSpPr>
          <p:nvPr>
            <p:ph type="ftr" sz="quarter" idx="4"/>
          </p:nvPr>
        </p:nvSpPr>
        <p:spPr bwMode="auto">
          <a:xfrm>
            <a:off x="0" y="8686800"/>
            <a:ext cx="2971800" cy="457200"/>
          </a:xfrm>
          <a:prstGeom prst="rect">
            <a:avLst/>
          </a:prstGeom>
          <a:noFill/>
          <a:ln w="9525">
            <a:noFill/>
            <a:miter lim="800000"/>
          </a:ln>
        </p:spPr>
        <p:txBody>
          <a:bodyPr vert="horz" wrap="square" lIns="91440" tIns="45720" rIns="91440" bIns="45720" numCol="1" anchor="b" anchorCtr="0" compatLnSpc="1">
            <a:prstTxWarp prst="textNoShape">
              <a:avLst/>
            </a:prstTxWarp>
          </a:bodyPr>
          <a:lstStyle>
            <a:lvl1pPr eaLnBrk="1" hangingPunct="1">
              <a:defRPr kumimoji="1" sz="1200">
                <a:ea typeface="BIZ UDPゴシック" panose="020B0400000000000000" pitchFamily="50" charset="-128"/>
              </a:defRPr>
            </a:lvl1pPr>
          </a:lstStyle>
          <a:p>
            <a:pPr>
              <a:defRPr/>
            </a:pPr>
            <a:endParaRPr lang="en-US" altLang="ja-JP" dirty="0"/>
          </a:p>
        </p:txBody>
      </p:sp>
      <p:sp>
        <p:nvSpPr>
          <p:cNvPr id="7175" name="Rectangle 7"/>
          <p:cNvSpPr>
            <a:spLocks noGrp="1" noChangeArrowheads="1"/>
          </p:cNvSpPr>
          <p:nvPr>
            <p:ph type="sldNum" sz="quarter" idx="5"/>
          </p:nvPr>
        </p:nvSpPr>
        <p:spPr bwMode="auto">
          <a:xfrm>
            <a:off x="3886200" y="8686800"/>
            <a:ext cx="2971800" cy="457200"/>
          </a:xfrm>
          <a:prstGeom prst="rect">
            <a:avLst/>
          </a:prstGeom>
          <a:noFill/>
          <a:ln w="9525">
            <a:noFill/>
            <a:miter lim="800000"/>
          </a:ln>
        </p:spPr>
        <p:txBody>
          <a:bodyPr vert="horz" wrap="square" lIns="91440" tIns="45720" rIns="91440" bIns="45720" numCol="1" anchor="b" anchorCtr="0" compatLnSpc="1">
            <a:prstTxWarp prst="textNoShape">
              <a:avLst/>
            </a:prstTxWarp>
          </a:bodyPr>
          <a:lstStyle>
            <a:lvl1pPr algn="r" eaLnBrk="1" hangingPunct="1">
              <a:defRPr sz="1200">
                <a:ea typeface="BIZ UDPゴシック" panose="020B0400000000000000" pitchFamily="50" charset="-128"/>
              </a:defRPr>
            </a:lvl1pPr>
          </a:lstStyle>
          <a:p>
            <a:fld id="{5517816F-797F-4E87-9304-7DF9146055AA}" type="slidenum">
              <a:rPr lang="en-US" altLang="ja-JP" smtClean="0"/>
              <a:pPr/>
              <a:t>‹#›</a:t>
            </a:fld>
            <a:endParaRPr lang="en-US" altLang="ja-JP"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BIZ UDPゴシック" panose="020B0400000000000000" pitchFamily="50" charset="-128"/>
        <a:cs typeface="BIZ UDPゴシック" panose="020B0400000000000000" pitchFamily="50" charset="-128"/>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BIZ UDPゴシック" panose="020B0400000000000000" pitchFamily="50" charset="-128"/>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BIZ UDPゴシック" panose="020B0400000000000000" pitchFamily="50" charset="-128"/>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BIZ UDPゴシック" panose="020B0400000000000000" pitchFamily="50" charset="-128"/>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BIZ UDPゴシック" panose="020B0400000000000000"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3</a:t>
            </a:r>
            <a:r>
              <a:rPr kumimoji="1" lang="ja-JP" altLang="en-US" dirty="0"/>
              <a:t>章 研究データの整理法</a:t>
            </a:r>
            <a:endParaRPr kumimoji="1" lang="en-US" altLang="ja-JP" dirty="0"/>
          </a:p>
          <a:p>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研究データは研究遂行中に作られます。研究データを適切に整理しておくことで、自分自身や他の人がデータを見つけやすく、利用・再利用しやすくなります。</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研究データを格納するフォルダの構造やファイルの命名法を事前に決めておきましょう。また、それらのルールを文書として記録に残しておくことが重要です。</a:t>
            </a:r>
          </a:p>
        </p:txBody>
      </p:sp>
      <p:sp>
        <p:nvSpPr>
          <p:cNvPr id="4" name="スライド番号プレースホルダー 3"/>
          <p:cNvSpPr>
            <a:spLocks noGrp="1"/>
          </p:cNvSpPr>
          <p:nvPr>
            <p:ph type="sldNum" sz="quarter" idx="10"/>
          </p:nvPr>
        </p:nvSpPr>
        <p:spPr/>
        <p:txBody>
          <a:bodyPr/>
          <a:lstStyle/>
          <a:p>
            <a:fld id="{5517816F-797F-4E87-9304-7DF9146055AA}" type="slidenum">
              <a:rPr lang="en-US" altLang="ja-JP" smtClean="0"/>
              <a:pPr/>
              <a:t>1</a:t>
            </a:fld>
            <a:endParaRPr lang="en-US" altLang="ja-JP" dirty="0"/>
          </a:p>
        </p:txBody>
      </p:sp>
    </p:spTree>
    <p:extLst>
      <p:ext uri="{BB962C8B-B14F-4D97-AF65-F5344CB8AC3E}">
        <p14:creationId xmlns:p14="http://schemas.microsoft.com/office/powerpoint/2010/main" val="2665914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フォルダ構造の組織化とは、データファイルをフォルダに格納する際に、適切なルールを設けて管理することです。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
</a:t>
            </a:r>
            <a:r>
              <a:rPr lang="ja-JP" altLang="en-US" dirty="0"/>
              <a:t>研究が進むに従って、数多くのデータが生成されます。一貫性のある適切なルールを設けてフォルダ構造を組織化することで、効率的なアクセスが可能になり、効率的に研究を進めることに繋がります。</a:t>
            </a:r>
          </a:p>
          <a:p>
            <a:r>
              <a:rPr kumimoji="1" lang="ja-JP" altLang="en-US" dirty="0"/>
              <a:t>
適切なフォルダ管理を行うことで、</a:t>
            </a:r>
            <a:endParaRPr kumimoji="1" lang="en-US" altLang="ja-JP" dirty="0"/>
          </a:p>
          <a:p>
            <a:r>
              <a:rPr kumimoji="1" lang="ja-JP" altLang="en-US" dirty="0"/>
              <a:t>
・ 一定のルールの下でファイルが保存され、場所の特定と閲覧が容易になる
・ 作成者も利用者もファイルを容易に区別、発見できる
・ 誤った上書きや削除がされにくくなる
・ バージョン違いを明確に区別できる
・ 別のプラットフォームに移行しても文脈を維持できる</a:t>
            </a:r>
            <a:endParaRPr kumimoji="1" lang="en-US" altLang="ja-JP" dirty="0"/>
          </a:p>
          <a:p>
            <a:r>
              <a:rPr kumimoji="1" lang="ja-JP" altLang="en-US" dirty="0"/>
              <a:t>
等のメリットが考えられます。</a:t>
            </a:r>
          </a:p>
        </p:txBody>
      </p:sp>
      <p:sp>
        <p:nvSpPr>
          <p:cNvPr id="4" name="スライド番号プレースホルダー 3"/>
          <p:cNvSpPr>
            <a:spLocks noGrp="1"/>
          </p:cNvSpPr>
          <p:nvPr>
            <p:ph type="sldNum" sz="quarter" idx="10"/>
          </p:nvPr>
        </p:nvSpPr>
        <p:spPr/>
        <p:txBody>
          <a:bodyPr/>
          <a:lstStyle/>
          <a:p>
            <a:fld id="{5517816F-797F-4E87-9304-7DF9146055AA}" type="slidenum">
              <a:rPr lang="en-US" altLang="ja-JP" smtClean="0"/>
              <a:pPr/>
              <a:t>2</a:t>
            </a:fld>
            <a:endParaRPr lang="en-US" altLang="ja-JP" dirty="0"/>
          </a:p>
        </p:txBody>
      </p:sp>
    </p:spTree>
    <p:extLst>
      <p:ext uri="{BB962C8B-B14F-4D97-AF65-F5344CB8AC3E}">
        <p14:creationId xmlns:p14="http://schemas.microsoft.com/office/powerpoint/2010/main" val="1112863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フォルダ構造に関するルールとして、以下のような例が挙げられます。</a:t>
            </a:r>
          </a:p>
          <a:p>
            <a:pPr marL="171450" indent="-171450">
              <a:buFont typeface="Arial" panose="020B0604020202020204" pitchFamily="34" charset="0"/>
              <a:buChar char="•"/>
            </a:pPr>
            <a:r>
              <a:rPr kumimoji="1" lang="ja-JP" altLang="en-US" dirty="0"/>
              <a:t>研究プロジェクトごとにフォルダを作成し、フォルダ名には日付をいれる</a:t>
            </a:r>
          </a:p>
          <a:p>
            <a:pPr marL="171450" indent="-171450">
              <a:buFont typeface="Arial" panose="020B0604020202020204" pitchFamily="34" charset="0"/>
              <a:buChar char="•"/>
            </a:pPr>
            <a:r>
              <a:rPr kumimoji="1" lang="ja-JP" altLang="en-US" dirty="0"/>
              <a:t>実験や調査ごと、またはメンバーそれぞれでフォルダを作成する</a:t>
            </a:r>
          </a:p>
          <a:p>
            <a:pPr marL="171450" indent="-171450">
              <a:buFont typeface="Arial" panose="020B0604020202020204" pitchFamily="34" charset="0"/>
              <a:buChar char="•"/>
            </a:pPr>
            <a:r>
              <a:rPr kumimoji="1" lang="ja-JP" altLang="en-US" dirty="0"/>
              <a:t>フォルダの下にはそのフォルダの中身を説明する文書を作成しおいておく</a:t>
            </a:r>
          </a:p>
          <a:p>
            <a:pPr marL="171450" indent="-171450">
              <a:buFont typeface="Arial" panose="020B0604020202020204" pitchFamily="34" charset="0"/>
              <a:buChar char="•"/>
            </a:pPr>
            <a:r>
              <a:rPr kumimoji="1" lang="ja-JP" altLang="en-US" dirty="0"/>
              <a:t>実験の場合は、実験のフォルダの下に、生データ、加工データ、論文等のフォルダをそれぞれ作成する</a:t>
            </a:r>
          </a:p>
          <a:p>
            <a:pPr marL="171450" indent="-171450">
              <a:buFont typeface="Arial" panose="020B0604020202020204" pitchFamily="34" charset="0"/>
              <a:buChar char="•"/>
            </a:pPr>
            <a:r>
              <a:rPr kumimoji="1" lang="ja-JP" altLang="en-US" dirty="0"/>
              <a:t>様々な実験や調査をする場合には、実験や調査の違いが分かるような情報をファイル名に含める</a:t>
            </a:r>
          </a:p>
          <a:p>
            <a:pPr marL="171450" indent="-171450">
              <a:buFont typeface="Arial" panose="020B0604020202020204" pitchFamily="34" charset="0"/>
              <a:buChar char="•"/>
            </a:pPr>
            <a:r>
              <a:rPr kumimoji="1" lang="ja-JP" altLang="en-US" dirty="0"/>
              <a:t>深すぎる構造にしない</a:t>
            </a:r>
          </a:p>
          <a:p>
            <a:pPr marL="171450" indent="-171450">
              <a:buFont typeface="Arial" panose="020B0604020202020204" pitchFamily="34" charset="0"/>
              <a:buChar char="•"/>
            </a:pPr>
            <a:r>
              <a:rPr kumimoji="1" lang="ja-JP" altLang="en-US" dirty="0"/>
              <a:t>次で説明するファイルの命名法も参考にする</a:t>
            </a:r>
            <a:endParaRPr kumimoji="1" lang="en-US" altLang="ja-JP" dirty="0"/>
          </a:p>
          <a:p>
            <a:pPr marL="171450" indent="-171450">
              <a:buFont typeface="Arial" panose="020B0604020202020204" pitchFamily="34" charset="0"/>
              <a:buChar char="•"/>
            </a:pPr>
            <a:endParaRPr kumimoji="1" lang="en-US" altLang="ja-JP" dirty="0"/>
          </a:p>
          <a:p>
            <a:pPr marL="0" indent="0">
              <a:buFont typeface="Arial" panose="020B0604020202020204" pitchFamily="34" charset="0"/>
              <a:buNone/>
            </a:pPr>
            <a:r>
              <a:rPr kumimoji="1" lang="ja-JP" altLang="en-US" dirty="0"/>
              <a:t>適切なフォルダ構造は、研究内容によっても異なります。</a:t>
            </a:r>
          </a:p>
          <a:p>
            <a:pPr marL="0" indent="0">
              <a:buFont typeface="Arial" panose="020B0604020202020204" pitchFamily="34" charset="0"/>
              <a:buNone/>
            </a:pPr>
            <a:r>
              <a:rPr kumimoji="1" lang="ja-JP" altLang="en-US" dirty="0"/>
              <a:t>研究プロジェクトごとに、相談して一定のルールを決めましょう。</a:t>
            </a:r>
          </a:p>
          <a:p>
            <a:endParaRPr kumimoji="1" lang="ja-JP" altLang="en-US" dirty="0"/>
          </a:p>
        </p:txBody>
      </p:sp>
      <p:sp>
        <p:nvSpPr>
          <p:cNvPr id="4" name="スライド番号プレースホルダー 3"/>
          <p:cNvSpPr>
            <a:spLocks noGrp="1"/>
          </p:cNvSpPr>
          <p:nvPr>
            <p:ph type="sldNum" sz="quarter" idx="10"/>
          </p:nvPr>
        </p:nvSpPr>
        <p:spPr/>
        <p:txBody>
          <a:bodyPr/>
          <a:lstStyle/>
          <a:p>
            <a:fld id="{5517816F-797F-4E87-9304-7DF9146055AA}" type="slidenum">
              <a:rPr lang="en-US" altLang="ja-JP" smtClean="0"/>
              <a:pPr/>
              <a:t>3</a:t>
            </a:fld>
            <a:endParaRPr lang="en-US" altLang="ja-JP" dirty="0"/>
          </a:p>
        </p:txBody>
      </p:sp>
    </p:spTree>
    <p:extLst>
      <p:ext uri="{BB962C8B-B14F-4D97-AF65-F5344CB8AC3E}">
        <p14:creationId xmlns:p14="http://schemas.microsoft.com/office/powerpoint/2010/main" val="1462620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ファイルの命名は、研究データの出所を保証したり、その後の利用をする際に間違ったデータを使用するのを避けるためにも重要です。</a:t>
            </a:r>
          </a:p>
          <a:p>
            <a:r>
              <a:rPr kumimoji="1" lang="ja-JP" altLang="en-US" dirty="0"/>
              <a:t>命名時は、主に以下を考慮しましょう。</a:t>
            </a:r>
            <a:endParaRPr kumimoji="1" lang="en-US" altLang="ja-JP" dirty="0"/>
          </a:p>
          <a:p>
            <a:endParaRPr kumimoji="1" lang="en-US" altLang="ja-JP" dirty="0"/>
          </a:p>
          <a:p>
            <a:pPr marL="228600" indent="-228600">
              <a:buAutoNum type="arabicPeriod"/>
            </a:pPr>
            <a:r>
              <a:rPr kumimoji="1" lang="ja-JP" altLang="en-US" dirty="0"/>
              <a:t>ファイル名の構成</a:t>
            </a:r>
            <a:endParaRPr kumimoji="1" lang="en-US" altLang="ja-JP" dirty="0"/>
          </a:p>
          <a:p>
            <a:pPr marL="171450" indent="-171450">
              <a:buFont typeface="Arial" panose="020B0604020202020204" pitchFamily="34" charset="0"/>
              <a:buChar char="•"/>
            </a:pPr>
            <a:r>
              <a:rPr kumimoji="1" lang="ja-JP" altLang="en-US" dirty="0"/>
              <a:t>保存先システムのファイル名の制約を考慮する</a:t>
            </a:r>
          </a:p>
          <a:p>
            <a:pPr marL="171450" indent="-171450">
              <a:buFont typeface="Arial" panose="020B0604020202020204" pitchFamily="34" charset="0"/>
              <a:buChar char="•"/>
            </a:pPr>
            <a:r>
              <a:rPr kumimoji="1" lang="en-US" altLang="ja-JP" dirty="0"/>
              <a:t>&amp;*%$£]{!@</a:t>
            </a:r>
            <a:r>
              <a:rPr kumimoji="1" lang="ja-JP" altLang="en-US" dirty="0"/>
              <a:t>など</a:t>
            </a:r>
            <a:r>
              <a:rPr kumimoji="1" lang="en-US" altLang="ja-JP" dirty="0"/>
              <a:t>OS</a:t>
            </a:r>
            <a:r>
              <a:rPr kumimoji="1" lang="ja-JP" altLang="en-US" dirty="0"/>
              <a:t>で特別な意味を持つ場合がある特殊記号は用いない</a:t>
            </a:r>
          </a:p>
          <a:p>
            <a:pPr marL="171450" indent="-171450">
              <a:buFont typeface="Arial" panose="020B0604020202020204" pitchFamily="34" charset="0"/>
              <a:buChar char="•"/>
            </a:pPr>
            <a:r>
              <a:rPr kumimoji="1" lang="ja-JP" altLang="en-US" dirty="0"/>
              <a:t>ピリオド、スペースの代わりにアンダーバーを用いる</a:t>
            </a:r>
          </a:p>
          <a:p>
            <a:pPr marL="171450" indent="-171450">
              <a:buFont typeface="Arial" panose="020B0604020202020204" pitchFamily="34" charset="0"/>
              <a:buChar char="•"/>
            </a:pPr>
            <a:r>
              <a:rPr kumimoji="1" lang="ja-JP" altLang="en-US" dirty="0"/>
              <a:t>ファイル名は短く示唆的なものにする</a:t>
            </a:r>
          </a:p>
          <a:p>
            <a:pPr marL="171450" indent="-171450">
              <a:buFont typeface="Arial" panose="020B0604020202020204" pitchFamily="34" charset="0"/>
              <a:buChar char="•"/>
            </a:pPr>
            <a:r>
              <a:rPr kumimoji="1" lang="ja-JP" altLang="en-US" dirty="0"/>
              <a:t>ファイル名の適切な長さは約</a:t>
            </a:r>
            <a:r>
              <a:rPr kumimoji="1" lang="en-US" altLang="ja-JP" dirty="0"/>
              <a:t>25</a:t>
            </a:r>
            <a:r>
              <a:rPr kumimoji="1" lang="ja-JP" altLang="en-US" dirty="0"/>
              <a:t>文字程度で内容がわかるものにする</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5517816F-797F-4E87-9304-7DF9146055AA}" type="slidenum">
              <a:rPr lang="en-US" altLang="ja-JP" smtClean="0"/>
              <a:pPr/>
              <a:t>4</a:t>
            </a:fld>
            <a:endParaRPr lang="en-US" altLang="ja-JP" dirty="0"/>
          </a:p>
        </p:txBody>
      </p:sp>
    </p:spTree>
    <p:extLst>
      <p:ext uri="{BB962C8B-B14F-4D97-AF65-F5344CB8AC3E}">
        <p14:creationId xmlns:p14="http://schemas.microsoft.com/office/powerpoint/2010/main" val="2642137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幻灯片图像占位符 1"/>
          <p:cNvSpPr>
            <a:spLocks noGrp="1" noRot="1" noChangeAspect="1" noChangeArrowheads="1" noTextEdit="1"/>
          </p:cNvSpPr>
          <p:nvPr>
            <p:ph type="sldImg"/>
          </p:nvPr>
        </p:nvSpPr>
        <p:spPr>
          <a:ln/>
        </p:spPr>
      </p:sp>
      <p:sp>
        <p:nvSpPr>
          <p:cNvPr id="40962" name="备注占位符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ja-JP" altLang="en-US" dirty="0"/>
              <a:t>また、保存先を変更する際に混乱が生じるような一般的なファイル名や、実験機器等が出力するファイル名は、そのまま利用しないように​しましょう。</a:t>
            </a:r>
            <a:endParaRPr kumimoji="1" lang="en-US" altLang="ja-JP" dirty="0"/>
          </a:p>
          <a:p>
            <a:endParaRPr kumimoji="1" lang="en-US" altLang="ja-JP" dirty="0"/>
          </a:p>
          <a:p>
            <a:r>
              <a:rPr lang="ja-JP" altLang="en-US" sz="1200" dirty="0">
                <a:sym typeface="+mn-ea"/>
              </a:rPr>
              <a:t>ファイル名を付ける際に考慮すべき要素として、</a:t>
            </a:r>
            <a:endParaRPr lang="en-US" altLang="ja-JP" sz="1200" dirty="0">
              <a:sym typeface="+mn-ea"/>
            </a:endParaRPr>
          </a:p>
          <a:p>
            <a:pPr marL="171450" indent="-171450">
              <a:buFont typeface="Arial" panose="020B0604020202020204" pitchFamily="34" charset="0"/>
              <a:buChar char="•"/>
            </a:pPr>
            <a:r>
              <a:rPr kumimoji="1" lang="ja-JP" altLang="en-US" dirty="0"/>
              <a:t>プロジェクト番号</a:t>
            </a:r>
          </a:p>
          <a:p>
            <a:pPr marL="171450" indent="-171450">
              <a:buFont typeface="Arial" panose="020B0604020202020204" pitchFamily="34" charset="0"/>
              <a:buChar char="•"/>
            </a:pPr>
            <a:r>
              <a:rPr kumimoji="1" lang="ja-JP" altLang="en-US" dirty="0"/>
              <a:t>作成者名、データに関与した研究チーム、部局の名前</a:t>
            </a:r>
          </a:p>
          <a:p>
            <a:pPr marL="171450" indent="-171450">
              <a:buFont typeface="Arial" panose="020B0604020202020204" pitchFamily="34" charset="0"/>
              <a:buChar char="•"/>
            </a:pPr>
            <a:r>
              <a:rPr kumimoji="1" lang="ja-JP" altLang="en-US" dirty="0"/>
              <a:t>データ内容の記述</a:t>
            </a:r>
          </a:p>
          <a:p>
            <a:pPr marL="171450" indent="-171450">
              <a:buFont typeface="Arial" panose="020B0604020202020204" pitchFamily="34" charset="0"/>
              <a:buChar char="•"/>
            </a:pPr>
            <a:r>
              <a:rPr kumimoji="1" lang="ja-JP" altLang="en-US" dirty="0"/>
              <a:t>データ作成日、公開日</a:t>
            </a:r>
          </a:p>
          <a:p>
            <a:pPr marL="171450" indent="-171450">
              <a:buFont typeface="Arial" panose="020B0604020202020204" pitchFamily="34" charset="0"/>
              <a:buChar char="•"/>
            </a:pPr>
            <a:r>
              <a:rPr kumimoji="1" lang="ja-JP" altLang="en-US" dirty="0"/>
              <a:t>バージョン番号</a:t>
            </a:r>
            <a:endParaRPr kumimoji="1" lang="en-US" altLang="ja-JP" dirty="0"/>
          </a:p>
          <a:p>
            <a:pPr marL="0" indent="0">
              <a:buFont typeface="Arial" panose="020B0604020202020204" pitchFamily="34" charset="0"/>
              <a:buNone/>
            </a:pPr>
            <a:r>
              <a:rPr kumimoji="1" lang="ja-JP" altLang="en-US" dirty="0"/>
              <a:t>などが挙げられます。</a:t>
            </a:r>
          </a:p>
        </p:txBody>
      </p:sp>
      <p:sp>
        <p:nvSpPr>
          <p:cNvPr id="40963" name="灯片编号占位符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50" charset="-128"/>
              </a:defRPr>
            </a:lvl1pPr>
            <a:lvl2pPr marL="742950" indent="-285750">
              <a:defRPr sz="2400">
                <a:solidFill>
                  <a:schemeClr val="tx1"/>
                </a:solidFill>
                <a:latin typeface="Arial" panose="020B0604020202020204" pitchFamily="34" charset="0"/>
                <a:ea typeface="ＭＳ Ｐゴシック" panose="020B0600070205080204" pitchFamily="50" charset="-128"/>
              </a:defRPr>
            </a:lvl2pPr>
            <a:lvl3pPr marL="1143000" indent="-228600">
              <a:defRPr sz="2400">
                <a:solidFill>
                  <a:schemeClr val="tx1"/>
                </a:solidFill>
                <a:latin typeface="Arial" panose="020B0604020202020204" pitchFamily="34" charset="0"/>
                <a:ea typeface="ＭＳ Ｐゴシック" panose="020B0600070205080204" pitchFamily="50" charset="-128"/>
              </a:defRPr>
            </a:lvl3pPr>
            <a:lvl4pPr marL="1600200" indent="-228600">
              <a:defRPr sz="2400">
                <a:solidFill>
                  <a:schemeClr val="tx1"/>
                </a:solidFill>
                <a:latin typeface="Arial" panose="020B0604020202020204" pitchFamily="34" charset="0"/>
                <a:ea typeface="ＭＳ Ｐゴシック" panose="020B0600070205080204" pitchFamily="50" charset="-128"/>
              </a:defRPr>
            </a:lvl4pPr>
            <a:lvl5pPr marL="2057400" indent="-228600">
              <a:defRPr sz="2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9pPr>
          </a:lstStyle>
          <a:p>
            <a:fld id="{39506FF5-93E2-4653-890C-ACC325EC8F47}" type="slidenum">
              <a:rPr lang="en-US" altLang="ja-JP" sz="1200">
                <a:ea typeface="BIZ UDPゴシック" panose="020B0400000000000000" pitchFamily="50" charset="-128"/>
              </a:rPr>
              <a:pPr/>
              <a:t>5</a:t>
            </a:fld>
            <a:endParaRPr lang="en-US" altLang="ja-JP" sz="1200" dirty="0">
              <a:ea typeface="BIZ UDPゴシック" panose="020B0400000000000000" pitchFamily="50" charset="-128"/>
            </a:endParaRPr>
          </a:p>
        </p:txBody>
      </p:sp>
    </p:spTree>
    <p:extLst>
      <p:ext uri="{BB962C8B-B14F-4D97-AF65-F5344CB8AC3E}">
        <p14:creationId xmlns:p14="http://schemas.microsoft.com/office/powerpoint/2010/main" val="7014443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幻灯片图像占位符 1"/>
          <p:cNvSpPr>
            <a:spLocks noGrp="1" noRot="1" noChangeAspect="1" noChangeArrowheads="1" noTextEdit="1"/>
          </p:cNvSpPr>
          <p:nvPr>
            <p:ph type="sldImg"/>
          </p:nvPr>
        </p:nvSpPr>
        <p:spPr>
          <a:ln/>
        </p:spPr>
      </p:sp>
      <p:sp>
        <p:nvSpPr>
          <p:cNvPr id="40962" name="备注占位符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kumimoji="1" lang="en-US" altLang="ja-JP" dirty="0"/>
              <a:t>2. </a:t>
            </a:r>
            <a:r>
              <a:rPr kumimoji="1" lang="ja-JP" altLang="en-US" dirty="0"/>
              <a:t>文脈の保存</a:t>
            </a:r>
            <a:endParaRPr kumimoji="1" lang="en-US" altLang="ja-JP" dirty="0"/>
          </a:p>
          <a:p>
            <a:pPr marL="0" indent="0">
              <a:buFont typeface="Arial" panose="020B0604020202020204" pitchFamily="34" charset="0"/>
              <a:buNone/>
            </a:pPr>
            <a:r>
              <a:rPr kumimoji="1" lang="ja-JP" altLang="en-US" dirty="0"/>
              <a:t>保存場所に関係なくデータを識別できるよう、内容情報をできるだけ含めましょう。</a:t>
            </a:r>
          </a:p>
          <a:p>
            <a:pPr marL="0" indent="0">
              <a:buFont typeface="Arial" panose="020B0604020202020204" pitchFamily="34" charset="0"/>
              <a:buNone/>
            </a:pPr>
            <a:r>
              <a:rPr kumimoji="1" lang="ja-JP" altLang="en-US" dirty="0"/>
              <a:t>また、ファイルの拡張子は、ファイルが作成された物理的環境を正確に示すものを用いるようにしましょう。</a:t>
            </a:r>
            <a:endParaRPr kumimoji="1" lang="en-US" altLang="ja-JP" dirty="0"/>
          </a:p>
          <a:p>
            <a:r>
              <a:rPr kumimoji="1" lang="ja-JP" altLang="en-US" dirty="0"/>
              <a:t>
</a:t>
            </a:r>
            <a:r>
              <a:rPr kumimoji="1" lang="en-US" altLang="ja-JP" dirty="0"/>
              <a:t>3.</a:t>
            </a:r>
            <a:r>
              <a:rPr kumimoji="1" lang="en-US" altLang="ja-JP" baseline="0" dirty="0"/>
              <a:t> </a:t>
            </a:r>
            <a:r>
              <a:rPr kumimoji="1" lang="ja-JP" altLang="en-US" dirty="0"/>
              <a:t>一貫性のあるルール</a:t>
            </a:r>
            <a:endParaRPr kumimoji="1" lang="en-US" altLang="ja-JP" dirty="0"/>
          </a:p>
          <a:p>
            <a:r>
              <a:rPr kumimoji="1" lang="ja-JP" altLang="en-US" dirty="0"/>
              <a:t>命名ルールに従い、常に同じ情報（日付や時間）を同じ順番で含むようにしましょう。</a:t>
            </a:r>
          </a:p>
          <a:p>
            <a:r>
              <a:rPr kumimoji="1" lang="ja-JP" altLang="en-US" dirty="0"/>
              <a:t>例えば日付の情報は、西暦4桁・月2桁・日2桁で表すなど、常に同じルールに従うことで追跡が容易になります。</a:t>
            </a:r>
            <a:endParaRPr kumimoji="1" lang="en-US" altLang="ja-JP" dirty="0"/>
          </a:p>
          <a:p>
            <a:endParaRPr kumimoji="1" lang="en-US" altLang="ja-JP" dirty="0"/>
          </a:p>
          <a:p>
            <a:r>
              <a:rPr kumimoji="1" lang="en-US" altLang="ja-JP" dirty="0"/>
              <a:t>4. </a:t>
            </a:r>
            <a:r>
              <a:rPr kumimoji="1" lang="ja-JP" altLang="en-US" dirty="0"/>
              <a:t>その他</a:t>
            </a:r>
            <a:endParaRPr kumimoji="1" lang="en-US" altLang="ja-JP" dirty="0"/>
          </a:p>
          <a:p>
            <a:r>
              <a:rPr kumimoji="1" lang="ja-JP" altLang="en-US" dirty="0"/>
              <a:t>複数の環境で作業する場合は、確実にファイルを同期させましょう。</a:t>
            </a:r>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p:txBody>
      </p:sp>
      <p:sp>
        <p:nvSpPr>
          <p:cNvPr id="40963" name="灯片编号占位符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50" charset="-128"/>
              </a:defRPr>
            </a:lvl1pPr>
            <a:lvl2pPr marL="742950" indent="-285750">
              <a:defRPr sz="2400">
                <a:solidFill>
                  <a:schemeClr val="tx1"/>
                </a:solidFill>
                <a:latin typeface="Arial" panose="020B0604020202020204" pitchFamily="34" charset="0"/>
                <a:ea typeface="ＭＳ Ｐゴシック" panose="020B0600070205080204" pitchFamily="50" charset="-128"/>
              </a:defRPr>
            </a:lvl2pPr>
            <a:lvl3pPr marL="1143000" indent="-228600">
              <a:defRPr sz="2400">
                <a:solidFill>
                  <a:schemeClr val="tx1"/>
                </a:solidFill>
                <a:latin typeface="Arial" panose="020B0604020202020204" pitchFamily="34" charset="0"/>
                <a:ea typeface="ＭＳ Ｐゴシック" panose="020B0600070205080204" pitchFamily="50" charset="-128"/>
              </a:defRPr>
            </a:lvl3pPr>
            <a:lvl4pPr marL="1600200" indent="-228600">
              <a:defRPr sz="2400">
                <a:solidFill>
                  <a:schemeClr val="tx1"/>
                </a:solidFill>
                <a:latin typeface="Arial" panose="020B0604020202020204" pitchFamily="34" charset="0"/>
                <a:ea typeface="ＭＳ Ｐゴシック" panose="020B0600070205080204" pitchFamily="50" charset="-128"/>
              </a:defRPr>
            </a:lvl4pPr>
            <a:lvl5pPr marL="2057400" indent="-228600">
              <a:defRPr sz="2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9pPr>
          </a:lstStyle>
          <a:p>
            <a:fld id="{39506FF5-93E2-4653-890C-ACC325EC8F47}" type="slidenum">
              <a:rPr lang="en-US" altLang="ja-JP" sz="1200">
                <a:ea typeface="BIZ UDPゴシック" panose="020B0400000000000000" pitchFamily="50" charset="-128"/>
              </a:rPr>
              <a:pPr/>
              <a:t>6</a:t>
            </a:fld>
            <a:endParaRPr lang="en-US" altLang="ja-JP" sz="1200" dirty="0">
              <a:ea typeface="BIZ UDPゴシック" panose="020B0400000000000000" pitchFamily="50"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データに関する文書とは、研究データなどをもとに作成する書類や資料のことです。
データに関する文書は、プロジェクトレベル、ファイルやデータベースレベル、変数またはアイテムレベルなど、</a:t>
            </a:r>
            <a:r>
              <a:rPr kumimoji="1" lang="ja-JP" altLang="en-US" sz="1200" kern="1200" dirty="0">
                <a:latin typeface="BIZ UDPゴシック" panose="020B0400000000000000" pitchFamily="50" charset="-128"/>
                <a:ea typeface="BIZ UDPゴシック" panose="020B0400000000000000" pitchFamily="50" charset="-128"/>
                <a:cs typeface="BIZ UDPゴシック" panose="020B0400000000000000" pitchFamily="50" charset="-128"/>
                <a:sym typeface="+mn-ea"/>
              </a:rPr>
              <a:t>さまざまな</a:t>
            </a:r>
            <a:r>
              <a:rPr kumimoji="1" lang="zh-CN" altLang="en-US" sz="1200" kern="1200" dirty="0">
                <a:latin typeface="BIZ UDPゴシック" panose="020B0400000000000000" pitchFamily="50" charset="-128"/>
                <a:ea typeface="BIZ UDPゴシック" panose="020B0400000000000000" pitchFamily="50" charset="-128"/>
                <a:cs typeface="BIZ UDPゴシック" panose="020B0400000000000000" pitchFamily="50" charset="-128"/>
                <a:sym typeface="+mn-ea"/>
              </a:rPr>
              <a:t>レベルで作成することが可能</a:t>
            </a:r>
            <a:r>
              <a:rPr kumimoji="1" lang="ja-JP" altLang="en-US" sz="1200" kern="1200" dirty="0">
                <a:latin typeface="BIZ UDPゴシック" panose="020B0400000000000000" pitchFamily="50" charset="-128"/>
                <a:ea typeface="BIZ UDPゴシック" panose="020B0400000000000000" pitchFamily="50" charset="-128"/>
                <a:cs typeface="BIZ UDPゴシック" panose="020B0400000000000000" pitchFamily="50" charset="-128"/>
                <a:sym typeface="+mn-ea"/>
              </a:rPr>
              <a:t>です。</a:t>
            </a:r>
            <a:br>
              <a:rPr kumimoji="1" lang="en-US" altLang="ja-JP" sz="1200" kern="1200" dirty="0">
                <a:latin typeface="BIZ UDPゴシック" panose="020B0400000000000000" pitchFamily="50" charset="-128"/>
                <a:ea typeface="BIZ UDPゴシック" panose="020B0400000000000000" pitchFamily="50" charset="-128"/>
                <a:cs typeface="BIZ UDPゴシック" panose="020B0400000000000000" pitchFamily="50" charset="-128"/>
                <a:sym typeface="+mn-ea"/>
              </a:rPr>
            </a:br>
            <a:r>
              <a:rPr kumimoji="1" lang="ja-JP" altLang="en-US" sz="1200" kern="1200" dirty="0">
                <a:latin typeface="BIZ UDPゴシック" panose="020B0400000000000000" pitchFamily="50" charset="-128"/>
                <a:ea typeface="BIZ UDPゴシック" panose="020B0400000000000000" pitchFamily="50" charset="-128"/>
                <a:cs typeface="BIZ UDPゴシック" panose="020B0400000000000000" pitchFamily="50" charset="-128"/>
                <a:sym typeface="+mn-ea"/>
              </a:rPr>
              <a:t>文書をどのレベルで作成するかは、研究室や指導教員の方針、研究内容によっても異なります。</a:t>
            </a:r>
            <a:endParaRPr kumimoji="1" lang="en-US" altLang="ja-JP" sz="1200" kern="1200" dirty="0">
              <a:latin typeface="BIZ UDPゴシック" panose="020B0400000000000000" pitchFamily="50" charset="-128"/>
              <a:ea typeface="BIZ UDPゴシック" panose="020B0400000000000000" pitchFamily="50" charset="-128"/>
              <a:cs typeface="BIZ UDPゴシック" panose="020B0400000000000000" pitchFamily="50" charset="-128"/>
              <a:sym typeface="+mn-ea"/>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sz="1200" kern="1200" dirty="0">
                <a:latin typeface="BIZ UDPゴシック" panose="020B0400000000000000" pitchFamily="50" charset="-128"/>
                <a:sym typeface="+mn-ea"/>
              </a:rPr>
              <a:t>研究室や指導教員と相談し、どのレベルで作成するかをあらかじめ定め、それに従って文書を作成しましょう。</a:t>
            </a:r>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5517816F-797F-4E87-9304-7DF9146055AA}" type="slidenum">
              <a:rPr lang="en-US" altLang="ja-JP" smtClean="0"/>
              <a:pPr/>
              <a:t>7</a:t>
            </a:fld>
            <a:endParaRPr lang="en-US" altLang="ja-JP" dirty="0"/>
          </a:p>
        </p:txBody>
      </p:sp>
    </p:spTree>
    <p:extLst>
      <p:ext uri="{BB962C8B-B14F-4D97-AF65-F5344CB8AC3E}">
        <p14:creationId xmlns:p14="http://schemas.microsoft.com/office/powerpoint/2010/main" val="12068798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データに関する文書の例として、以下のものが挙げられます。</a:t>
            </a:r>
          </a:p>
          <a:p>
            <a:r>
              <a:rPr kumimoji="1" lang="ja-JP" altLang="en-US" dirty="0"/>
              <a:t>・実験の結果や手順などを示す実験ノート、実験プロトコル</a:t>
            </a:r>
          </a:p>
          <a:p>
            <a:r>
              <a:rPr kumimoji="1" lang="ja-JP" altLang="en-US" dirty="0"/>
              <a:t>・データについて説明する、アンケート表、コードブック、データに関する辞書</a:t>
            </a:r>
            <a:endParaRPr kumimoji="1" lang="en-US" altLang="ja-JP" dirty="0"/>
          </a:p>
          <a:p>
            <a:r>
              <a:rPr kumimoji="1" lang="ja-JP" altLang="en-US" dirty="0"/>
              <a:t>・ソフトウェアの操作説明</a:t>
            </a:r>
          </a:p>
          <a:p>
            <a:r>
              <a:rPr kumimoji="1" lang="ja-JP" altLang="en-US" dirty="0"/>
              <a:t>・設備の設定や機器の構成に関する情報</a:t>
            </a:r>
          </a:p>
          <a:p>
            <a:r>
              <a:rPr kumimoji="1" lang="ja-JP" altLang="en-US" dirty="0"/>
              <a:t>・データベースのスキーマ</a:t>
            </a:r>
          </a:p>
          <a:p>
            <a:r>
              <a:rPr kumimoji="1" lang="ja-JP" altLang="en-US" dirty="0"/>
              <a:t>・方法論をまとめたレポート</a:t>
            </a:r>
          </a:p>
          <a:p>
            <a:r>
              <a:rPr kumimoji="1" lang="ja-JP" altLang="en-US" dirty="0"/>
              <a:t>・電子化したものや派生したデータソースの起源に関する情報</a:t>
            </a:r>
          </a:p>
          <a:p>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5517816F-797F-4E87-9304-7DF9146055AA}" type="slidenum">
              <a:rPr lang="en-US" altLang="ja-JP" smtClean="0"/>
              <a:pPr/>
              <a:t>8</a:t>
            </a:fld>
            <a:endParaRPr lang="en-US" altLang="ja-JP" dirty="0"/>
          </a:p>
        </p:txBody>
      </p:sp>
    </p:spTree>
    <p:extLst>
      <p:ext uri="{BB962C8B-B14F-4D97-AF65-F5344CB8AC3E}">
        <p14:creationId xmlns:p14="http://schemas.microsoft.com/office/powerpoint/2010/main" val="1189857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panose="020B0604020202020204" pitchFamily="34" charset="0"/>
              <a:buChar char="•"/>
            </a:pPr>
            <a:r>
              <a:rPr kumimoji="1" lang="ja-JP" altLang="en-US" dirty="0"/>
              <a:t>研究が進むにしたがって、大量のデータが作成されるますので、途中から、ファイルの命名法、フォルダ構造の方針を決めるのは困難です。</a:t>
            </a:r>
            <a:br>
              <a:rPr kumimoji="1" lang="ja-JP" altLang="en-US" dirty="0"/>
            </a:br>
            <a:r>
              <a:rPr kumimoji="1" lang="ja-JP" altLang="en-US" dirty="0"/>
              <a:t>研究を始める際に、決めましょう。</a:t>
            </a:r>
          </a:p>
          <a:p>
            <a:pPr marL="171450" indent="-171450">
              <a:buFont typeface="Arial" panose="020B0604020202020204" pitchFamily="34" charset="0"/>
              <a:buChar char="•"/>
            </a:pPr>
            <a:r>
              <a:rPr kumimoji="1" lang="ja-JP" altLang="en-US" dirty="0"/>
              <a:t>複数人の共同研究の場合は、必ず同じルールを適用しましょう。</a:t>
            </a:r>
          </a:p>
          <a:p>
            <a:pPr marL="171450" indent="-171450">
              <a:buFont typeface="Arial" panose="020B0604020202020204" pitchFamily="34" charset="0"/>
              <a:buChar char="•"/>
            </a:pPr>
            <a:r>
              <a:rPr kumimoji="1" lang="ja-JP" altLang="en-US" dirty="0"/>
              <a:t>単独の研究でも、期間があくと、自身で作成したデータの詳細を忘れてしまうことがあります。ファイル名やフォルダの構造でわかるようにしましょう。</a:t>
            </a:r>
          </a:p>
          <a:p>
            <a:pPr marL="171450" indent="-171450">
              <a:buFont typeface="Arial" panose="020B0604020202020204" pitchFamily="34" charset="0"/>
              <a:buChar char="•"/>
            </a:pPr>
            <a:r>
              <a:rPr kumimoji="1" lang="ja-JP" altLang="en-US" dirty="0"/>
              <a:t>研究遂行中でも、データに関する文書を時々確認しましょう。</a:t>
            </a:r>
          </a:p>
          <a:p>
            <a:pPr marL="171450" indent="-171450">
              <a:buFont typeface="Arial" panose="020B0604020202020204" pitchFamily="34" charset="0"/>
              <a:buChar char="•"/>
            </a:pPr>
            <a:r>
              <a:rPr kumimoji="1" lang="ja-JP" altLang="en-US" dirty="0"/>
              <a:t>もし、研究遂行中に、フォルダ構造やファイルの命名法が変わった場合には、データに関する文書にすぐに反映させるようにしましょう。</a:t>
            </a:r>
            <a:endParaRPr kumimoji="1" lang="en-US" altLang="ja-JP" dirty="0"/>
          </a:p>
          <a:p>
            <a:endParaRPr kumimoji="1" lang="ja-JP" altLang="en-US" dirty="0"/>
          </a:p>
          <a:p>
            <a:r>
              <a:rPr kumimoji="1" lang="ja-JP" altLang="en-US" dirty="0"/>
              <a:t>ご不明の点は、研究データ管理支援部門までお気軽にご相談ください。</a:t>
            </a:r>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5517816F-797F-4E87-9304-7DF9146055AA}" type="slidenum">
              <a:rPr lang="en-US" altLang="ja-JP" smtClean="0"/>
              <a:pPr/>
              <a:t>9</a:t>
            </a:fld>
            <a:endParaRPr lang="en-US" altLang="ja-JP" dirty="0"/>
          </a:p>
        </p:txBody>
      </p:sp>
    </p:spTree>
    <p:extLst>
      <p:ext uri="{BB962C8B-B14F-4D97-AF65-F5344CB8AC3E}">
        <p14:creationId xmlns:p14="http://schemas.microsoft.com/office/powerpoint/2010/main" val="3440804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九州大学</a:t>
            </a:r>
            <a:r>
              <a:rPr kumimoji="1" lang="en-US" altLang="ja-JP"/>
              <a:t>UI</a:t>
            </a:r>
            <a:r>
              <a:rPr kumimoji="1" lang="ja-JP" altLang="en-US"/>
              <a:t>プロジェクト </a:t>
            </a:r>
            <a:r>
              <a:rPr kumimoji="1" lang="en-US" altLang="ja-JP"/>
              <a:t>Kyudai Taro,2007</a:t>
            </a:r>
            <a:endParaRPr kumimoji="1" lang="ja-JP" altLang="en-US"/>
          </a:p>
        </p:txBody>
      </p:sp>
      <p:sp>
        <p:nvSpPr>
          <p:cNvPr id="6" name="スライド番号プレースホルダー 5"/>
          <p:cNvSpPr>
            <a:spLocks noGrp="1"/>
          </p:cNvSpPr>
          <p:nvPr>
            <p:ph type="sldNum" sz="quarter" idx="12"/>
          </p:nvPr>
        </p:nvSpPr>
        <p:spPr/>
        <p:txBody>
          <a:bodyPr/>
          <a:lstStyle/>
          <a:p>
            <a:fld id="{929B2FEF-8F90-42F6-ABAF-BBEE5AE1DCBB}" type="slidenum">
              <a:rPr kumimoji="1" lang="ja-JP" altLang="en-US" smtClean="0"/>
              <a:t>‹#›</a:t>
            </a:fld>
            <a:endParaRPr kumimoji="1" lang="ja-JP" altLang="en-US"/>
          </a:p>
        </p:txBody>
      </p:sp>
    </p:spTree>
    <p:extLst>
      <p:ext uri="{BB962C8B-B14F-4D97-AF65-F5344CB8AC3E}">
        <p14:creationId xmlns:p14="http://schemas.microsoft.com/office/powerpoint/2010/main" val="42214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九州大学</a:t>
            </a:r>
            <a:r>
              <a:rPr kumimoji="1" lang="en-US" altLang="ja-JP"/>
              <a:t>UI</a:t>
            </a:r>
            <a:r>
              <a:rPr kumimoji="1" lang="ja-JP" altLang="en-US"/>
              <a:t>プロジェクト </a:t>
            </a:r>
            <a:r>
              <a:rPr kumimoji="1" lang="en-US" altLang="ja-JP"/>
              <a:t>Kyudai Taro,2007</a:t>
            </a:r>
            <a:endParaRPr kumimoji="1" lang="ja-JP" altLang="en-US"/>
          </a:p>
        </p:txBody>
      </p:sp>
      <p:sp>
        <p:nvSpPr>
          <p:cNvPr id="6" name="スライド番号プレースホルダー 5"/>
          <p:cNvSpPr>
            <a:spLocks noGrp="1"/>
          </p:cNvSpPr>
          <p:nvPr>
            <p:ph type="sldNum" sz="quarter" idx="12"/>
          </p:nvPr>
        </p:nvSpPr>
        <p:spPr/>
        <p:txBody>
          <a:bodyPr/>
          <a:lstStyle/>
          <a:p>
            <a:fld id="{929B2FEF-8F90-42F6-ABAF-BBEE5AE1DCBB}" type="slidenum">
              <a:rPr kumimoji="1" lang="ja-JP" altLang="en-US" smtClean="0"/>
              <a:t>‹#›</a:t>
            </a:fld>
            <a:endParaRPr kumimoji="1" lang="ja-JP" altLang="en-US"/>
          </a:p>
        </p:txBody>
      </p:sp>
    </p:spTree>
    <p:extLst>
      <p:ext uri="{BB962C8B-B14F-4D97-AF65-F5344CB8AC3E}">
        <p14:creationId xmlns:p14="http://schemas.microsoft.com/office/powerpoint/2010/main" val="3024362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九州大学</a:t>
            </a:r>
            <a:r>
              <a:rPr kumimoji="1" lang="en-US" altLang="ja-JP"/>
              <a:t>UI</a:t>
            </a:r>
            <a:r>
              <a:rPr kumimoji="1" lang="ja-JP" altLang="en-US"/>
              <a:t>プロジェクト </a:t>
            </a:r>
            <a:r>
              <a:rPr kumimoji="1" lang="en-US" altLang="ja-JP"/>
              <a:t>Kyudai Taro,2007</a:t>
            </a:r>
            <a:endParaRPr kumimoji="1" lang="ja-JP" altLang="en-US"/>
          </a:p>
        </p:txBody>
      </p:sp>
      <p:sp>
        <p:nvSpPr>
          <p:cNvPr id="6" name="スライド番号プレースホルダー 5"/>
          <p:cNvSpPr>
            <a:spLocks noGrp="1"/>
          </p:cNvSpPr>
          <p:nvPr>
            <p:ph type="sldNum" sz="quarter" idx="12"/>
          </p:nvPr>
        </p:nvSpPr>
        <p:spPr/>
        <p:txBody>
          <a:bodyPr/>
          <a:lstStyle/>
          <a:p>
            <a:fld id="{929B2FEF-8F90-42F6-ABAF-BBEE5AE1DCBB}" type="slidenum">
              <a:rPr kumimoji="1" lang="ja-JP" altLang="en-US" smtClean="0"/>
              <a:t>‹#›</a:t>
            </a:fld>
            <a:endParaRPr kumimoji="1" lang="ja-JP" altLang="en-US"/>
          </a:p>
        </p:txBody>
      </p:sp>
    </p:spTree>
    <p:extLst>
      <p:ext uri="{BB962C8B-B14F-4D97-AF65-F5344CB8AC3E}">
        <p14:creationId xmlns:p14="http://schemas.microsoft.com/office/powerpoint/2010/main" val="19594559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Rectangle 19"/>
          <p:cNvSpPr>
            <a:spLocks noGrp="1" noChangeArrowheads="1"/>
          </p:cNvSpPr>
          <p:nvPr>
            <p:ph type="ftr" sz="quarter" idx="10"/>
          </p:nvPr>
        </p:nvSpPr>
        <p:spPr>
          <a:xfrm>
            <a:off x="928688" y="6537325"/>
            <a:ext cx="3700462" cy="223838"/>
          </a:xfrm>
          <a:prstGeom prst="rect">
            <a:avLst/>
          </a:prstGeom>
          <a:ln/>
        </p:spPr>
        <p:txBody>
          <a:bodyPr/>
          <a:lstStyle>
            <a:lvl1pPr>
              <a:defRPr/>
            </a:lvl1pPr>
          </a:lstStyle>
          <a:p>
            <a:pPr>
              <a:defRPr/>
            </a:pPr>
            <a:r>
              <a:rPr lang="en-US" altLang="ja-JP"/>
              <a:t>九州大学UIプロジェクト Kyudai Taro,2007</a:t>
            </a:r>
          </a:p>
        </p:txBody>
      </p:sp>
      <p:sp>
        <p:nvSpPr>
          <p:cNvPr id="5"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9B2FEF-8F90-42F6-ABAF-BBEE5AE1DCBB}" type="slidenum">
              <a:rPr lang="ja-JP" altLang="en-US" smtClean="0"/>
              <a:pPr/>
              <a:t>‹#›</a:t>
            </a:fld>
            <a:endParaRPr lang="ja-JP" altLang="en-US"/>
          </a:p>
        </p:txBody>
      </p:sp>
    </p:spTree>
    <p:extLst>
      <p:ext uri="{BB962C8B-B14F-4D97-AF65-F5344CB8AC3E}">
        <p14:creationId xmlns:p14="http://schemas.microsoft.com/office/powerpoint/2010/main" val="7889194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Rectangle 19"/>
          <p:cNvSpPr>
            <a:spLocks noGrp="1" noChangeArrowheads="1"/>
          </p:cNvSpPr>
          <p:nvPr>
            <p:ph type="ftr" sz="quarter" idx="10"/>
          </p:nvPr>
        </p:nvSpPr>
        <p:spPr>
          <a:xfrm>
            <a:off x="928688" y="6537325"/>
            <a:ext cx="3700462" cy="223838"/>
          </a:xfrm>
          <a:prstGeom prst="rect">
            <a:avLst/>
          </a:prstGeom>
          <a:ln/>
        </p:spPr>
        <p:txBody>
          <a:bodyPr/>
          <a:lstStyle>
            <a:lvl1pPr>
              <a:defRPr/>
            </a:lvl1pPr>
          </a:lstStyle>
          <a:p>
            <a:pPr>
              <a:defRPr/>
            </a:pPr>
            <a:r>
              <a:rPr lang="en-US" altLang="ja-JP"/>
              <a:t>九州大学UIプロジェクト Kyudai Taro,2007</a:t>
            </a:r>
          </a:p>
        </p:txBody>
      </p:sp>
      <p:sp>
        <p:nvSpPr>
          <p:cNvPr id="5"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9B2FEF-8F90-42F6-ABAF-BBEE5AE1DCBB}" type="slidenum">
              <a:rPr lang="ja-JP" altLang="en-US" smtClean="0"/>
              <a:pPr/>
              <a:t>‹#›</a:t>
            </a:fld>
            <a:endParaRPr lang="ja-JP" altLang="en-US"/>
          </a:p>
        </p:txBody>
      </p:sp>
    </p:spTree>
    <p:extLst>
      <p:ext uri="{BB962C8B-B14F-4D97-AF65-F5344CB8AC3E}">
        <p14:creationId xmlns:p14="http://schemas.microsoft.com/office/powerpoint/2010/main" val="3159522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九州大学</a:t>
            </a:r>
            <a:r>
              <a:rPr kumimoji="1" lang="en-US" altLang="ja-JP"/>
              <a:t>UI</a:t>
            </a:r>
            <a:r>
              <a:rPr kumimoji="1" lang="ja-JP" altLang="en-US"/>
              <a:t>プロジェクト </a:t>
            </a:r>
            <a:r>
              <a:rPr kumimoji="1" lang="en-US" altLang="ja-JP"/>
              <a:t>Kyudai Taro,2007</a:t>
            </a:r>
            <a:endParaRPr kumimoji="1" lang="ja-JP" altLang="en-US"/>
          </a:p>
        </p:txBody>
      </p:sp>
      <p:sp>
        <p:nvSpPr>
          <p:cNvPr id="6" name="スライド番号プレースホルダー 5"/>
          <p:cNvSpPr>
            <a:spLocks noGrp="1"/>
          </p:cNvSpPr>
          <p:nvPr>
            <p:ph type="sldNum" sz="quarter" idx="12"/>
          </p:nvPr>
        </p:nvSpPr>
        <p:spPr/>
        <p:txBody>
          <a:bodyPr/>
          <a:lstStyle/>
          <a:p>
            <a:fld id="{929B2FEF-8F90-42F6-ABAF-BBEE5AE1DCBB}" type="slidenum">
              <a:rPr kumimoji="1" lang="ja-JP" altLang="en-US" smtClean="0"/>
              <a:t>‹#›</a:t>
            </a:fld>
            <a:endParaRPr kumimoji="1" lang="ja-JP" altLang="en-US"/>
          </a:p>
        </p:txBody>
      </p:sp>
    </p:spTree>
    <p:extLst>
      <p:ext uri="{BB962C8B-B14F-4D97-AF65-F5344CB8AC3E}">
        <p14:creationId xmlns:p14="http://schemas.microsoft.com/office/powerpoint/2010/main" val="260509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九州大学</a:t>
            </a:r>
            <a:r>
              <a:rPr kumimoji="1" lang="en-US" altLang="ja-JP"/>
              <a:t>UI</a:t>
            </a:r>
            <a:r>
              <a:rPr kumimoji="1" lang="ja-JP" altLang="en-US"/>
              <a:t>プロジェクト </a:t>
            </a:r>
            <a:r>
              <a:rPr kumimoji="1" lang="en-US" altLang="ja-JP"/>
              <a:t>Kyudai Taro,2007</a:t>
            </a:r>
            <a:endParaRPr kumimoji="1" lang="ja-JP" altLang="en-US"/>
          </a:p>
        </p:txBody>
      </p:sp>
      <p:sp>
        <p:nvSpPr>
          <p:cNvPr id="6" name="スライド番号プレースホルダー 5"/>
          <p:cNvSpPr>
            <a:spLocks noGrp="1"/>
          </p:cNvSpPr>
          <p:nvPr>
            <p:ph type="sldNum" sz="quarter" idx="12"/>
          </p:nvPr>
        </p:nvSpPr>
        <p:spPr/>
        <p:txBody>
          <a:bodyPr/>
          <a:lstStyle/>
          <a:p>
            <a:fld id="{929B2FEF-8F90-42F6-ABAF-BBEE5AE1DCBB}" type="slidenum">
              <a:rPr kumimoji="1" lang="ja-JP" altLang="en-US" smtClean="0"/>
              <a:t>‹#›</a:t>
            </a:fld>
            <a:endParaRPr kumimoji="1" lang="ja-JP" altLang="en-US"/>
          </a:p>
        </p:txBody>
      </p:sp>
    </p:spTree>
    <p:extLst>
      <p:ext uri="{BB962C8B-B14F-4D97-AF65-F5344CB8AC3E}">
        <p14:creationId xmlns:p14="http://schemas.microsoft.com/office/powerpoint/2010/main" val="1887906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九州大学</a:t>
            </a:r>
            <a:r>
              <a:rPr kumimoji="1" lang="en-US" altLang="ja-JP"/>
              <a:t>UI</a:t>
            </a:r>
            <a:r>
              <a:rPr kumimoji="1" lang="ja-JP" altLang="en-US"/>
              <a:t>プロジェクト </a:t>
            </a:r>
            <a:r>
              <a:rPr kumimoji="1" lang="en-US" altLang="ja-JP"/>
              <a:t>Kyudai Taro,2007</a:t>
            </a:r>
            <a:endParaRPr kumimoji="1" lang="ja-JP" altLang="en-US"/>
          </a:p>
        </p:txBody>
      </p:sp>
      <p:sp>
        <p:nvSpPr>
          <p:cNvPr id="7" name="スライド番号プレースホルダー 6"/>
          <p:cNvSpPr>
            <a:spLocks noGrp="1"/>
          </p:cNvSpPr>
          <p:nvPr>
            <p:ph type="sldNum" sz="quarter" idx="12"/>
          </p:nvPr>
        </p:nvSpPr>
        <p:spPr/>
        <p:txBody>
          <a:bodyPr/>
          <a:lstStyle/>
          <a:p>
            <a:fld id="{929B2FEF-8F90-42F6-ABAF-BBEE5AE1DCBB}" type="slidenum">
              <a:rPr kumimoji="1" lang="ja-JP" altLang="en-US" smtClean="0"/>
              <a:t>‹#›</a:t>
            </a:fld>
            <a:endParaRPr kumimoji="1" lang="ja-JP" altLang="en-US"/>
          </a:p>
        </p:txBody>
      </p:sp>
    </p:spTree>
    <p:extLst>
      <p:ext uri="{BB962C8B-B14F-4D97-AF65-F5344CB8AC3E}">
        <p14:creationId xmlns:p14="http://schemas.microsoft.com/office/powerpoint/2010/main" val="1175683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r>
              <a:rPr kumimoji="1" lang="ja-JP" altLang="en-US"/>
              <a:t>九州大学</a:t>
            </a:r>
            <a:r>
              <a:rPr kumimoji="1" lang="en-US" altLang="ja-JP"/>
              <a:t>UI</a:t>
            </a:r>
            <a:r>
              <a:rPr kumimoji="1" lang="ja-JP" altLang="en-US"/>
              <a:t>プロジェクト </a:t>
            </a:r>
            <a:r>
              <a:rPr kumimoji="1" lang="en-US" altLang="ja-JP"/>
              <a:t>Kyudai Taro,2007</a:t>
            </a:r>
            <a:endParaRPr kumimoji="1" lang="ja-JP" altLang="en-US"/>
          </a:p>
        </p:txBody>
      </p:sp>
      <p:sp>
        <p:nvSpPr>
          <p:cNvPr id="9" name="スライド番号プレースホルダー 8"/>
          <p:cNvSpPr>
            <a:spLocks noGrp="1"/>
          </p:cNvSpPr>
          <p:nvPr>
            <p:ph type="sldNum" sz="quarter" idx="12"/>
          </p:nvPr>
        </p:nvSpPr>
        <p:spPr/>
        <p:txBody>
          <a:bodyPr/>
          <a:lstStyle/>
          <a:p>
            <a:fld id="{929B2FEF-8F90-42F6-ABAF-BBEE5AE1DCBB}" type="slidenum">
              <a:rPr kumimoji="1" lang="ja-JP" altLang="en-US" smtClean="0"/>
              <a:t>‹#›</a:t>
            </a:fld>
            <a:endParaRPr kumimoji="1" lang="ja-JP" altLang="en-US"/>
          </a:p>
        </p:txBody>
      </p:sp>
    </p:spTree>
    <p:extLst>
      <p:ext uri="{BB962C8B-B14F-4D97-AF65-F5344CB8AC3E}">
        <p14:creationId xmlns:p14="http://schemas.microsoft.com/office/powerpoint/2010/main" val="372949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r>
              <a:rPr kumimoji="1" lang="ja-JP" altLang="en-US"/>
              <a:t>九州大学</a:t>
            </a:r>
            <a:r>
              <a:rPr kumimoji="1" lang="en-US" altLang="ja-JP"/>
              <a:t>UI</a:t>
            </a:r>
            <a:r>
              <a:rPr kumimoji="1" lang="ja-JP" altLang="en-US"/>
              <a:t>プロジェクト </a:t>
            </a:r>
            <a:r>
              <a:rPr kumimoji="1" lang="en-US" altLang="ja-JP"/>
              <a:t>Kyudai Taro,2007</a:t>
            </a:r>
            <a:endParaRPr kumimoji="1" lang="ja-JP" altLang="en-US"/>
          </a:p>
        </p:txBody>
      </p:sp>
      <p:sp>
        <p:nvSpPr>
          <p:cNvPr id="5" name="スライド番号プレースホルダー 4"/>
          <p:cNvSpPr>
            <a:spLocks noGrp="1"/>
          </p:cNvSpPr>
          <p:nvPr>
            <p:ph type="sldNum" sz="quarter" idx="12"/>
          </p:nvPr>
        </p:nvSpPr>
        <p:spPr/>
        <p:txBody>
          <a:bodyPr/>
          <a:lstStyle/>
          <a:p>
            <a:fld id="{929B2FEF-8F90-42F6-ABAF-BBEE5AE1DCBB}" type="slidenum">
              <a:rPr kumimoji="1" lang="ja-JP" altLang="en-US" smtClean="0"/>
              <a:t>‹#›</a:t>
            </a:fld>
            <a:endParaRPr kumimoji="1" lang="ja-JP" altLang="en-US"/>
          </a:p>
        </p:txBody>
      </p:sp>
    </p:spTree>
    <p:extLst>
      <p:ext uri="{BB962C8B-B14F-4D97-AF65-F5344CB8AC3E}">
        <p14:creationId xmlns:p14="http://schemas.microsoft.com/office/powerpoint/2010/main" val="3667267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a:p>
        </p:txBody>
      </p:sp>
      <p:sp>
        <p:nvSpPr>
          <p:cNvPr id="3" name="フッター プレースホルダー 2"/>
          <p:cNvSpPr>
            <a:spLocks noGrp="1"/>
          </p:cNvSpPr>
          <p:nvPr>
            <p:ph type="ftr" sz="quarter" idx="11"/>
          </p:nvPr>
        </p:nvSpPr>
        <p:spPr/>
        <p:txBody>
          <a:bodyPr/>
          <a:lstStyle/>
          <a:p>
            <a:r>
              <a:rPr kumimoji="1" lang="ja-JP" altLang="en-US"/>
              <a:t>九州大学</a:t>
            </a:r>
            <a:r>
              <a:rPr kumimoji="1" lang="en-US" altLang="ja-JP"/>
              <a:t>UI</a:t>
            </a:r>
            <a:r>
              <a:rPr kumimoji="1" lang="ja-JP" altLang="en-US"/>
              <a:t>プロジェクト </a:t>
            </a:r>
            <a:r>
              <a:rPr kumimoji="1" lang="en-US" altLang="ja-JP"/>
              <a:t>Kyudai Taro,2007</a:t>
            </a:r>
            <a:endParaRPr kumimoji="1" lang="ja-JP" altLang="en-US"/>
          </a:p>
        </p:txBody>
      </p:sp>
      <p:sp>
        <p:nvSpPr>
          <p:cNvPr id="4" name="スライド番号プレースホルダー 3"/>
          <p:cNvSpPr>
            <a:spLocks noGrp="1"/>
          </p:cNvSpPr>
          <p:nvPr>
            <p:ph type="sldNum" sz="quarter" idx="12"/>
          </p:nvPr>
        </p:nvSpPr>
        <p:spPr/>
        <p:txBody>
          <a:bodyPr/>
          <a:lstStyle/>
          <a:p>
            <a:fld id="{929B2FEF-8F90-42F6-ABAF-BBEE5AE1DCBB}" type="slidenum">
              <a:rPr kumimoji="1" lang="ja-JP" altLang="en-US" smtClean="0"/>
              <a:t>‹#›</a:t>
            </a:fld>
            <a:endParaRPr kumimoji="1" lang="ja-JP" altLang="en-US"/>
          </a:p>
        </p:txBody>
      </p:sp>
    </p:spTree>
    <p:extLst>
      <p:ext uri="{BB962C8B-B14F-4D97-AF65-F5344CB8AC3E}">
        <p14:creationId xmlns:p14="http://schemas.microsoft.com/office/powerpoint/2010/main" val="1248977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九州大学</a:t>
            </a:r>
            <a:r>
              <a:rPr kumimoji="1" lang="en-US" altLang="ja-JP"/>
              <a:t>UI</a:t>
            </a:r>
            <a:r>
              <a:rPr kumimoji="1" lang="ja-JP" altLang="en-US"/>
              <a:t>プロジェクト </a:t>
            </a:r>
            <a:r>
              <a:rPr kumimoji="1" lang="en-US" altLang="ja-JP"/>
              <a:t>Kyudai Taro,2007</a:t>
            </a:r>
            <a:endParaRPr kumimoji="1" lang="ja-JP" altLang="en-US"/>
          </a:p>
        </p:txBody>
      </p:sp>
      <p:sp>
        <p:nvSpPr>
          <p:cNvPr id="7" name="スライド番号プレースホルダー 6"/>
          <p:cNvSpPr>
            <a:spLocks noGrp="1"/>
          </p:cNvSpPr>
          <p:nvPr>
            <p:ph type="sldNum" sz="quarter" idx="12"/>
          </p:nvPr>
        </p:nvSpPr>
        <p:spPr/>
        <p:txBody>
          <a:bodyPr/>
          <a:lstStyle/>
          <a:p>
            <a:fld id="{929B2FEF-8F90-42F6-ABAF-BBEE5AE1DCBB}" type="slidenum">
              <a:rPr kumimoji="1" lang="ja-JP" altLang="en-US" smtClean="0"/>
              <a:t>‹#›</a:t>
            </a:fld>
            <a:endParaRPr kumimoji="1" lang="ja-JP" altLang="en-US"/>
          </a:p>
        </p:txBody>
      </p:sp>
    </p:spTree>
    <p:extLst>
      <p:ext uri="{BB962C8B-B14F-4D97-AF65-F5344CB8AC3E}">
        <p14:creationId xmlns:p14="http://schemas.microsoft.com/office/powerpoint/2010/main" val="1400166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九州大学</a:t>
            </a:r>
            <a:r>
              <a:rPr kumimoji="1" lang="en-US" altLang="ja-JP"/>
              <a:t>UI</a:t>
            </a:r>
            <a:r>
              <a:rPr kumimoji="1" lang="ja-JP" altLang="en-US"/>
              <a:t>プロジェクト </a:t>
            </a:r>
            <a:r>
              <a:rPr kumimoji="1" lang="en-US" altLang="ja-JP"/>
              <a:t>Kyudai Taro,2007</a:t>
            </a:r>
            <a:endParaRPr kumimoji="1" lang="ja-JP" altLang="en-US"/>
          </a:p>
        </p:txBody>
      </p:sp>
      <p:sp>
        <p:nvSpPr>
          <p:cNvPr id="7" name="スライド番号プレースホルダー 6"/>
          <p:cNvSpPr>
            <a:spLocks noGrp="1"/>
          </p:cNvSpPr>
          <p:nvPr>
            <p:ph type="sldNum" sz="quarter" idx="12"/>
          </p:nvPr>
        </p:nvSpPr>
        <p:spPr/>
        <p:txBody>
          <a:bodyPr/>
          <a:lstStyle/>
          <a:p>
            <a:fld id="{929B2FEF-8F90-42F6-ABAF-BBEE5AE1DCBB}" type="slidenum">
              <a:rPr kumimoji="1" lang="ja-JP" altLang="en-US" smtClean="0"/>
              <a:t>‹#›</a:t>
            </a:fld>
            <a:endParaRPr kumimoji="1" lang="ja-JP" altLang="en-US"/>
          </a:p>
        </p:txBody>
      </p:sp>
    </p:spTree>
    <p:extLst>
      <p:ext uri="{BB962C8B-B14F-4D97-AF65-F5344CB8AC3E}">
        <p14:creationId xmlns:p14="http://schemas.microsoft.com/office/powerpoint/2010/main" val="1715622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kumimoji="1" lang="ja-JP" altLang="en-US"/>
              <a:t>九州大学</a:t>
            </a:r>
            <a:r>
              <a:rPr kumimoji="1" lang="en-US" altLang="ja-JP"/>
              <a:t>UI</a:t>
            </a:r>
            <a:r>
              <a:rPr kumimoji="1" lang="ja-JP" altLang="en-US"/>
              <a:t>プロジェクト </a:t>
            </a:r>
            <a:r>
              <a:rPr kumimoji="1" lang="en-US" altLang="ja-JP"/>
              <a:t>Kyudai Taro,2007</a:t>
            </a:r>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9B2FEF-8F90-42F6-ABAF-BBEE5AE1DCBB}" type="slidenum">
              <a:rPr lang="ja-JP" altLang="en-US" smtClean="0"/>
              <a:pPr/>
              <a:t>‹#›</a:t>
            </a:fld>
            <a:endParaRPr lang="ja-JP" altLang="en-US"/>
          </a:p>
        </p:txBody>
      </p:sp>
    </p:spTree>
    <p:extLst>
      <p:ext uri="{BB962C8B-B14F-4D97-AF65-F5344CB8AC3E}">
        <p14:creationId xmlns:p14="http://schemas.microsoft.com/office/powerpoint/2010/main" val="2104334537"/>
      </p:ext>
    </p:extLst>
  </p:cSld>
  <p:clrMap bg1="lt1" tx1="dk1" bg2="lt2" tx2="dk2" accent1="accent1" accent2="accent2" accent3="accent3" accent4="accent4" accent5="accent5" accent6="accent6" hlink="hlink" folHlink="folHlink"/>
  <p:sldLayoutIdLst>
    <p:sldLayoutId id="2147484879" r:id="rId1"/>
    <p:sldLayoutId id="2147484880" r:id="rId2"/>
    <p:sldLayoutId id="2147484881" r:id="rId3"/>
    <p:sldLayoutId id="2147484882" r:id="rId4"/>
    <p:sldLayoutId id="2147484883" r:id="rId5"/>
    <p:sldLayoutId id="2147484884" r:id="rId6"/>
    <p:sldLayoutId id="2147484885" r:id="rId7"/>
    <p:sldLayoutId id="2147484886" r:id="rId8"/>
    <p:sldLayoutId id="2147484887" r:id="rId9"/>
    <p:sldLayoutId id="2147484888" r:id="rId10"/>
    <p:sldLayoutId id="2147484889" r:id="rId11"/>
    <p:sldLayoutId id="2147484890" r:id="rId12"/>
    <p:sldLayoutId id="2147484877" r:id="rId13"/>
  </p:sldLayoutIdLst>
  <p:hf hdr="0" ftr="0" dt="0"/>
  <p:txStyles>
    <p:titleStyle>
      <a:lvl1pPr algn="l" defTabSz="685800" rtl="0" eaLnBrk="1" latinLnBrk="0" hangingPunct="1">
        <a:lnSpc>
          <a:spcPct val="90000"/>
        </a:lnSpc>
        <a:spcBef>
          <a:spcPct val="0"/>
        </a:spcBef>
        <a:buNone/>
        <a:defRPr kumimoji="1" sz="4400" b="1"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角丸四角形 8"/>
          <p:cNvSpPr/>
          <p:nvPr/>
        </p:nvSpPr>
        <p:spPr>
          <a:xfrm>
            <a:off x="866609" y="1674232"/>
            <a:ext cx="7089767" cy="4684373"/>
          </a:xfrm>
          <a:prstGeom prst="roundRect">
            <a:avLst>
              <a:gd name="adj" fmla="val 455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1110392" y="1995543"/>
            <a:ext cx="6125904" cy="2554545"/>
          </a:xfrm>
          <a:prstGeom prst="rect">
            <a:avLst/>
          </a:prstGeom>
          <a:noFill/>
        </p:spPr>
        <p:txBody>
          <a:bodyPr wrap="square" rtlCol="0">
            <a:spAutoFit/>
          </a:bodyP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研究データは研究遂行中に作られます。研究データを適切に整理しておくことで、自分自身や他の人が</a:t>
            </a:r>
            <a:br>
              <a:rPr kumimoji="1" lang="en-US" altLang="ja-JP" sz="2000" b="1" dirty="0">
                <a:solidFill>
                  <a:schemeClr val="bg1"/>
                </a:solidFill>
                <a:latin typeface="BIZ UDPゴシック" panose="020B0400000000000000" pitchFamily="50" charset="-128"/>
                <a:ea typeface="BIZ UDPゴシック" panose="020B0400000000000000" pitchFamily="50" charset="-128"/>
              </a:rPr>
            </a:br>
            <a:r>
              <a:rPr kumimoji="1" lang="ja-JP" altLang="en-US" sz="2000" b="1" dirty="0">
                <a:solidFill>
                  <a:schemeClr val="bg1"/>
                </a:solidFill>
                <a:latin typeface="BIZ UDPゴシック" panose="020B0400000000000000" pitchFamily="50" charset="-128"/>
                <a:ea typeface="BIZ UDPゴシック" panose="020B0400000000000000" pitchFamily="50" charset="-128"/>
              </a:rPr>
              <a:t>データを見つけやすく、利用・再利用しやすくなります。</a:t>
            </a:r>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a:p>
            <a:r>
              <a:rPr kumimoji="1" lang="ja-JP" altLang="en-US" sz="2000" b="1" dirty="0">
                <a:solidFill>
                  <a:schemeClr val="bg1"/>
                </a:solidFill>
                <a:latin typeface="BIZ UDPゴシック" panose="020B0400000000000000" pitchFamily="50" charset="-128"/>
                <a:ea typeface="BIZ UDPゴシック" panose="020B0400000000000000" pitchFamily="50" charset="-128"/>
              </a:rPr>
              <a:t>研究データを格納するフォルダの構造やファイル名を事前に決めておきましょう。また、それらのルールを文書として記録に残しておくことが重要です。</a:t>
            </a:r>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a:p>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a:p>
            <a:r>
              <a:rPr kumimoji="1" lang="ja-JP" altLang="en-US" sz="2000" b="1" dirty="0">
                <a:solidFill>
                  <a:schemeClr val="bg1"/>
                </a:solidFill>
                <a:latin typeface="BIZ UDPゴシック" panose="020B0400000000000000" pitchFamily="50" charset="-128"/>
                <a:ea typeface="BIZ UDPゴシック" panose="020B0400000000000000" pitchFamily="50" charset="-128"/>
              </a:rPr>
              <a:t>この章では、以下について説明します。</a:t>
            </a:r>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p:txBody>
      </p:sp>
      <p:sp>
        <p:nvSpPr>
          <p:cNvPr id="8" name="文本框 1">
            <a:extLst>
              <a:ext uri="{FF2B5EF4-FFF2-40B4-BE49-F238E27FC236}">
                <a16:creationId xmlns:a16="http://schemas.microsoft.com/office/drawing/2014/main" id="{B4A4E4DE-4F76-7746-BC22-74F47A8B037B}"/>
              </a:ext>
            </a:extLst>
          </p:cNvPr>
          <p:cNvSpPr txBox="1">
            <a:spLocks noChangeArrowheads="1"/>
          </p:cNvSpPr>
          <p:nvPr/>
        </p:nvSpPr>
        <p:spPr bwMode="auto">
          <a:xfrm>
            <a:off x="1691680" y="4626558"/>
            <a:ext cx="489405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ja-JP"/>
            </a:defPPr>
            <a:lvl1pPr>
              <a:defRPr b="1">
                <a:solidFill>
                  <a:schemeClr val="bg1"/>
                </a:solidFill>
                <a:ea typeface="BIZ UDPゴシック" panose="020B0400000000000000" pitchFamily="50" charset="-128"/>
              </a:defRPr>
            </a:lvl1pPr>
            <a:lvl2pPr>
              <a:defRPr/>
            </a:lvl2pPr>
            <a:lvl3pPr>
              <a:defRPr/>
            </a:lvl3pPr>
            <a:lvl4pPr>
              <a:defRPr/>
            </a:lvl4pPr>
            <a:lvl5pPr>
              <a:defRPr/>
            </a:lvl5pPr>
            <a:lvl6pPr>
              <a:defRPr/>
            </a:lvl6pPr>
            <a:lvl7pPr>
              <a:defRPr/>
            </a:lvl7pPr>
            <a:lvl8pPr>
              <a:defRPr/>
            </a:lvl8pPr>
            <a:lvl9pPr>
              <a:defRPr/>
            </a:lvl9pPr>
          </a:lstStyle>
          <a:p>
            <a:r>
              <a:rPr lang="en-US" altLang="ja-JP" sz="2000" dirty="0"/>
              <a:t>3.1</a:t>
            </a:r>
            <a:r>
              <a:rPr lang="ja-JP" altLang="en-US" sz="2000" dirty="0"/>
              <a:t>　フォルダ構造</a:t>
            </a:r>
            <a:endParaRPr lang="en-US" altLang="ja-JP" sz="2000" dirty="0"/>
          </a:p>
          <a:p>
            <a:r>
              <a:rPr lang="en-US" altLang="ja-JP" sz="2000" dirty="0"/>
              <a:t>3.2</a:t>
            </a:r>
            <a:r>
              <a:rPr lang="ja-JP" altLang="en-US" sz="2000" dirty="0"/>
              <a:t>　ファイルの命名法</a:t>
            </a:r>
            <a:endParaRPr lang="en-US" altLang="ja-JP" sz="2000" dirty="0"/>
          </a:p>
          <a:p>
            <a:r>
              <a:rPr lang="en-US" altLang="ja-JP" sz="2000" dirty="0"/>
              <a:t>3.3</a:t>
            </a:r>
            <a:r>
              <a:rPr lang="ja-JP" altLang="en-US" sz="2000" dirty="0"/>
              <a:t>　データに関する文書</a:t>
            </a:r>
            <a:endParaRPr lang="en-US" altLang="ja-JP" sz="2000" dirty="0"/>
          </a:p>
        </p:txBody>
      </p:sp>
      <p:sp>
        <p:nvSpPr>
          <p:cNvPr id="6" name="タイトル 5"/>
          <p:cNvSpPr>
            <a:spLocks noGrp="1"/>
          </p:cNvSpPr>
          <p:nvPr>
            <p:ph type="title"/>
          </p:nvPr>
        </p:nvSpPr>
        <p:spPr/>
        <p:txBody>
          <a:bodyPr/>
          <a:lstStyle/>
          <a:p>
            <a:r>
              <a:rPr lang="en-US" altLang="ja-JP" dirty="0">
                <a:sym typeface="ＭＳ Ｐゴシック" panose="020B0600070205080204" pitchFamily="34" charset="-128"/>
              </a:rPr>
              <a:t>3.</a:t>
            </a:r>
            <a:r>
              <a:rPr lang="ja-JP" altLang="en-US" dirty="0">
                <a:sym typeface="ＭＳ Ｐゴシック" panose="020B0600070205080204" pitchFamily="34" charset="-128"/>
              </a:rPr>
              <a:t>　</a:t>
            </a:r>
            <a:r>
              <a:rPr lang="zh-CN" altLang="en-US" dirty="0"/>
              <a:t>研究データ</a:t>
            </a:r>
            <a:r>
              <a:rPr lang="ja-JP" altLang="en-US" dirty="0" err="1"/>
              <a:t>の整</a:t>
            </a:r>
            <a:r>
              <a:rPr lang="ja-JP" altLang="en-US" dirty="0"/>
              <a:t>理法</a:t>
            </a:r>
            <a:endParaRPr kumimoji="1" lang="ja-JP" altLang="en-US" dirty="0"/>
          </a:p>
        </p:txBody>
      </p:sp>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8806" y="2717801"/>
            <a:ext cx="1114776" cy="4077072"/>
          </a:xfrm>
          <a:prstGeom prst="rect">
            <a:avLst/>
          </a:prstGeom>
        </p:spPr>
      </p:pic>
      <p:sp>
        <p:nvSpPr>
          <p:cNvPr id="2" name="スライド番号プレースホルダー 1"/>
          <p:cNvSpPr>
            <a:spLocks noGrp="1"/>
          </p:cNvSpPr>
          <p:nvPr>
            <p:ph type="sldNum" sz="quarter" idx="12"/>
          </p:nvPr>
        </p:nvSpPr>
        <p:spPr/>
        <p:txBody>
          <a:bodyPr/>
          <a:lstStyle/>
          <a:p>
            <a:fld id="{929B2FEF-8F90-42F6-ABAF-BBEE5AE1DCBB}" type="slidenum">
              <a:rPr kumimoji="1" lang="ja-JP" altLang="en-US" smtClean="0"/>
              <a:t>1</a:t>
            </a:fld>
            <a:endParaRPr kumimoji="1" lang="ja-JP" altLang="en-US"/>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标题 1"/>
          <p:cNvSpPr>
            <a:spLocks noGrp="1" noChangeArrowheads="1"/>
          </p:cNvSpPr>
          <p:nvPr>
            <p:ph type="title"/>
          </p:nvPr>
        </p:nvSpPr>
        <p:spPr>
          <a:xfrm>
            <a:off x="457200" y="838200"/>
            <a:ext cx="7427913" cy="430213"/>
          </a:xfrm>
        </p:spPr>
        <p:txBody>
          <a:bodyPr>
            <a:normAutofit fontScale="90000"/>
          </a:bodyPr>
          <a:lstStyle/>
          <a:p>
            <a:r>
              <a:rPr lang="ja-JP" altLang="en-US" dirty="0">
                <a:latin typeface="BIZ UDPゴシック" panose="020B0400000000000000" pitchFamily="50" charset="-128"/>
                <a:sym typeface="+mn-ea"/>
              </a:rPr>
              <a:t>フォルダ構造の決定</a:t>
            </a:r>
            <a:r>
              <a:rPr lang="en-US" altLang="ja-JP" dirty="0">
                <a:latin typeface="BIZ UDPゴシック" panose="020B0400000000000000" pitchFamily="50" charset="-128"/>
                <a:sym typeface="+mn-ea"/>
              </a:rPr>
              <a:t>(</a:t>
            </a:r>
            <a:r>
              <a:rPr lang="ja-JP" altLang="en-US" dirty="0">
                <a:latin typeface="BIZ UDPゴシック" panose="020B0400000000000000" pitchFamily="50" charset="-128"/>
                <a:sym typeface="+mn-ea"/>
              </a:rPr>
              <a:t>組織化</a:t>
            </a:r>
            <a:r>
              <a:rPr lang="en-US" altLang="ja-JP" dirty="0">
                <a:latin typeface="BIZ UDPゴシック" panose="020B0400000000000000" pitchFamily="50" charset="-128"/>
                <a:sym typeface="+mn-ea"/>
              </a:rPr>
              <a:t>)</a:t>
            </a:r>
            <a:endParaRPr kumimoji="1" lang="zh-CN" altLang="en-US" dirty="0">
              <a:latin typeface="BIZ UDPゴシック" panose="020B0400000000000000" pitchFamily="50" charset="-128"/>
            </a:endParaRPr>
          </a:p>
        </p:txBody>
      </p:sp>
      <p:sp>
        <p:nvSpPr>
          <p:cNvPr id="32770" name="内容占位符 2"/>
          <p:cNvSpPr>
            <a:spLocks noGrp="1" noChangeArrowheads="1"/>
          </p:cNvSpPr>
          <p:nvPr>
            <p:ph idx="1"/>
          </p:nvPr>
        </p:nvSpPr>
        <p:spPr>
          <a:xfrm>
            <a:off x="467544" y="2749624"/>
            <a:ext cx="8153400" cy="3703712"/>
          </a:xfrm>
        </p:spPr>
        <p:txBody>
          <a:bodyPr/>
          <a:lstStyle/>
          <a:p>
            <a:pPr>
              <a:defRPr/>
            </a:pPr>
            <a:r>
              <a:rPr lang="ja-JP" altLang="en-US" sz="2000" b="1" dirty="0">
                <a:solidFill>
                  <a:srgbClr val="C00000"/>
                </a:solidFill>
              </a:rPr>
              <a:t>フォルダ構造の組織化</a:t>
            </a:r>
            <a:r>
              <a:rPr lang="ja-JP" altLang="en-US" sz="2000" dirty="0"/>
              <a:t>とは</a:t>
            </a:r>
            <a:endParaRPr lang="en-US" altLang="ja-JP" sz="2000" dirty="0"/>
          </a:p>
          <a:p>
            <a:pPr lvl="1">
              <a:lnSpc>
                <a:spcPct val="110000"/>
              </a:lnSpc>
              <a:buFont typeface="BIZ UDPゴシック" panose="020B0400000000000000" pitchFamily="50" charset="-128"/>
              <a:buChar char="-"/>
              <a:defRPr/>
            </a:pPr>
            <a:r>
              <a:rPr lang="ja-JP" altLang="en-US" sz="1800" dirty="0">
                <a:latin typeface="BIZ UDPゴシック" panose="020B0400000000000000" pitchFamily="50" charset="-128"/>
                <a:sym typeface="+mn-ea"/>
              </a:rPr>
              <a:t>データファイルをフォルダに格納する際のルールを定めること</a:t>
            </a:r>
            <a:endParaRPr lang="en-US" altLang="ja-JP" sz="1800" dirty="0">
              <a:latin typeface="BIZ UDPゴシック" panose="020B0400000000000000" pitchFamily="50" charset="-128"/>
              <a:sym typeface="+mn-ea"/>
            </a:endParaRPr>
          </a:p>
          <a:p>
            <a:pPr lvl="1">
              <a:lnSpc>
                <a:spcPct val="110000"/>
              </a:lnSpc>
              <a:buFont typeface="BIZ UDPゴシック" panose="020B0400000000000000" pitchFamily="50" charset="-128"/>
              <a:buChar char="-"/>
              <a:defRPr/>
            </a:pPr>
            <a:r>
              <a:rPr lang="ja-JP" altLang="en-US" sz="1800" dirty="0">
                <a:latin typeface="BIZ UDPゴシック" panose="020B0400000000000000" pitchFamily="50" charset="-128"/>
                <a:sym typeface="+mn-ea"/>
              </a:rPr>
              <a:t>フォルダ名等</a:t>
            </a:r>
            <a:r>
              <a:rPr lang="ja-JP" altLang="en-US" dirty="0">
                <a:latin typeface="BIZ UDPゴシック" panose="020B0400000000000000" pitchFamily="50" charset="-128"/>
                <a:sym typeface="+mn-ea"/>
              </a:rPr>
              <a:t>で</a:t>
            </a:r>
            <a:r>
              <a:rPr lang="ja-JP" altLang="en-US" sz="1800" dirty="0">
                <a:latin typeface="BIZ UDPゴシック" panose="020B0400000000000000" pitchFamily="50" charset="-128"/>
                <a:sym typeface="+mn-ea"/>
              </a:rPr>
              <a:t>フォルダ間の関係を明確にしておくこと</a:t>
            </a:r>
            <a:endParaRPr lang="en-US" altLang="ja-JP" sz="1800" dirty="0">
              <a:latin typeface="BIZ UDPゴシック" panose="020B0400000000000000" pitchFamily="50" charset="-128"/>
              <a:sym typeface="+mn-ea"/>
            </a:endParaRPr>
          </a:p>
          <a:p>
            <a:pPr lvl="1">
              <a:lnSpc>
                <a:spcPct val="110000"/>
              </a:lnSpc>
              <a:buFont typeface="BIZ UDPゴシック" panose="020B0400000000000000" pitchFamily="50" charset="-128"/>
              <a:buChar char="-"/>
              <a:defRPr/>
            </a:pPr>
            <a:r>
              <a:rPr lang="ja-JP" altLang="en-US" sz="1800" dirty="0">
                <a:latin typeface="BIZ UDPゴシック" panose="020B0400000000000000" pitchFamily="50" charset="-128"/>
                <a:sym typeface="+mn-ea"/>
              </a:rPr>
              <a:t>定めたルールに従ったフォルダ名にすること</a:t>
            </a:r>
            <a:endParaRPr kumimoji="1" lang="en-US" altLang="zh-CN" sz="2000" dirty="0">
              <a:solidFill>
                <a:srgbClr val="FF0000"/>
              </a:solidFill>
              <a:latin typeface="BIZ UDPゴシック" panose="020B0400000000000000" pitchFamily="50" charset="-128"/>
            </a:endParaRPr>
          </a:p>
          <a:p>
            <a:pPr>
              <a:lnSpc>
                <a:spcPct val="120000"/>
              </a:lnSpc>
              <a:defRPr/>
            </a:pPr>
            <a:r>
              <a:rPr lang="ja-JP" altLang="en-US" sz="2000" dirty="0">
                <a:sym typeface="+mn-ea"/>
              </a:rPr>
              <a:t>メリット</a:t>
            </a:r>
            <a:endParaRPr lang="en-US" altLang="ja-JP" sz="2000" dirty="0"/>
          </a:p>
          <a:p>
            <a:pPr lvl="1">
              <a:lnSpc>
                <a:spcPct val="110000"/>
              </a:lnSpc>
              <a:buFont typeface="BIZ UDPゴシック" panose="020B0400000000000000" pitchFamily="50" charset="-128"/>
              <a:buChar char="-"/>
              <a:defRPr/>
            </a:pPr>
            <a:r>
              <a:rPr lang="ja-JP" altLang="en-US" sz="1800" dirty="0">
                <a:latin typeface="BIZ UDPゴシック" panose="020B0400000000000000" pitchFamily="50" charset="-128"/>
                <a:sym typeface="+mn-ea"/>
              </a:rPr>
              <a:t>一定のルールの下でファイルが保存され、場所の特定と閲覧が容易</a:t>
            </a:r>
            <a:endParaRPr lang="en-US" altLang="ja-JP" sz="1800" dirty="0">
              <a:latin typeface="BIZ UDPゴシック" panose="020B0400000000000000" pitchFamily="50" charset="-128"/>
            </a:endParaRPr>
          </a:p>
          <a:p>
            <a:pPr lvl="1">
              <a:lnSpc>
                <a:spcPct val="110000"/>
              </a:lnSpc>
              <a:buFont typeface="BIZ UDPゴシック" panose="020B0400000000000000" pitchFamily="50" charset="-128"/>
              <a:buChar char="-"/>
              <a:defRPr/>
            </a:pPr>
            <a:r>
              <a:rPr lang="ja-JP" altLang="en-US" sz="1800" dirty="0">
                <a:latin typeface="BIZ UDPゴシック" panose="020B0400000000000000" pitchFamily="50" charset="-128"/>
                <a:sym typeface="+mn-ea"/>
              </a:rPr>
              <a:t>作成者だけでなく他の人もファイルを容易に区別・発見</a:t>
            </a:r>
            <a:r>
              <a:rPr lang="zh-CN" altLang="en-US" sz="1800" dirty="0">
                <a:latin typeface="BIZ UDPゴシック" panose="020B0400000000000000" pitchFamily="50" charset="-128"/>
                <a:sym typeface="+mn-ea"/>
              </a:rPr>
              <a:t>すること</a:t>
            </a:r>
            <a:r>
              <a:rPr lang="ja-JP" altLang="en-US" sz="1800" dirty="0">
                <a:latin typeface="BIZ UDPゴシック" panose="020B0400000000000000" pitchFamily="50" charset="-128"/>
                <a:sym typeface="+mn-ea"/>
              </a:rPr>
              <a:t>が</a:t>
            </a:r>
            <a:r>
              <a:rPr lang="zh-CN" altLang="en-US" sz="1800" dirty="0">
                <a:latin typeface="BIZ UDPゴシック" panose="020B0400000000000000" pitchFamily="50" charset="-128"/>
                <a:sym typeface="+mn-ea"/>
              </a:rPr>
              <a:t>可能</a:t>
            </a:r>
            <a:endParaRPr lang="en-US" altLang="ja-JP" sz="1800" dirty="0">
              <a:latin typeface="BIZ UDPゴシック" panose="020B0400000000000000" pitchFamily="50" charset="-128"/>
            </a:endParaRPr>
          </a:p>
          <a:p>
            <a:pPr lvl="1">
              <a:lnSpc>
                <a:spcPct val="110000"/>
              </a:lnSpc>
              <a:buFont typeface="BIZ UDPゴシック" panose="020B0400000000000000" pitchFamily="50" charset="-128"/>
              <a:buChar char="-"/>
              <a:defRPr/>
            </a:pPr>
            <a:r>
              <a:rPr lang="ja-JP" altLang="en-US" sz="1800" dirty="0">
                <a:latin typeface="BIZ UDPゴシック" panose="020B0400000000000000" pitchFamily="50" charset="-128"/>
                <a:sym typeface="+mn-ea"/>
              </a:rPr>
              <a:t>誤った上書き、削除の</a:t>
            </a:r>
            <a:r>
              <a:rPr lang="zh-CN" altLang="en-US" sz="1800" dirty="0">
                <a:latin typeface="BIZ UDPゴシック" panose="020B0400000000000000" pitchFamily="50" charset="-128"/>
                <a:sym typeface="+mn-ea"/>
              </a:rPr>
              <a:t>防止</a:t>
            </a:r>
            <a:endParaRPr lang="en-US" altLang="zh-CN" sz="1800" dirty="0">
              <a:latin typeface="BIZ UDPゴシック" panose="020B0400000000000000" pitchFamily="50" charset="-128"/>
              <a:sym typeface="+mn-ea"/>
            </a:endParaRPr>
          </a:p>
          <a:p>
            <a:pPr lvl="1">
              <a:lnSpc>
                <a:spcPct val="110000"/>
              </a:lnSpc>
              <a:buFont typeface="BIZ UDPゴシック" panose="020B0400000000000000" pitchFamily="50" charset="-128"/>
              <a:buChar char="-"/>
              <a:defRPr/>
            </a:pPr>
            <a:r>
              <a:rPr lang="ja-JP" altLang="en-US" sz="1800" dirty="0">
                <a:latin typeface="BIZ UDPゴシック" panose="020B0400000000000000" pitchFamily="50" charset="-128"/>
                <a:sym typeface="+mn-ea"/>
              </a:rPr>
              <a:t>フォルダ名等でバージョン違いを明確に区別</a:t>
            </a:r>
            <a:r>
              <a:rPr lang="zh-CN" altLang="en-US" sz="1800" dirty="0">
                <a:latin typeface="BIZ UDPゴシック" panose="020B0400000000000000" pitchFamily="50" charset="-128"/>
                <a:sym typeface="+mn-ea"/>
              </a:rPr>
              <a:t>することが可能</a:t>
            </a:r>
            <a:endParaRPr lang="en-US" altLang="ja-JP" sz="1800" dirty="0">
              <a:latin typeface="BIZ UDPゴシック" panose="020B0400000000000000" pitchFamily="50" charset="-128"/>
            </a:endParaRPr>
          </a:p>
          <a:p>
            <a:pPr lvl="1">
              <a:lnSpc>
                <a:spcPct val="110000"/>
              </a:lnSpc>
              <a:buFont typeface="BIZ UDPゴシック" panose="020B0400000000000000" pitchFamily="50" charset="-128"/>
              <a:buChar char="-"/>
              <a:defRPr/>
            </a:pPr>
            <a:r>
              <a:rPr lang="ja-JP" altLang="en-US" sz="1800" dirty="0">
                <a:latin typeface="BIZ UDPゴシック" panose="020B0400000000000000" pitchFamily="50" charset="-128"/>
                <a:sym typeface="+mn-ea"/>
              </a:rPr>
              <a:t>別のプラットフォームに移行しても文脈を維持することが可能</a:t>
            </a:r>
            <a:endParaRPr lang="en-US" altLang="ja-JP" sz="1800" dirty="0">
              <a:latin typeface="BIZ UDPゴシック" panose="020B0400000000000000" pitchFamily="50" charset="-128"/>
            </a:endParaRPr>
          </a:p>
        </p:txBody>
      </p:sp>
      <p:sp>
        <p:nvSpPr>
          <p:cNvPr id="8" name="页脚占位符 4"/>
          <p:cNvSpPr txBox="1">
            <a:spLocks noChangeArrowheads="1"/>
          </p:cNvSpPr>
          <p:nvPr/>
        </p:nvSpPr>
        <p:spPr>
          <a:xfrm>
            <a:off x="1115616" y="6537325"/>
            <a:ext cx="2520280" cy="1841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marL="0" algn="l" defTabSz="914400" rtl="0" eaLnBrk="1" latinLnBrk="0" hangingPunct="1">
              <a:defRPr kumimoji="1" sz="1800" kern="1200">
                <a:solidFill>
                  <a:schemeClr val="tx1"/>
                </a:solidFill>
                <a:latin typeface="+mn-lt"/>
                <a:ea typeface="BIZ UDPゴシック" panose="020B0400000000000000"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a:solidFill>
                  <a:schemeClr val="bg1">
                    <a:lumMod val="75000"/>
                  </a:schemeClr>
                </a:solidFill>
              </a:rPr>
              <a:t>「</a:t>
            </a:r>
            <a:r>
              <a:rPr lang="en-US" altLang="ja-JP" sz="1200" dirty="0">
                <a:solidFill>
                  <a:schemeClr val="bg1">
                    <a:lumMod val="75000"/>
                  </a:schemeClr>
                </a:solidFill>
              </a:rPr>
              <a:t>RDM</a:t>
            </a:r>
            <a:r>
              <a:rPr lang="ja-JP" altLang="en-US" sz="1200" dirty="0">
                <a:solidFill>
                  <a:schemeClr val="bg1">
                    <a:lumMod val="75000"/>
                  </a:schemeClr>
                </a:solidFill>
              </a:rPr>
              <a:t>トレーニングツール」</a:t>
            </a:r>
            <a:r>
              <a:rPr lang="en-US" altLang="ja-JP" sz="1200" dirty="0">
                <a:solidFill>
                  <a:schemeClr val="bg1">
                    <a:lumMod val="75000"/>
                  </a:schemeClr>
                </a:solidFill>
              </a:rPr>
              <a:t>4</a:t>
            </a:r>
            <a:r>
              <a:rPr lang="ja-JP" altLang="en-US" sz="1200" dirty="0">
                <a:solidFill>
                  <a:schemeClr val="bg1">
                    <a:lumMod val="75000"/>
                  </a:schemeClr>
                </a:solidFill>
              </a:rPr>
              <a:t>章</a:t>
            </a:r>
            <a:r>
              <a:rPr lang="en-US" altLang="ja-JP" sz="1200" dirty="0">
                <a:solidFill>
                  <a:schemeClr val="bg1">
                    <a:lumMod val="75000"/>
                  </a:schemeClr>
                </a:solidFill>
              </a:rPr>
              <a:t>_4</a:t>
            </a:r>
          </a:p>
        </p:txBody>
      </p:sp>
      <p:sp>
        <p:nvSpPr>
          <p:cNvPr id="9" name="テキスト ボックス 8"/>
          <p:cNvSpPr txBox="1"/>
          <p:nvPr/>
        </p:nvSpPr>
        <p:spPr>
          <a:xfrm>
            <a:off x="179512" y="44624"/>
            <a:ext cx="1970411"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3.1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フォルダ構造</a:t>
            </a:r>
          </a:p>
        </p:txBody>
      </p:sp>
      <p:sp>
        <p:nvSpPr>
          <p:cNvPr id="3" name="スライド番号プレースホルダー 2"/>
          <p:cNvSpPr>
            <a:spLocks noGrp="1"/>
          </p:cNvSpPr>
          <p:nvPr>
            <p:ph type="sldNum" sz="quarter" idx="4"/>
          </p:nvPr>
        </p:nvSpPr>
        <p:spPr/>
        <p:txBody>
          <a:bodyPr/>
          <a:lstStyle/>
          <a:p>
            <a:fld id="{929B2FEF-8F90-42F6-ABAF-BBEE5AE1DCBB}" type="slidenum">
              <a:rPr lang="ja-JP" altLang="en-US" smtClean="0"/>
              <a:pPr/>
              <a:t>2</a:t>
            </a:fld>
            <a:endParaRPr lang="ja-JP" altLang="en-US"/>
          </a:p>
        </p:txBody>
      </p:sp>
      <p:cxnSp>
        <p:nvCxnSpPr>
          <p:cNvPr id="10" name="直線コネクタ 9"/>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1" name="角丸四角形 6">
            <a:extLst>
              <a:ext uri="{FF2B5EF4-FFF2-40B4-BE49-F238E27FC236}">
                <a16:creationId xmlns:a16="http://schemas.microsoft.com/office/drawing/2014/main" id="{F1B79805-B4B9-4368-AC55-93681766B596}"/>
              </a:ext>
            </a:extLst>
          </p:cNvPr>
          <p:cNvSpPr/>
          <p:nvPr/>
        </p:nvSpPr>
        <p:spPr>
          <a:xfrm>
            <a:off x="323528" y="1505420"/>
            <a:ext cx="8424936" cy="1131492"/>
          </a:xfrm>
          <a:prstGeom prst="roundRect">
            <a:avLst>
              <a:gd name="adj" fmla="val 13295"/>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09E79719-AB26-4F72-BA41-B8E1233C789E}"/>
              </a:ext>
            </a:extLst>
          </p:cNvPr>
          <p:cNvSpPr txBox="1"/>
          <p:nvPr/>
        </p:nvSpPr>
        <p:spPr>
          <a:xfrm>
            <a:off x="484040" y="1545849"/>
            <a:ext cx="8136904" cy="1015663"/>
          </a:xfrm>
          <a:prstGeom prst="rect">
            <a:avLst/>
          </a:prstGeom>
          <a:noFill/>
        </p:spPr>
        <p:txBody>
          <a:bodyPr wrap="square" rtlCol="0">
            <a:spAutoFit/>
          </a:bodyPr>
          <a:lstStyle>
            <a:defPPr>
              <a:defRPr lang="ja-JP"/>
            </a:defPPr>
            <a:lvl1pPr>
              <a:defRPr kumimoji="1" sz="2000">
                <a:solidFill>
                  <a:schemeClr val="accent1">
                    <a:lumMod val="50000"/>
                  </a:schemeClr>
                </a:solidFill>
                <a:latin typeface="BIZ UDPゴシック" panose="020B0400000000000000" pitchFamily="50" charset="-128"/>
                <a:ea typeface="BIZ UDPゴシック" panose="020B0400000000000000" pitchFamily="50" charset="-128"/>
              </a:defRPr>
            </a:lvl1pPr>
          </a:lstStyle>
          <a:p>
            <a:r>
              <a:rPr lang="ja-JP" altLang="en-US" b="1" dirty="0">
                <a:solidFill>
                  <a:schemeClr val="bg1"/>
                </a:solidFill>
              </a:rPr>
              <a:t>研究が進むに従って、数多くのデータ</a:t>
            </a:r>
            <a:r>
              <a:rPr lang="en-US" altLang="ja-JP" b="1" dirty="0">
                <a:solidFill>
                  <a:schemeClr val="bg1"/>
                </a:solidFill>
              </a:rPr>
              <a:t>(</a:t>
            </a:r>
            <a:r>
              <a:rPr lang="ja-JP" altLang="en-US" b="1" dirty="0">
                <a:solidFill>
                  <a:schemeClr val="bg1"/>
                </a:solidFill>
              </a:rPr>
              <a:t>ファイル</a:t>
            </a:r>
            <a:r>
              <a:rPr lang="en-US" altLang="ja-JP" b="1" dirty="0">
                <a:solidFill>
                  <a:schemeClr val="bg1"/>
                </a:solidFill>
              </a:rPr>
              <a:t>)</a:t>
            </a:r>
            <a:r>
              <a:rPr lang="ja-JP" altLang="en-US" b="1" dirty="0">
                <a:solidFill>
                  <a:schemeClr val="bg1"/>
                </a:solidFill>
              </a:rPr>
              <a:t>が生成されます。一貫性のある適切なルールを設けてフォルダ構造を組織化することで、効率的なアクセスが可能になり、効率的に研究を進めることにも繋がります。</a:t>
            </a:r>
          </a:p>
        </p:txBody>
      </p:sp>
    </p:spTree>
    <p:extLst>
      <p:ext uri="{BB962C8B-B14F-4D97-AF65-F5344CB8AC3E}">
        <p14:creationId xmlns:p14="http://schemas.microsoft.com/office/powerpoint/2010/main" val="1169566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标题 1"/>
          <p:cNvSpPr>
            <a:spLocks noGrp="1" noChangeArrowheads="1"/>
          </p:cNvSpPr>
          <p:nvPr>
            <p:ph type="title"/>
          </p:nvPr>
        </p:nvSpPr>
        <p:spPr>
          <a:xfrm>
            <a:off x="457200" y="838200"/>
            <a:ext cx="7427913" cy="430213"/>
          </a:xfrm>
        </p:spPr>
        <p:txBody>
          <a:bodyPr>
            <a:normAutofit fontScale="90000"/>
          </a:bodyPr>
          <a:lstStyle/>
          <a:p>
            <a:r>
              <a:rPr lang="ja-JP" altLang="en-US" dirty="0">
                <a:latin typeface="BIZ UDPゴシック" panose="020B0400000000000000" pitchFamily="50" charset="-128"/>
                <a:sym typeface="+mn-ea"/>
              </a:rPr>
              <a:t>フォルダ構造の決定</a:t>
            </a:r>
            <a:r>
              <a:rPr lang="en-US" altLang="ja-JP" dirty="0">
                <a:latin typeface="BIZ UDPゴシック" panose="020B0400000000000000" pitchFamily="50" charset="-128"/>
                <a:sym typeface="+mn-ea"/>
              </a:rPr>
              <a:t>(</a:t>
            </a:r>
            <a:r>
              <a:rPr lang="ja-JP" altLang="en-US" dirty="0">
                <a:latin typeface="BIZ UDPゴシック" panose="020B0400000000000000" pitchFamily="50" charset="-128"/>
                <a:sym typeface="+mn-ea"/>
              </a:rPr>
              <a:t>組織化</a:t>
            </a:r>
            <a:r>
              <a:rPr lang="en-US" altLang="ja-JP" dirty="0">
                <a:latin typeface="BIZ UDPゴシック" panose="020B0400000000000000" pitchFamily="50" charset="-128"/>
                <a:sym typeface="+mn-ea"/>
              </a:rPr>
              <a:t>)</a:t>
            </a:r>
            <a:endParaRPr kumimoji="1" lang="zh-CN" altLang="en-US" dirty="0">
              <a:latin typeface="BIZ UDPゴシック" panose="020B0400000000000000" pitchFamily="50" charset="-128"/>
            </a:endParaRPr>
          </a:p>
        </p:txBody>
      </p:sp>
      <p:sp>
        <p:nvSpPr>
          <p:cNvPr id="32770" name="内容占位符 2"/>
          <p:cNvSpPr>
            <a:spLocks noGrp="1" noChangeArrowheads="1"/>
          </p:cNvSpPr>
          <p:nvPr>
            <p:ph idx="1"/>
          </p:nvPr>
        </p:nvSpPr>
        <p:spPr>
          <a:xfrm>
            <a:off x="457200" y="1629939"/>
            <a:ext cx="8153400" cy="4247327"/>
          </a:xfrm>
        </p:spPr>
        <p:txBody>
          <a:bodyPr>
            <a:normAutofit/>
          </a:bodyPr>
          <a:lstStyle/>
          <a:p>
            <a:pPr>
              <a:lnSpc>
                <a:spcPct val="120000"/>
              </a:lnSpc>
              <a:defRPr/>
            </a:pPr>
            <a:r>
              <a:rPr lang="ja-JP" altLang="en-US" sz="2400" dirty="0">
                <a:sym typeface="+mn-ea"/>
              </a:rPr>
              <a:t>フォルダ構造に関するルールの例</a:t>
            </a:r>
            <a:endParaRPr lang="en-US" altLang="ja-JP" sz="2400" dirty="0">
              <a:sym typeface="+mn-ea"/>
            </a:endParaRPr>
          </a:p>
          <a:p>
            <a:pPr lvl="1">
              <a:lnSpc>
                <a:spcPct val="110000"/>
              </a:lnSpc>
              <a:buFont typeface="BIZ UDPゴシック" panose="020B0400000000000000" pitchFamily="50" charset="-128"/>
              <a:buChar char="-"/>
              <a:defRPr/>
            </a:pPr>
            <a:r>
              <a:rPr lang="ja-JP" altLang="en-US" dirty="0">
                <a:latin typeface="BIZ UDPゴシック" panose="020B0400000000000000" pitchFamily="50" charset="-128"/>
                <a:sym typeface="+mn-ea"/>
              </a:rPr>
              <a:t>研究プロジェクトごとにフォルダを作成し、フォルダ名には日付をいれる</a:t>
            </a:r>
            <a:endParaRPr lang="en-US" altLang="ja-JP" dirty="0">
              <a:latin typeface="BIZ UDPゴシック" panose="020B0400000000000000" pitchFamily="50" charset="-128"/>
              <a:sym typeface="+mn-ea"/>
            </a:endParaRPr>
          </a:p>
          <a:p>
            <a:pPr lvl="1">
              <a:lnSpc>
                <a:spcPct val="110000"/>
              </a:lnSpc>
              <a:buFont typeface="BIZ UDPゴシック" panose="020B0400000000000000" pitchFamily="50" charset="-128"/>
              <a:buChar char="-"/>
              <a:defRPr/>
            </a:pPr>
            <a:r>
              <a:rPr lang="ja-JP" altLang="en-US" dirty="0">
                <a:latin typeface="BIZ UDPゴシック" panose="020B0400000000000000" pitchFamily="50" charset="-128"/>
                <a:sym typeface="+mn-ea"/>
              </a:rPr>
              <a:t>実験や調査ごと、またはメンバーそれぞれでフォルダを作成する</a:t>
            </a:r>
            <a:endParaRPr lang="en-US" altLang="ja-JP" dirty="0">
              <a:latin typeface="BIZ UDPゴシック" panose="020B0400000000000000" pitchFamily="50" charset="-128"/>
              <a:sym typeface="+mn-ea"/>
            </a:endParaRPr>
          </a:p>
          <a:p>
            <a:pPr lvl="1">
              <a:lnSpc>
                <a:spcPct val="110000"/>
              </a:lnSpc>
              <a:buFont typeface="BIZ UDPゴシック" panose="020B0400000000000000" pitchFamily="50" charset="-128"/>
              <a:buChar char="-"/>
              <a:defRPr/>
            </a:pPr>
            <a:r>
              <a:rPr lang="ja-JP" altLang="en-US" dirty="0">
                <a:latin typeface="BIZ UDPゴシック" panose="020B0400000000000000" pitchFamily="50" charset="-128"/>
                <a:sym typeface="+mn-ea"/>
              </a:rPr>
              <a:t>フォルダの下にはそのフォルダの中身を説明する文書を作成しおいておく</a:t>
            </a:r>
            <a:endParaRPr lang="en-US" altLang="ja-JP" dirty="0">
              <a:latin typeface="BIZ UDPゴシック" panose="020B0400000000000000" pitchFamily="50" charset="-128"/>
              <a:sym typeface="+mn-ea"/>
            </a:endParaRPr>
          </a:p>
          <a:p>
            <a:pPr lvl="1">
              <a:lnSpc>
                <a:spcPct val="110000"/>
              </a:lnSpc>
              <a:buFont typeface="BIZ UDPゴシック" panose="020B0400000000000000" pitchFamily="50" charset="-128"/>
              <a:buChar char="-"/>
              <a:defRPr/>
            </a:pPr>
            <a:r>
              <a:rPr lang="ja-JP" altLang="en-US" dirty="0">
                <a:latin typeface="BIZ UDPゴシック" panose="020B0400000000000000" pitchFamily="50" charset="-128"/>
                <a:sym typeface="+mn-ea"/>
              </a:rPr>
              <a:t>実験の場合は、実験のフォルダの下に、生データ、加工データ、論文等のフォルダをそれぞれ作成する</a:t>
            </a:r>
            <a:endParaRPr lang="en-US" altLang="ja-JP" dirty="0">
              <a:latin typeface="BIZ UDPゴシック" panose="020B0400000000000000" pitchFamily="50" charset="-128"/>
              <a:sym typeface="+mn-ea"/>
            </a:endParaRPr>
          </a:p>
          <a:p>
            <a:pPr lvl="1">
              <a:lnSpc>
                <a:spcPct val="110000"/>
              </a:lnSpc>
              <a:buFont typeface="BIZ UDPゴシック" panose="020B0400000000000000" pitchFamily="50" charset="-128"/>
              <a:buChar char="-"/>
              <a:defRPr/>
            </a:pPr>
            <a:r>
              <a:rPr lang="ja-JP" altLang="en-US" dirty="0">
                <a:latin typeface="BIZ UDPゴシック" panose="020B0400000000000000" pitchFamily="50" charset="-128"/>
              </a:rPr>
              <a:t>様々な実験や調査をする場合には、実験や調査の違いが分かるような情報をフォルダ名に含める</a:t>
            </a:r>
            <a:endParaRPr lang="en-US" altLang="ja-JP" dirty="0">
              <a:latin typeface="BIZ UDPゴシック" panose="020B0400000000000000" pitchFamily="50" charset="-128"/>
            </a:endParaRPr>
          </a:p>
          <a:p>
            <a:pPr lvl="1">
              <a:lnSpc>
                <a:spcPct val="110000"/>
              </a:lnSpc>
              <a:buFont typeface="BIZ UDPゴシック" panose="020B0400000000000000" pitchFamily="50" charset="-128"/>
              <a:buChar char="-"/>
              <a:defRPr/>
            </a:pPr>
            <a:r>
              <a:rPr lang="ja-JP" altLang="en-US" dirty="0">
                <a:latin typeface="BIZ UDPゴシック" panose="020B0400000000000000" pitchFamily="50" charset="-128"/>
              </a:rPr>
              <a:t>深すぎる構造にしない</a:t>
            </a:r>
            <a:endParaRPr lang="en-US" altLang="ja-JP" dirty="0">
              <a:latin typeface="BIZ UDPゴシック" panose="020B0400000000000000" pitchFamily="50" charset="-128"/>
            </a:endParaRPr>
          </a:p>
          <a:p>
            <a:pPr lvl="1">
              <a:lnSpc>
                <a:spcPct val="110000"/>
              </a:lnSpc>
              <a:buFont typeface="BIZ UDPゴシック" panose="020B0400000000000000" pitchFamily="50" charset="-128"/>
              <a:buChar char="-"/>
              <a:defRPr/>
            </a:pPr>
            <a:r>
              <a:rPr lang="ja-JP" altLang="en-US" dirty="0">
                <a:latin typeface="BIZ UDPゴシック" panose="020B0400000000000000" pitchFamily="50" charset="-128"/>
              </a:rPr>
              <a:t>ファイルの命名法も参考にする（ファイルの命名法に関しては次で説明）</a:t>
            </a:r>
            <a:endParaRPr lang="en-US" altLang="ja-JP" dirty="0">
              <a:latin typeface="BIZ UDPゴシック" panose="020B0400000000000000" pitchFamily="50" charset="-128"/>
            </a:endParaRPr>
          </a:p>
          <a:p>
            <a:pPr lvl="1">
              <a:lnSpc>
                <a:spcPct val="110000"/>
              </a:lnSpc>
              <a:buFont typeface="BIZ UDPゴシック" panose="020B0400000000000000" pitchFamily="50" charset="-128"/>
              <a:buChar char="-"/>
              <a:defRPr/>
            </a:pPr>
            <a:endParaRPr lang="en-US" altLang="zh-CN" sz="1700" dirty="0">
              <a:solidFill>
                <a:srgbClr val="FF0000"/>
              </a:solidFill>
              <a:latin typeface="BIZ UDPゴシック" panose="020B0400000000000000" pitchFamily="50" charset="-128"/>
            </a:endParaRPr>
          </a:p>
          <a:p>
            <a:pPr lvl="1">
              <a:lnSpc>
                <a:spcPct val="120000"/>
              </a:lnSpc>
              <a:defRPr/>
            </a:pPr>
            <a:endParaRPr lang="en-US" altLang="ja-JP" sz="1700" dirty="0"/>
          </a:p>
        </p:txBody>
      </p:sp>
      <p:sp>
        <p:nvSpPr>
          <p:cNvPr id="9" name="テキスト ボックス 8"/>
          <p:cNvSpPr txBox="1"/>
          <p:nvPr/>
        </p:nvSpPr>
        <p:spPr>
          <a:xfrm>
            <a:off x="179512" y="44624"/>
            <a:ext cx="1970411"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3.1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フォルダ構造</a:t>
            </a:r>
          </a:p>
        </p:txBody>
      </p:sp>
      <p:sp>
        <p:nvSpPr>
          <p:cNvPr id="3" name="スライド番号プレースホルダー 2"/>
          <p:cNvSpPr>
            <a:spLocks noGrp="1"/>
          </p:cNvSpPr>
          <p:nvPr>
            <p:ph type="sldNum" sz="quarter" idx="4"/>
          </p:nvPr>
        </p:nvSpPr>
        <p:spPr/>
        <p:txBody>
          <a:bodyPr/>
          <a:lstStyle/>
          <a:p>
            <a:fld id="{929B2FEF-8F90-42F6-ABAF-BBEE5AE1DCBB}" type="slidenum">
              <a:rPr lang="ja-JP" altLang="en-US" smtClean="0"/>
              <a:pPr/>
              <a:t>3</a:t>
            </a:fld>
            <a:endParaRPr lang="ja-JP" altLang="en-US"/>
          </a:p>
        </p:txBody>
      </p:sp>
      <p:cxnSp>
        <p:nvCxnSpPr>
          <p:cNvPr id="10" name="直線コネクタ 9"/>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1" name="角丸四角形 6">
            <a:extLst>
              <a:ext uri="{FF2B5EF4-FFF2-40B4-BE49-F238E27FC236}">
                <a16:creationId xmlns:a16="http://schemas.microsoft.com/office/drawing/2014/main" id="{24E36FC1-3C08-4873-8CE5-E7513A06BCBD}"/>
              </a:ext>
            </a:extLst>
          </p:cNvPr>
          <p:cNvSpPr/>
          <p:nvPr/>
        </p:nvSpPr>
        <p:spPr>
          <a:xfrm>
            <a:off x="323528" y="5373216"/>
            <a:ext cx="8424936" cy="865576"/>
          </a:xfrm>
          <a:prstGeom prst="roundRect">
            <a:avLst>
              <a:gd name="adj" fmla="val 13295"/>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DDDD1454-9CFA-41FE-B579-51298293ECC2}"/>
              </a:ext>
            </a:extLst>
          </p:cNvPr>
          <p:cNvSpPr txBox="1"/>
          <p:nvPr/>
        </p:nvSpPr>
        <p:spPr>
          <a:xfrm>
            <a:off x="484040" y="5457418"/>
            <a:ext cx="8136904" cy="707886"/>
          </a:xfrm>
          <a:prstGeom prst="rect">
            <a:avLst/>
          </a:prstGeom>
          <a:noFill/>
        </p:spPr>
        <p:txBody>
          <a:bodyPr wrap="square" rtlCol="0">
            <a:spAutoFit/>
          </a:bodyPr>
          <a:lstStyle>
            <a:defPPr>
              <a:defRPr lang="ja-JP"/>
            </a:defPPr>
            <a:lvl1pPr>
              <a:defRPr kumimoji="1" sz="2000">
                <a:solidFill>
                  <a:schemeClr val="accent1">
                    <a:lumMod val="50000"/>
                  </a:schemeClr>
                </a:solidFill>
                <a:latin typeface="BIZ UDPゴシック" panose="020B0400000000000000" pitchFamily="50" charset="-128"/>
                <a:ea typeface="BIZ UDPゴシック" panose="020B0400000000000000" pitchFamily="50" charset="-128"/>
              </a:defRPr>
            </a:lvl1pPr>
          </a:lstStyle>
          <a:p>
            <a:r>
              <a:rPr lang="ja-JP" altLang="en-US" b="1" dirty="0">
                <a:solidFill>
                  <a:schemeClr val="bg1"/>
                </a:solidFill>
              </a:rPr>
              <a:t>適切なフォルダ構造は、研究内容によっても異なります。</a:t>
            </a:r>
            <a:endParaRPr lang="en-US" altLang="ja-JP" b="1" dirty="0">
              <a:solidFill>
                <a:schemeClr val="bg1"/>
              </a:solidFill>
            </a:endParaRPr>
          </a:p>
          <a:p>
            <a:r>
              <a:rPr lang="ja-JP" altLang="en-US" b="1" dirty="0">
                <a:solidFill>
                  <a:schemeClr val="bg1"/>
                </a:solidFill>
              </a:rPr>
              <a:t>研究プロジェクトごとに、相談して一定のルールを決めましょう。</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552450" y="1577428"/>
            <a:ext cx="8153400" cy="1131492"/>
          </a:xfrm>
          <a:prstGeom prst="roundRect">
            <a:avLst>
              <a:gd name="adj" fmla="val 13295"/>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794" name="内容占位符 2"/>
          <p:cNvSpPr>
            <a:spLocks noGrp="1" noChangeArrowheads="1"/>
          </p:cNvSpPr>
          <p:nvPr>
            <p:ph idx="1"/>
          </p:nvPr>
        </p:nvSpPr>
        <p:spPr>
          <a:xfrm>
            <a:off x="552450" y="2550483"/>
            <a:ext cx="8153400" cy="3974861"/>
          </a:xfrm>
        </p:spPr>
        <p:txBody>
          <a:bodyPr/>
          <a:lstStyle/>
          <a:p>
            <a:pPr marL="0" indent="0">
              <a:lnSpc>
                <a:spcPct val="110000"/>
              </a:lnSpc>
              <a:spcBef>
                <a:spcPct val="0"/>
              </a:spcBef>
              <a:buFontTx/>
              <a:buNone/>
              <a:defRPr/>
            </a:pPr>
            <a:endParaRPr kumimoji="1" lang="en-US" altLang="ja-JP" sz="2000" kern="1200" dirty="0">
              <a:solidFill>
                <a:schemeClr val="accent1">
                  <a:lumMod val="50000"/>
                </a:schemeClr>
              </a:solidFill>
              <a:latin typeface="BIZ UDPゴシック" panose="020B0400000000000000" pitchFamily="50" charset="-128"/>
              <a:cs typeface="+mn-cs"/>
            </a:endParaRPr>
          </a:p>
          <a:p>
            <a:pPr marL="514350" indent="-514350">
              <a:buFont typeface="+mj-lt"/>
              <a:buAutoNum type="arabicPeriod"/>
            </a:pPr>
            <a:r>
              <a:rPr lang="ja-JP" altLang="ja-JP" sz="2000" dirty="0">
                <a:solidFill>
                  <a:srgbClr val="C00000"/>
                </a:solidFill>
                <a:latin typeface="BIZ UDPゴシック" panose="020B0400000000000000" pitchFamily="50" charset="-128"/>
              </a:rPr>
              <a:t>ファイル名の構成</a:t>
            </a:r>
            <a:r>
              <a:rPr lang="en-US" altLang="ja-JP" sz="2000" dirty="0">
                <a:solidFill>
                  <a:srgbClr val="C00000"/>
                </a:solidFill>
                <a:latin typeface="BIZ UDPゴシック" panose="020B0400000000000000" pitchFamily="50" charset="-128"/>
              </a:rPr>
              <a:t>​</a:t>
            </a:r>
          </a:p>
          <a:p>
            <a:pPr>
              <a:lnSpc>
                <a:spcPct val="100000"/>
              </a:lnSpc>
            </a:pPr>
            <a:r>
              <a:rPr lang="ja-JP" altLang="ja-JP" sz="2000" dirty="0">
                <a:latin typeface="BIZ UDPゴシック" panose="020B0400000000000000" pitchFamily="50" charset="-128"/>
              </a:rPr>
              <a:t>保存先システムのファイル名の制約を考慮する</a:t>
            </a:r>
            <a:endParaRPr lang="en-US" altLang="ja-JP" sz="2000" dirty="0">
              <a:latin typeface="BIZ UDPゴシック" panose="020B0400000000000000" pitchFamily="50" charset="-128"/>
            </a:endParaRPr>
          </a:p>
          <a:p>
            <a:pPr>
              <a:lnSpc>
                <a:spcPct val="100000"/>
              </a:lnSpc>
              <a:defRPr/>
            </a:pPr>
            <a:r>
              <a:rPr lang="en-US" altLang="ja-JP" sz="2000" dirty="0">
                <a:latin typeface="BIZ UDPゴシック" panose="020B0400000000000000" pitchFamily="50" charset="-128"/>
              </a:rPr>
              <a:t>&amp;*%$£]{!@</a:t>
            </a:r>
            <a:r>
              <a:rPr lang="ja-JP" altLang="en-US" sz="2000" dirty="0">
                <a:latin typeface="BIZ UDPゴシック" panose="020B0400000000000000" pitchFamily="50" charset="-128"/>
              </a:rPr>
              <a:t>など</a:t>
            </a:r>
            <a:r>
              <a:rPr lang="en-US" altLang="zh-CN" sz="2000" dirty="0">
                <a:latin typeface="BIZ UDPゴシック" panose="020B0400000000000000" pitchFamily="50" charset="-128"/>
              </a:rPr>
              <a:t>OS</a:t>
            </a:r>
            <a:r>
              <a:rPr lang="ja-JP" altLang="en-US" sz="2000" dirty="0">
                <a:latin typeface="BIZ UDPゴシック" panose="020B0400000000000000" pitchFamily="50" charset="-128"/>
              </a:rPr>
              <a:t>で</a:t>
            </a:r>
            <a:r>
              <a:rPr lang="zh-CN" altLang="en-US" sz="2000" dirty="0">
                <a:latin typeface="BIZ UDPゴシック" panose="020B0400000000000000" pitchFamily="50" charset="-128"/>
              </a:rPr>
              <a:t>特別</a:t>
            </a:r>
            <a:r>
              <a:rPr lang="ja-JP" altLang="en-US" sz="2000" dirty="0">
                <a:latin typeface="BIZ UDPゴシック" panose="020B0400000000000000" pitchFamily="50" charset="-128"/>
              </a:rPr>
              <a:t>な</a:t>
            </a:r>
            <a:r>
              <a:rPr lang="zh-CN" altLang="en-US" sz="2000" dirty="0">
                <a:latin typeface="BIZ UDPゴシック" panose="020B0400000000000000" pitchFamily="50" charset="-128"/>
              </a:rPr>
              <a:t>意味</a:t>
            </a:r>
            <a:r>
              <a:rPr lang="ja-JP" altLang="en-US" sz="2000" dirty="0">
                <a:latin typeface="BIZ UDPゴシック" panose="020B0400000000000000" pitchFamily="50" charset="-128"/>
              </a:rPr>
              <a:t>を</a:t>
            </a:r>
            <a:r>
              <a:rPr lang="zh-CN" altLang="en-US" sz="2000" dirty="0">
                <a:latin typeface="BIZ UDPゴシック" panose="020B0400000000000000" pitchFamily="50" charset="-128"/>
              </a:rPr>
              <a:t>持</a:t>
            </a:r>
            <a:r>
              <a:rPr lang="ja-JP" altLang="en-US" sz="2000" dirty="0">
                <a:latin typeface="BIZ UDPゴシック" panose="020B0400000000000000" pitchFamily="50" charset="-128"/>
              </a:rPr>
              <a:t>つ場合がある特殊記号は</a:t>
            </a:r>
            <a:br>
              <a:rPr lang="en-US" altLang="ja-JP" sz="2000" dirty="0">
                <a:latin typeface="BIZ UDPゴシック" panose="020B0400000000000000" pitchFamily="50" charset="-128"/>
              </a:rPr>
            </a:br>
            <a:r>
              <a:rPr lang="ja-JP" altLang="en-US" sz="2000" dirty="0">
                <a:latin typeface="BIZ UDPゴシック" panose="020B0400000000000000" pitchFamily="50" charset="-128"/>
              </a:rPr>
              <a:t>用いない</a:t>
            </a:r>
          </a:p>
          <a:p>
            <a:pPr>
              <a:lnSpc>
                <a:spcPct val="100000"/>
              </a:lnSpc>
              <a:defRPr/>
            </a:pPr>
            <a:r>
              <a:rPr lang="ja-JP" altLang="en-US" sz="2000" dirty="0">
                <a:latin typeface="BIZ UDPゴシック" panose="020B0400000000000000" pitchFamily="50" charset="-128"/>
              </a:rPr>
              <a:t>ピリオド、スペースの</a:t>
            </a:r>
            <a:r>
              <a:rPr lang="zh-CN" altLang="en-US" sz="2000" dirty="0">
                <a:latin typeface="BIZ UDPゴシック" panose="020B0400000000000000" pitchFamily="50" charset="-128"/>
              </a:rPr>
              <a:t>代</a:t>
            </a:r>
            <a:r>
              <a:rPr lang="ja-JP" altLang="en-US" sz="2000" dirty="0">
                <a:latin typeface="BIZ UDPゴシック" panose="020B0400000000000000" pitchFamily="50" charset="-128"/>
              </a:rPr>
              <a:t>わりにアンダーバーを用いる</a:t>
            </a:r>
            <a:endParaRPr lang="en-US" altLang="ja-JP" sz="2000" dirty="0">
              <a:latin typeface="BIZ UDPゴシック" panose="020B0400000000000000" pitchFamily="50" charset="-128"/>
            </a:endParaRPr>
          </a:p>
          <a:p>
            <a:pPr>
              <a:lnSpc>
                <a:spcPct val="100000"/>
              </a:lnSpc>
              <a:defRPr/>
            </a:pPr>
            <a:r>
              <a:rPr lang="ja-JP" altLang="en-US" sz="2000" dirty="0">
                <a:latin typeface="BIZ UDPゴシック" panose="020B0400000000000000" pitchFamily="50" charset="-128"/>
              </a:rPr>
              <a:t>ファイル名は短く示唆的なものにする</a:t>
            </a:r>
            <a:endParaRPr lang="en-US" altLang="ja-JP" sz="2000" dirty="0">
              <a:latin typeface="BIZ UDPゴシック" panose="020B0400000000000000" pitchFamily="50" charset="-128"/>
            </a:endParaRPr>
          </a:p>
          <a:p>
            <a:pPr>
              <a:lnSpc>
                <a:spcPct val="100000"/>
              </a:lnSpc>
              <a:defRPr/>
            </a:pPr>
            <a:r>
              <a:rPr lang="ja-JP" altLang="en-US" sz="2000" dirty="0">
                <a:latin typeface="BIZ UDPゴシック" panose="020B0400000000000000" pitchFamily="50" charset="-128"/>
              </a:rPr>
              <a:t>ファイル名の適切な長さは約</a:t>
            </a:r>
            <a:r>
              <a:rPr lang="en-US" altLang="ja-JP" sz="2000" dirty="0">
                <a:latin typeface="BIZ UDPゴシック" panose="020B0400000000000000" pitchFamily="50" charset="-128"/>
              </a:rPr>
              <a:t>25</a:t>
            </a:r>
            <a:r>
              <a:rPr lang="ja-JP" altLang="en-US" sz="2000" dirty="0">
                <a:latin typeface="BIZ UDPゴシック" panose="020B0400000000000000" pitchFamily="50" charset="-128"/>
              </a:rPr>
              <a:t>文字程度で内容がわかるものにする</a:t>
            </a:r>
            <a:endParaRPr lang="en-US" altLang="ja-JP" sz="2000" dirty="0">
              <a:latin typeface="BIZ UDPゴシック" panose="020B0400000000000000" pitchFamily="50" charset="-128"/>
            </a:endParaRPr>
          </a:p>
          <a:p>
            <a:pPr>
              <a:lnSpc>
                <a:spcPct val="110000"/>
              </a:lnSpc>
              <a:defRPr/>
            </a:pPr>
            <a:endParaRPr lang="en-US" altLang="ja-JP" sz="2000" dirty="0">
              <a:latin typeface="BIZ UDPゴシック" panose="020B0400000000000000" pitchFamily="50" charset="-128"/>
            </a:endParaRPr>
          </a:p>
          <a:p>
            <a:pPr marL="0" indent="0">
              <a:buNone/>
            </a:pPr>
            <a:endParaRPr lang="en-US" altLang="ja-JP" sz="2000" dirty="0">
              <a:latin typeface="BIZ UDPゴシック" panose="020B0400000000000000" pitchFamily="50" charset="-128"/>
            </a:endParaRPr>
          </a:p>
        </p:txBody>
      </p:sp>
      <p:sp>
        <p:nvSpPr>
          <p:cNvPr id="4" name="标题 1"/>
          <p:cNvSpPr txBox="1">
            <a:spLocks noChangeArrowheads="1"/>
          </p:cNvSpPr>
          <p:nvPr/>
        </p:nvSpPr>
        <p:spPr bwMode="auto">
          <a:xfrm>
            <a:off x="457200" y="838200"/>
            <a:ext cx="8458200" cy="430213"/>
          </a:xfrm>
          <a:prstGeom prst="rect">
            <a:avLst/>
          </a:prstGeom>
          <a:noFill/>
          <a:ln>
            <a:noFill/>
          </a:ln>
        </p:spPr>
        <p:txBody>
          <a:bodyPr anchor="ctr"/>
          <a:lstStyle>
            <a:lvl1pPr algn="l" rtl="0" eaLnBrk="0" fontAlgn="base" hangingPunct="0">
              <a:spcBef>
                <a:spcPct val="0"/>
              </a:spcBef>
              <a:spcAft>
                <a:spcPct val="0"/>
              </a:spcAft>
              <a:defRPr sz="3200">
                <a:solidFill>
                  <a:schemeClr val="tx1"/>
                </a:solidFill>
                <a:latin typeface="+mj-lt"/>
                <a:ea typeface="ＭＳ Ｐゴシック" panose="020B0600070205080204" pitchFamily="34" charset="-128"/>
                <a:cs typeface="MS PGothic" panose="020B0600070205080204" pitchFamily="50" charset="-128"/>
              </a:defRPr>
            </a:lvl1pPr>
            <a:lvl2pPr algn="l" rtl="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cs typeface="MS PGothic" panose="020B0600070205080204" pitchFamily="50" charset="-128"/>
              </a:defRPr>
            </a:lvl2pPr>
            <a:lvl3pPr algn="l" rtl="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cs typeface="MS PGothic" panose="020B0600070205080204" pitchFamily="50" charset="-128"/>
              </a:defRPr>
            </a:lvl3pPr>
            <a:lvl4pPr algn="l" rtl="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cs typeface="MS PGothic" panose="020B0600070205080204" pitchFamily="50" charset="-128"/>
              </a:defRPr>
            </a:lvl4pPr>
            <a:lvl5pPr algn="l" rtl="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cs typeface="MS PGothic" panose="020B0600070205080204" pitchFamily="50" charset="-128"/>
              </a:defRPr>
            </a:lvl5pPr>
            <a:lvl6pPr marL="457200" algn="l" rtl="0" fontAlgn="base">
              <a:spcBef>
                <a:spcPct val="0"/>
              </a:spcBef>
              <a:spcAft>
                <a:spcPct val="0"/>
              </a:spcAft>
              <a:defRPr kumimoji="1" sz="3200">
                <a:solidFill>
                  <a:schemeClr val="tx1"/>
                </a:solidFill>
                <a:latin typeface="Arial" panose="020B0604020202020204" pitchFamily="34" charset="0"/>
                <a:ea typeface="MS PGothic" panose="020B0600070205080204" pitchFamily="50" charset="-128"/>
              </a:defRPr>
            </a:lvl6pPr>
            <a:lvl7pPr marL="914400" algn="l" rtl="0" fontAlgn="base">
              <a:spcBef>
                <a:spcPct val="0"/>
              </a:spcBef>
              <a:spcAft>
                <a:spcPct val="0"/>
              </a:spcAft>
              <a:defRPr kumimoji="1" sz="3200">
                <a:solidFill>
                  <a:schemeClr val="tx1"/>
                </a:solidFill>
                <a:latin typeface="Arial" panose="020B0604020202020204" pitchFamily="34" charset="0"/>
                <a:ea typeface="MS PGothic" panose="020B0600070205080204" pitchFamily="50" charset="-128"/>
              </a:defRPr>
            </a:lvl7pPr>
            <a:lvl8pPr marL="1371600" algn="l" rtl="0" fontAlgn="base">
              <a:spcBef>
                <a:spcPct val="0"/>
              </a:spcBef>
              <a:spcAft>
                <a:spcPct val="0"/>
              </a:spcAft>
              <a:defRPr kumimoji="1" sz="3200">
                <a:solidFill>
                  <a:schemeClr val="tx1"/>
                </a:solidFill>
                <a:latin typeface="Arial" panose="020B0604020202020204" pitchFamily="34" charset="0"/>
                <a:ea typeface="MS PGothic" panose="020B0600070205080204" pitchFamily="50" charset="-128"/>
              </a:defRPr>
            </a:lvl8pPr>
            <a:lvl9pPr marL="1828800" algn="l" rtl="0" fontAlgn="base">
              <a:spcBef>
                <a:spcPct val="0"/>
              </a:spcBef>
              <a:spcAft>
                <a:spcPct val="0"/>
              </a:spcAft>
              <a:defRPr kumimoji="1" sz="3200">
                <a:solidFill>
                  <a:schemeClr val="tx1"/>
                </a:solidFill>
                <a:latin typeface="Arial" panose="020B0604020202020204" pitchFamily="34" charset="0"/>
                <a:ea typeface="MS PGothic" panose="020B0600070205080204" pitchFamily="50" charset="-128"/>
              </a:defRPr>
            </a:lvl9pPr>
          </a:lstStyle>
          <a:p>
            <a:pPr>
              <a:defRPr/>
            </a:pPr>
            <a:r>
              <a:rPr kumimoji="1" lang="zh-CN" altLang="en-US" sz="4400" b="1" dirty="0">
                <a:latin typeface="BIZ UDPゴシック" panose="020B0400000000000000" pitchFamily="50" charset="-128"/>
                <a:ea typeface="BIZ UDPゴシック" panose="020B0400000000000000" pitchFamily="50" charset="-128"/>
              </a:rPr>
              <a:t>ファイルの命名</a:t>
            </a:r>
            <a:r>
              <a:rPr kumimoji="1" lang="en-US" altLang="zh-CN" sz="4400" b="1" dirty="0">
                <a:latin typeface="BIZ UDPゴシック" panose="020B0400000000000000" pitchFamily="50" charset="-128"/>
                <a:ea typeface="BIZ UDPゴシック" panose="020B0400000000000000" pitchFamily="50" charset="-128"/>
              </a:rPr>
              <a:t>(1/3)</a:t>
            </a:r>
            <a:endParaRPr kumimoji="1" lang="zh-CN" altLang="en-US" sz="4400" b="1" kern="0" dirty="0">
              <a:latin typeface="BIZ UDPゴシック" panose="020B0400000000000000" pitchFamily="50" charset="-128"/>
              <a:ea typeface="BIZ UDPゴシック" panose="020B0400000000000000" pitchFamily="50" charset="-128"/>
            </a:endParaRPr>
          </a:p>
        </p:txBody>
      </p:sp>
      <p:sp>
        <p:nvSpPr>
          <p:cNvPr id="8" name="テキスト ボックス 7"/>
          <p:cNvSpPr txBox="1"/>
          <p:nvPr/>
        </p:nvSpPr>
        <p:spPr>
          <a:xfrm>
            <a:off x="796872" y="1635342"/>
            <a:ext cx="7735568" cy="1015663"/>
          </a:xfrm>
          <a:prstGeom prst="rect">
            <a:avLst/>
          </a:prstGeom>
          <a:noFill/>
        </p:spPr>
        <p:txBody>
          <a:bodyPr wrap="square" rtlCol="0">
            <a:spAutoFit/>
          </a:bodyPr>
          <a:lstStyle>
            <a:defPPr>
              <a:defRPr lang="ja-JP"/>
            </a:defPPr>
            <a:lvl1pPr>
              <a:defRPr kumimoji="1" sz="2000">
                <a:solidFill>
                  <a:schemeClr val="accent1">
                    <a:lumMod val="50000"/>
                  </a:schemeClr>
                </a:solidFill>
                <a:latin typeface="BIZ UDPゴシック" panose="020B0400000000000000" pitchFamily="50" charset="-128"/>
                <a:ea typeface="BIZ UDPゴシック" panose="020B0400000000000000" pitchFamily="50" charset="-128"/>
              </a:defRPr>
            </a:lvl1pPr>
          </a:lstStyle>
          <a:p>
            <a:r>
              <a:rPr lang="ja-JP" altLang="en-US" b="1" dirty="0">
                <a:solidFill>
                  <a:schemeClr val="bg1"/>
                </a:solidFill>
              </a:rPr>
              <a:t>ファイルの命名は、研究データの出所を保証したり、その後の利用を</a:t>
            </a:r>
            <a:br>
              <a:rPr lang="en-US" altLang="ja-JP" b="1" dirty="0">
                <a:solidFill>
                  <a:schemeClr val="bg1"/>
                </a:solidFill>
              </a:rPr>
            </a:br>
            <a:r>
              <a:rPr lang="ja-JP" altLang="en-US" b="1" dirty="0">
                <a:solidFill>
                  <a:schemeClr val="bg1"/>
                </a:solidFill>
              </a:rPr>
              <a:t>する際に間違ったデータを使用するのを避けるためにも重要です。</a:t>
            </a:r>
          </a:p>
          <a:p>
            <a:r>
              <a:rPr lang="ja-JP" altLang="en-US" b="1" dirty="0">
                <a:solidFill>
                  <a:schemeClr val="bg1"/>
                </a:solidFill>
              </a:rPr>
              <a:t>命名時は、主に以下を考慮しましょう。</a:t>
            </a:r>
          </a:p>
        </p:txBody>
      </p:sp>
      <p:sp>
        <p:nvSpPr>
          <p:cNvPr id="9" name="页脚占位符 4"/>
          <p:cNvSpPr txBox="1">
            <a:spLocks noChangeArrowheads="1"/>
          </p:cNvSpPr>
          <p:nvPr/>
        </p:nvSpPr>
        <p:spPr>
          <a:xfrm>
            <a:off x="1115616" y="6537325"/>
            <a:ext cx="2520280" cy="1841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marL="0" algn="l" defTabSz="914400" rtl="0" eaLnBrk="1" latinLnBrk="0" hangingPunct="1">
              <a:defRPr kumimoji="1" sz="1800" kern="1200">
                <a:solidFill>
                  <a:schemeClr val="tx1"/>
                </a:solidFill>
                <a:latin typeface="+mn-lt"/>
                <a:ea typeface="BIZ UDPゴシック" panose="020B0400000000000000"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a:solidFill>
                  <a:schemeClr val="bg1">
                    <a:lumMod val="75000"/>
                  </a:schemeClr>
                </a:solidFill>
              </a:rPr>
              <a:t>「</a:t>
            </a:r>
            <a:r>
              <a:rPr lang="en-US" altLang="ja-JP" sz="1200" dirty="0">
                <a:solidFill>
                  <a:schemeClr val="bg1">
                    <a:lumMod val="75000"/>
                  </a:schemeClr>
                </a:solidFill>
              </a:rPr>
              <a:t>RDM</a:t>
            </a:r>
            <a:r>
              <a:rPr lang="ja-JP" altLang="en-US" sz="1200" dirty="0">
                <a:solidFill>
                  <a:schemeClr val="bg1">
                    <a:lumMod val="75000"/>
                  </a:schemeClr>
                </a:solidFill>
              </a:rPr>
              <a:t>トレーニングツール」</a:t>
            </a:r>
            <a:r>
              <a:rPr lang="en-US" altLang="ja-JP" sz="1200" dirty="0">
                <a:solidFill>
                  <a:schemeClr val="bg1">
                    <a:lumMod val="75000"/>
                  </a:schemeClr>
                </a:solidFill>
              </a:rPr>
              <a:t>4</a:t>
            </a:r>
            <a:r>
              <a:rPr lang="ja-JP" altLang="en-US" sz="1200" dirty="0">
                <a:solidFill>
                  <a:schemeClr val="bg1">
                    <a:lumMod val="75000"/>
                  </a:schemeClr>
                </a:solidFill>
              </a:rPr>
              <a:t>章</a:t>
            </a:r>
            <a:r>
              <a:rPr lang="en-US" altLang="ja-JP" sz="1200" dirty="0">
                <a:solidFill>
                  <a:schemeClr val="bg1">
                    <a:lumMod val="75000"/>
                  </a:schemeClr>
                </a:solidFill>
              </a:rPr>
              <a:t>_5</a:t>
            </a:r>
          </a:p>
        </p:txBody>
      </p:sp>
      <p:sp>
        <p:nvSpPr>
          <p:cNvPr id="10" name="テキスト ボックス 9"/>
          <p:cNvSpPr txBox="1"/>
          <p:nvPr/>
        </p:nvSpPr>
        <p:spPr>
          <a:xfrm>
            <a:off x="179512" y="44624"/>
            <a:ext cx="2270173" cy="369332"/>
          </a:xfrm>
          <a:prstGeom prst="rect">
            <a:avLst/>
          </a:prstGeom>
          <a:noFill/>
        </p:spPr>
        <p:txBody>
          <a:bodyPr wrap="none" rtlCol="0">
            <a:spAutoFit/>
          </a:bodyPr>
          <a:lstStyle/>
          <a:p>
            <a:r>
              <a:rPr lang="en-US" altLang="ja-JP" dirty="0">
                <a:solidFill>
                  <a:schemeClr val="accent1">
                    <a:lumMod val="50000"/>
                  </a:schemeClr>
                </a:solidFill>
                <a:latin typeface="BIZ UDPゴシック" panose="020B0400000000000000" pitchFamily="50" charset="-128"/>
                <a:ea typeface="BIZ UDPゴシック" panose="020B0400000000000000" pitchFamily="50" charset="-128"/>
              </a:rPr>
              <a:t>3.2 </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ファイルの命名</a:t>
            </a:r>
            <a:endPar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4"/>
          </p:nvPr>
        </p:nvSpPr>
        <p:spPr/>
        <p:txBody>
          <a:bodyPr/>
          <a:lstStyle/>
          <a:p>
            <a:fld id="{929B2FEF-8F90-42F6-ABAF-BBEE5AE1DCBB}" type="slidenum">
              <a:rPr lang="ja-JP" altLang="en-US" smtClean="0"/>
              <a:pPr/>
              <a:t>4</a:t>
            </a:fld>
            <a:endParaRPr lang="ja-JP" altLang="en-US"/>
          </a:p>
        </p:txBody>
      </p:sp>
      <p:cxnSp>
        <p:nvCxnSpPr>
          <p:cNvPr id="11" name="直線コネクタ 10"/>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2"/>
          <p:cNvSpPr>
            <a:spLocks noGrp="1" noChangeArrowheads="1"/>
          </p:cNvSpPr>
          <p:nvPr>
            <p:ph idx="1"/>
          </p:nvPr>
        </p:nvSpPr>
        <p:spPr>
          <a:xfrm>
            <a:off x="525236" y="1484784"/>
            <a:ext cx="8382000" cy="4495800"/>
          </a:xfrm>
        </p:spPr>
        <p:txBody>
          <a:bodyPr/>
          <a:lstStyle/>
          <a:p>
            <a:pPr marL="457200" indent="-457200">
              <a:lnSpc>
                <a:spcPct val="120000"/>
              </a:lnSpc>
              <a:buFont typeface="+mj-lt"/>
              <a:buAutoNum type="arabicPeriod"/>
              <a:defRPr/>
            </a:pPr>
            <a:r>
              <a:rPr lang="ja-JP" altLang="ja-JP" sz="2000" dirty="0">
                <a:solidFill>
                  <a:srgbClr val="C00000"/>
                </a:solidFill>
                <a:latin typeface="BIZ UDPゴシック" panose="020B0400000000000000" pitchFamily="50" charset="-128"/>
              </a:rPr>
              <a:t>ファイル名の構成</a:t>
            </a:r>
            <a:r>
              <a:rPr lang="en-US" altLang="ja-JP" sz="2000" dirty="0">
                <a:solidFill>
                  <a:srgbClr val="C00000"/>
                </a:solidFill>
                <a:latin typeface="BIZ UDPゴシック" panose="020B0400000000000000" pitchFamily="50" charset="-128"/>
              </a:rPr>
              <a:t>​</a:t>
            </a:r>
            <a:r>
              <a:rPr lang="ja-JP" altLang="en-US" sz="2000" dirty="0">
                <a:solidFill>
                  <a:srgbClr val="C00000"/>
                </a:solidFill>
                <a:latin typeface="BIZ UDPゴシック" panose="020B0400000000000000" pitchFamily="50" charset="-128"/>
              </a:rPr>
              <a:t>（つづき）</a:t>
            </a:r>
            <a:endParaRPr lang="en-US" altLang="ja-JP" sz="2000" dirty="0">
              <a:solidFill>
                <a:srgbClr val="C00000"/>
              </a:solidFill>
              <a:latin typeface="BIZ UDPゴシック" panose="020B0400000000000000" pitchFamily="50" charset="-128"/>
            </a:endParaRPr>
          </a:p>
          <a:p>
            <a:pPr>
              <a:lnSpc>
                <a:spcPct val="110000"/>
              </a:lnSpc>
              <a:defRPr/>
            </a:pPr>
            <a:r>
              <a:rPr lang="ja-JP" altLang="en-US" sz="2000" dirty="0">
                <a:sym typeface="+mn-ea"/>
              </a:rPr>
              <a:t>保存先</a:t>
            </a:r>
            <a:r>
              <a:rPr lang="en-US" altLang="en-US" sz="2000" dirty="0">
                <a:sym typeface="+mn-ea"/>
              </a:rPr>
              <a:t>を</a:t>
            </a:r>
            <a:r>
              <a:rPr lang="ja-JP" altLang="en-US" sz="2000" dirty="0">
                <a:sym typeface="+mn-ea"/>
              </a:rPr>
              <a:t>変更する際に混乱が生じるような一般的なファイル名は</a:t>
            </a:r>
            <a:br>
              <a:rPr lang="en-US" altLang="ja-JP" sz="2000" dirty="0">
                <a:sym typeface="+mn-ea"/>
              </a:rPr>
            </a:br>
            <a:r>
              <a:rPr lang="zh-CN" altLang="en-US" sz="2000" dirty="0">
                <a:sym typeface="+mn-ea"/>
              </a:rPr>
              <a:t>使用し</a:t>
            </a:r>
            <a:r>
              <a:rPr lang="ja-JP" altLang="en-US" sz="2000" dirty="0">
                <a:sym typeface="+mn-ea"/>
              </a:rPr>
              <a:t>ない（例：</a:t>
            </a:r>
            <a:r>
              <a:rPr lang="en-US" altLang="ja-JP" sz="2000" dirty="0">
                <a:sym typeface="+mn-ea"/>
              </a:rPr>
              <a:t>sheet1.xlsx)</a:t>
            </a:r>
            <a:r>
              <a:rPr lang="ja-JP" altLang="en-US" sz="2000" dirty="0">
                <a:latin typeface="BIZ UDPゴシック" panose="020B0400000000000000" pitchFamily="50" charset="-128"/>
              </a:rPr>
              <a:t>​</a:t>
            </a:r>
            <a:endParaRPr lang="en-US" altLang="ja-JP" sz="2000" dirty="0">
              <a:latin typeface="BIZ UDPゴシック" panose="020B0400000000000000" pitchFamily="50" charset="-128"/>
            </a:endParaRPr>
          </a:p>
          <a:p>
            <a:pPr>
              <a:lnSpc>
                <a:spcPct val="110000"/>
              </a:lnSpc>
              <a:defRPr/>
            </a:pPr>
            <a:r>
              <a:rPr lang="ja-JP" altLang="en-US" sz="2000" dirty="0">
                <a:latin typeface="BIZ UDPゴシック" panose="020B0400000000000000" pitchFamily="50" charset="-128"/>
              </a:rPr>
              <a:t>実験機器等が出力するファイル名をそのまま利用しない。​</a:t>
            </a:r>
          </a:p>
          <a:p>
            <a:pPr>
              <a:lnSpc>
                <a:spcPct val="120000"/>
              </a:lnSpc>
              <a:defRPr/>
            </a:pPr>
            <a:r>
              <a:rPr lang="ja-JP" altLang="en-US" sz="2000" dirty="0">
                <a:sym typeface="+mn-ea"/>
              </a:rPr>
              <a:t>ファイル名を付ける際に考慮すべき要素​</a:t>
            </a:r>
            <a:endParaRPr lang="en-US" altLang="ja-JP" sz="2000" dirty="0">
              <a:sym typeface="+mn-ea"/>
            </a:endParaRPr>
          </a:p>
          <a:p>
            <a:pPr lvl="1">
              <a:buFont typeface="BIZ UDPゴシック" panose="020B0400000000000000" pitchFamily="50" charset="-128"/>
              <a:buChar char="-"/>
              <a:defRPr/>
            </a:pPr>
            <a:r>
              <a:rPr lang="ja-JP" altLang="en-US" sz="1600" dirty="0">
                <a:latin typeface="BIZ UDPゴシック" panose="020B0400000000000000" pitchFamily="50" charset="-128"/>
              </a:rPr>
              <a:t>プロジェクト番号</a:t>
            </a:r>
            <a:endParaRPr lang="en-US" altLang="ja-JP" sz="1600" dirty="0">
              <a:latin typeface="BIZ UDPゴシック" panose="020B0400000000000000" pitchFamily="50" charset="-128"/>
            </a:endParaRPr>
          </a:p>
          <a:p>
            <a:pPr lvl="1">
              <a:buFont typeface="BIZ UDPゴシック" panose="020B0400000000000000" pitchFamily="50" charset="-128"/>
              <a:buChar char="-"/>
              <a:defRPr/>
            </a:pPr>
            <a:r>
              <a:rPr lang="ja-JP" altLang="en-US" sz="1600" dirty="0">
                <a:latin typeface="BIZ UDPゴシック" panose="020B0400000000000000" pitchFamily="50" charset="-128"/>
              </a:rPr>
              <a:t>作成者名、データに関与した研究チーム、部局の名前</a:t>
            </a:r>
            <a:endParaRPr lang="en-US" altLang="ja-JP" sz="1600" dirty="0">
              <a:latin typeface="BIZ UDPゴシック" panose="020B0400000000000000" pitchFamily="50" charset="-128"/>
            </a:endParaRPr>
          </a:p>
          <a:p>
            <a:pPr lvl="1">
              <a:buFont typeface="BIZ UDPゴシック" panose="020B0400000000000000" pitchFamily="50" charset="-128"/>
              <a:buChar char="-"/>
              <a:defRPr/>
            </a:pPr>
            <a:r>
              <a:rPr lang="ja-JP" altLang="en-US" sz="1600" dirty="0">
                <a:latin typeface="BIZ UDPゴシック" panose="020B0400000000000000" pitchFamily="50" charset="-128"/>
              </a:rPr>
              <a:t>データ内容の記述</a:t>
            </a:r>
            <a:endParaRPr lang="en-US" altLang="ja-JP" sz="1600" dirty="0">
              <a:latin typeface="BIZ UDPゴシック" panose="020B0400000000000000" pitchFamily="50" charset="-128"/>
            </a:endParaRPr>
          </a:p>
          <a:p>
            <a:pPr lvl="1">
              <a:buFont typeface="BIZ UDPゴシック" panose="020B0400000000000000" pitchFamily="50" charset="-128"/>
              <a:buChar char="-"/>
              <a:defRPr/>
            </a:pPr>
            <a:r>
              <a:rPr lang="ja-JP" altLang="en-US" sz="1600" dirty="0">
                <a:latin typeface="BIZ UDPゴシック" panose="020B0400000000000000" pitchFamily="50" charset="-128"/>
              </a:rPr>
              <a:t>データ作成日、公開日</a:t>
            </a:r>
            <a:endParaRPr lang="en-US" altLang="ja-JP" sz="1600" dirty="0">
              <a:latin typeface="BIZ UDPゴシック" panose="020B0400000000000000" pitchFamily="50" charset="-128"/>
            </a:endParaRPr>
          </a:p>
          <a:p>
            <a:pPr lvl="1">
              <a:buFont typeface="BIZ UDPゴシック" panose="020B0400000000000000" pitchFamily="50" charset="-128"/>
              <a:buChar char="-"/>
              <a:defRPr/>
            </a:pPr>
            <a:r>
              <a:rPr lang="ja-JP" altLang="en-US" sz="1600" dirty="0">
                <a:latin typeface="BIZ UDPゴシック" panose="020B0400000000000000" pitchFamily="50" charset="-128"/>
              </a:rPr>
              <a:t>バージョン番号</a:t>
            </a:r>
            <a:endParaRPr lang="en-US" altLang="ja-JP" sz="1600" dirty="0">
              <a:latin typeface="BIZ UDPゴシック" panose="020B0400000000000000" pitchFamily="50" charset="-128"/>
            </a:endParaRPr>
          </a:p>
          <a:p>
            <a:pPr>
              <a:lnSpc>
                <a:spcPct val="120000"/>
              </a:lnSpc>
              <a:defRPr/>
            </a:pPr>
            <a:r>
              <a:rPr lang="ja-JP" altLang="en-US" sz="2000" dirty="0">
                <a:sym typeface="+mn-ea"/>
              </a:rPr>
              <a:t>ファイル名の例</a:t>
            </a:r>
            <a:endParaRPr lang="en-US" altLang="ja-JP" sz="2000" dirty="0"/>
          </a:p>
          <a:p>
            <a:pPr marL="457200" lvl="1" indent="0">
              <a:lnSpc>
                <a:spcPct val="120000"/>
              </a:lnSpc>
              <a:buNone/>
              <a:defRPr/>
            </a:pPr>
            <a:r>
              <a:rPr lang="en-US" altLang="ja-JP" sz="1600" dirty="0">
                <a:latin typeface="BIZ UDPゴシック" panose="020B0400000000000000" pitchFamily="50" charset="-128"/>
                <a:sym typeface="+mn-ea"/>
              </a:rPr>
              <a:t>[</a:t>
            </a:r>
            <a:r>
              <a:rPr lang="ja-JP" altLang="en-US" sz="1600" dirty="0">
                <a:latin typeface="BIZ UDPゴシック" panose="020B0400000000000000" pitchFamily="50" charset="-128"/>
                <a:sym typeface="+mn-ea"/>
              </a:rPr>
              <a:t>作成者</a:t>
            </a:r>
            <a:r>
              <a:rPr lang="en-US" altLang="ja-JP" sz="1600" dirty="0">
                <a:latin typeface="BIZ UDPゴシック" panose="020B0400000000000000" pitchFamily="50" charset="-128"/>
                <a:sym typeface="+mn-ea"/>
              </a:rPr>
              <a:t>]_[</a:t>
            </a:r>
            <a:r>
              <a:rPr lang="ja-JP" altLang="en-US" sz="1600" dirty="0">
                <a:latin typeface="BIZ UDPゴシック" panose="020B0400000000000000" pitchFamily="50" charset="-128"/>
                <a:sym typeface="+mn-ea"/>
              </a:rPr>
              <a:t>作成方法</a:t>
            </a:r>
            <a:r>
              <a:rPr lang="en-US" altLang="ja-JP" sz="1600" dirty="0">
                <a:latin typeface="BIZ UDPゴシック" panose="020B0400000000000000" pitchFamily="50" charset="-128"/>
                <a:sym typeface="+mn-ea"/>
              </a:rPr>
              <a:t>]_[</a:t>
            </a:r>
            <a:r>
              <a:rPr lang="ja-JP" altLang="en-US" sz="1600" dirty="0">
                <a:latin typeface="BIZ UDPゴシック" panose="020B0400000000000000" pitchFamily="50" charset="-128"/>
                <a:sym typeface="+mn-ea"/>
              </a:rPr>
              <a:t>キーワード</a:t>
            </a:r>
            <a:r>
              <a:rPr lang="en-US" altLang="ja-JP" sz="1600" dirty="0">
                <a:latin typeface="BIZ UDPゴシック" panose="020B0400000000000000" pitchFamily="50" charset="-128"/>
                <a:sym typeface="+mn-ea"/>
              </a:rPr>
              <a:t>]_[YYYYMMDD]_[</a:t>
            </a:r>
            <a:r>
              <a:rPr lang="ja-JP" altLang="en-US" sz="1600" dirty="0">
                <a:latin typeface="BIZ UDPゴシック" panose="020B0400000000000000" pitchFamily="50" charset="-128"/>
                <a:sym typeface="+mn-ea"/>
              </a:rPr>
              <a:t>バージョン</a:t>
            </a:r>
            <a:r>
              <a:rPr lang="en-US" altLang="ja-JP" sz="1600" dirty="0">
                <a:latin typeface="BIZ UDPゴシック" panose="020B0400000000000000" pitchFamily="50" charset="-128"/>
                <a:sym typeface="+mn-ea"/>
              </a:rPr>
              <a:t>].</a:t>
            </a:r>
            <a:r>
              <a:rPr lang="ja-JP" altLang="en-US" sz="1600" dirty="0">
                <a:latin typeface="BIZ UDPゴシック" panose="020B0400000000000000" pitchFamily="50" charset="-128"/>
                <a:sym typeface="+mn-ea"/>
              </a:rPr>
              <a:t>拡張子</a:t>
            </a:r>
            <a:endParaRPr lang="en-US" altLang="ja-JP" sz="1600" dirty="0">
              <a:latin typeface="BIZ UDPゴシック" panose="020B0400000000000000" pitchFamily="50" charset="-128"/>
            </a:endParaRPr>
          </a:p>
        </p:txBody>
      </p:sp>
      <p:sp>
        <p:nvSpPr>
          <p:cNvPr id="6" name="标题 1"/>
          <p:cNvSpPr txBox="1">
            <a:spLocks noChangeArrowheads="1"/>
          </p:cNvSpPr>
          <p:nvPr/>
        </p:nvSpPr>
        <p:spPr bwMode="auto">
          <a:xfrm>
            <a:off x="457200" y="838200"/>
            <a:ext cx="8458200" cy="430213"/>
          </a:xfrm>
          <a:prstGeom prst="rect">
            <a:avLst/>
          </a:prstGeom>
          <a:noFill/>
          <a:ln>
            <a:noFill/>
          </a:ln>
        </p:spPr>
        <p:txBody>
          <a:bodyPr anchor="ctr"/>
          <a:lstStyle>
            <a:lvl1pPr algn="l" rtl="0" eaLnBrk="0" fontAlgn="base" hangingPunct="0">
              <a:spcBef>
                <a:spcPct val="0"/>
              </a:spcBef>
              <a:spcAft>
                <a:spcPct val="0"/>
              </a:spcAft>
              <a:defRPr sz="3200">
                <a:solidFill>
                  <a:schemeClr val="tx1"/>
                </a:solidFill>
                <a:latin typeface="+mj-lt"/>
                <a:ea typeface="ＭＳ Ｐゴシック" panose="020B0600070205080204" pitchFamily="34" charset="-128"/>
                <a:cs typeface="MS PGothic" panose="020B0600070205080204" pitchFamily="50" charset="-128"/>
              </a:defRPr>
            </a:lvl1pPr>
            <a:lvl2pPr algn="l" rtl="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cs typeface="MS PGothic" panose="020B0600070205080204" pitchFamily="50" charset="-128"/>
              </a:defRPr>
            </a:lvl2pPr>
            <a:lvl3pPr algn="l" rtl="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cs typeface="MS PGothic" panose="020B0600070205080204" pitchFamily="50" charset="-128"/>
              </a:defRPr>
            </a:lvl3pPr>
            <a:lvl4pPr algn="l" rtl="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cs typeface="MS PGothic" panose="020B0600070205080204" pitchFamily="50" charset="-128"/>
              </a:defRPr>
            </a:lvl4pPr>
            <a:lvl5pPr algn="l" rtl="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cs typeface="MS PGothic" panose="020B0600070205080204" pitchFamily="50" charset="-128"/>
              </a:defRPr>
            </a:lvl5pPr>
            <a:lvl6pPr marL="457200" algn="l" rtl="0" fontAlgn="base">
              <a:spcBef>
                <a:spcPct val="0"/>
              </a:spcBef>
              <a:spcAft>
                <a:spcPct val="0"/>
              </a:spcAft>
              <a:defRPr kumimoji="1" sz="3200">
                <a:solidFill>
                  <a:schemeClr val="tx1"/>
                </a:solidFill>
                <a:latin typeface="Arial" panose="020B0604020202020204" pitchFamily="34" charset="0"/>
                <a:ea typeface="MS PGothic" panose="020B0600070205080204" pitchFamily="50" charset="-128"/>
              </a:defRPr>
            </a:lvl6pPr>
            <a:lvl7pPr marL="914400" algn="l" rtl="0" fontAlgn="base">
              <a:spcBef>
                <a:spcPct val="0"/>
              </a:spcBef>
              <a:spcAft>
                <a:spcPct val="0"/>
              </a:spcAft>
              <a:defRPr kumimoji="1" sz="3200">
                <a:solidFill>
                  <a:schemeClr val="tx1"/>
                </a:solidFill>
                <a:latin typeface="Arial" panose="020B0604020202020204" pitchFamily="34" charset="0"/>
                <a:ea typeface="MS PGothic" panose="020B0600070205080204" pitchFamily="50" charset="-128"/>
              </a:defRPr>
            </a:lvl7pPr>
            <a:lvl8pPr marL="1371600" algn="l" rtl="0" fontAlgn="base">
              <a:spcBef>
                <a:spcPct val="0"/>
              </a:spcBef>
              <a:spcAft>
                <a:spcPct val="0"/>
              </a:spcAft>
              <a:defRPr kumimoji="1" sz="3200">
                <a:solidFill>
                  <a:schemeClr val="tx1"/>
                </a:solidFill>
                <a:latin typeface="Arial" panose="020B0604020202020204" pitchFamily="34" charset="0"/>
                <a:ea typeface="MS PGothic" panose="020B0600070205080204" pitchFamily="50" charset="-128"/>
              </a:defRPr>
            </a:lvl8pPr>
            <a:lvl9pPr marL="1828800" algn="l" rtl="0" fontAlgn="base">
              <a:spcBef>
                <a:spcPct val="0"/>
              </a:spcBef>
              <a:spcAft>
                <a:spcPct val="0"/>
              </a:spcAft>
              <a:defRPr kumimoji="1" sz="3200">
                <a:solidFill>
                  <a:schemeClr val="tx1"/>
                </a:solidFill>
                <a:latin typeface="Arial" panose="020B0604020202020204" pitchFamily="34" charset="0"/>
                <a:ea typeface="MS PGothic" panose="020B0600070205080204" pitchFamily="50" charset="-128"/>
              </a:defRPr>
            </a:lvl9pPr>
          </a:lstStyle>
          <a:p>
            <a:pPr>
              <a:defRPr/>
            </a:pPr>
            <a:r>
              <a:rPr kumimoji="1" lang="zh-CN" altLang="en-US" sz="4400" b="1" dirty="0">
                <a:latin typeface="BIZ UDPゴシック" panose="020B0400000000000000" pitchFamily="50" charset="-128"/>
                <a:ea typeface="BIZ UDPゴシック" panose="020B0400000000000000" pitchFamily="50" charset="-128"/>
              </a:rPr>
              <a:t>ファイルの命名</a:t>
            </a:r>
            <a:r>
              <a:rPr kumimoji="1" lang="en-US" altLang="zh-CN" sz="4400" b="1" dirty="0">
                <a:latin typeface="BIZ UDPゴシック" panose="020B0400000000000000" pitchFamily="50" charset="-128"/>
                <a:ea typeface="BIZ UDPゴシック" panose="020B0400000000000000" pitchFamily="50" charset="-128"/>
              </a:rPr>
              <a:t>(2/3)</a:t>
            </a:r>
            <a:endParaRPr kumimoji="1" lang="zh-CN" altLang="en-US" sz="4400" b="1" kern="0" dirty="0">
              <a:latin typeface="BIZ UDPゴシック" panose="020B0400000000000000" pitchFamily="50" charset="-128"/>
              <a:ea typeface="BIZ UDPゴシック" panose="020B0400000000000000" pitchFamily="50" charset="-128"/>
            </a:endParaRPr>
          </a:p>
        </p:txBody>
      </p:sp>
      <p:sp>
        <p:nvSpPr>
          <p:cNvPr id="8" name="页脚占位符 4"/>
          <p:cNvSpPr txBox="1">
            <a:spLocks noChangeArrowheads="1"/>
          </p:cNvSpPr>
          <p:nvPr/>
        </p:nvSpPr>
        <p:spPr>
          <a:xfrm>
            <a:off x="1115616" y="6537325"/>
            <a:ext cx="2520280" cy="1841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marL="0" algn="l" defTabSz="914400" rtl="0" eaLnBrk="1" latinLnBrk="0" hangingPunct="1">
              <a:defRPr kumimoji="1" sz="1800" kern="1200">
                <a:solidFill>
                  <a:schemeClr val="tx1"/>
                </a:solidFill>
                <a:latin typeface="+mn-lt"/>
                <a:ea typeface="BIZ UDPゴシック" panose="020B0400000000000000"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a:solidFill>
                  <a:schemeClr val="bg1">
                    <a:lumMod val="75000"/>
                  </a:schemeClr>
                </a:solidFill>
              </a:rPr>
              <a:t>「</a:t>
            </a:r>
            <a:r>
              <a:rPr lang="en-US" altLang="ja-JP" sz="1200" dirty="0">
                <a:solidFill>
                  <a:schemeClr val="bg1">
                    <a:lumMod val="75000"/>
                  </a:schemeClr>
                </a:solidFill>
              </a:rPr>
              <a:t>RDM</a:t>
            </a:r>
            <a:r>
              <a:rPr lang="ja-JP" altLang="en-US" sz="1200" dirty="0">
                <a:solidFill>
                  <a:schemeClr val="bg1">
                    <a:lumMod val="75000"/>
                  </a:schemeClr>
                </a:solidFill>
              </a:rPr>
              <a:t>トレーニングツール」</a:t>
            </a:r>
            <a:r>
              <a:rPr lang="en-US" altLang="ja-JP" sz="1200" dirty="0">
                <a:solidFill>
                  <a:schemeClr val="bg1">
                    <a:lumMod val="75000"/>
                  </a:schemeClr>
                </a:solidFill>
              </a:rPr>
              <a:t>4</a:t>
            </a:r>
            <a:r>
              <a:rPr lang="ja-JP" altLang="en-US" sz="1200" dirty="0">
                <a:solidFill>
                  <a:schemeClr val="bg1">
                    <a:lumMod val="75000"/>
                  </a:schemeClr>
                </a:solidFill>
              </a:rPr>
              <a:t>章</a:t>
            </a:r>
            <a:r>
              <a:rPr lang="en-US" altLang="ja-JP" sz="1200" dirty="0">
                <a:solidFill>
                  <a:schemeClr val="bg1">
                    <a:lumMod val="75000"/>
                  </a:schemeClr>
                </a:solidFill>
              </a:rPr>
              <a:t>_6</a:t>
            </a:r>
          </a:p>
        </p:txBody>
      </p:sp>
      <p:sp>
        <p:nvSpPr>
          <p:cNvPr id="9" name="テキスト ボックス 8"/>
          <p:cNvSpPr txBox="1"/>
          <p:nvPr/>
        </p:nvSpPr>
        <p:spPr>
          <a:xfrm>
            <a:off x="179512" y="44624"/>
            <a:ext cx="2270173" cy="369332"/>
          </a:xfrm>
          <a:prstGeom prst="rect">
            <a:avLst/>
          </a:prstGeom>
          <a:noFill/>
        </p:spPr>
        <p:txBody>
          <a:bodyPr wrap="none" rtlCol="0">
            <a:spAutoFit/>
          </a:bodyPr>
          <a:lstStyle/>
          <a:p>
            <a:r>
              <a:rPr lang="en-US" altLang="ja-JP" dirty="0">
                <a:solidFill>
                  <a:schemeClr val="accent1">
                    <a:lumMod val="50000"/>
                  </a:schemeClr>
                </a:solidFill>
                <a:latin typeface="BIZ UDPゴシック" panose="020B0400000000000000" pitchFamily="50" charset="-128"/>
                <a:ea typeface="BIZ UDPゴシック" panose="020B0400000000000000" pitchFamily="50" charset="-128"/>
              </a:rPr>
              <a:t>3.2 </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ファイルの命名</a:t>
            </a:r>
            <a:endPar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endParaRPr>
          </a:p>
        </p:txBody>
      </p:sp>
      <p:sp>
        <p:nvSpPr>
          <p:cNvPr id="3" name="スライド番号プレースホルダー 2"/>
          <p:cNvSpPr>
            <a:spLocks noGrp="1"/>
          </p:cNvSpPr>
          <p:nvPr>
            <p:ph type="sldNum" sz="quarter" idx="4"/>
          </p:nvPr>
        </p:nvSpPr>
        <p:spPr/>
        <p:txBody>
          <a:bodyPr/>
          <a:lstStyle/>
          <a:p>
            <a:fld id="{929B2FEF-8F90-42F6-ABAF-BBEE5AE1DCBB}" type="slidenum">
              <a:rPr lang="ja-JP" altLang="en-US" smtClean="0"/>
              <a:pPr/>
              <a:t>5</a:t>
            </a:fld>
            <a:endParaRPr lang="ja-JP" altLang="en-US"/>
          </a:p>
        </p:txBody>
      </p:sp>
      <p:cxnSp>
        <p:nvCxnSpPr>
          <p:cNvPr id="7" name="直線コネクタ 6"/>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4734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内容占位符 2"/>
          <p:cNvSpPr>
            <a:spLocks noGrp="1" noChangeArrowheads="1"/>
          </p:cNvSpPr>
          <p:nvPr>
            <p:ph idx="1"/>
          </p:nvPr>
        </p:nvSpPr>
        <p:spPr>
          <a:xfrm>
            <a:off x="495300" y="1700808"/>
            <a:ext cx="8382000" cy="4495800"/>
          </a:xfrm>
        </p:spPr>
        <p:txBody>
          <a:bodyPr>
            <a:normAutofit/>
          </a:bodyPr>
          <a:lstStyle/>
          <a:p>
            <a:pPr marL="514350" indent="-514350">
              <a:buFont typeface="+mj-lt"/>
              <a:buAutoNum type="arabicPeriod" startAt="2"/>
            </a:pPr>
            <a:r>
              <a:rPr lang="ja-JP" altLang="ja-JP" sz="2000" dirty="0">
                <a:solidFill>
                  <a:srgbClr val="C00000"/>
                </a:solidFill>
                <a:latin typeface="BIZ UDPゴシック" panose="020B0400000000000000" pitchFamily="50" charset="-128"/>
              </a:rPr>
              <a:t>文脈の保存</a:t>
            </a:r>
            <a:r>
              <a:rPr lang="en-US" altLang="ja-JP" sz="2000" dirty="0">
                <a:solidFill>
                  <a:srgbClr val="C00000"/>
                </a:solidFill>
                <a:latin typeface="BIZ UDPゴシック" panose="020B0400000000000000" pitchFamily="50" charset="-128"/>
              </a:rPr>
              <a:t>​</a:t>
            </a:r>
          </a:p>
          <a:p>
            <a:r>
              <a:rPr lang="ja-JP" altLang="ja-JP" sz="2000" dirty="0">
                <a:latin typeface="BIZ UDPゴシック" panose="020B0400000000000000" pitchFamily="50" charset="-128"/>
              </a:rPr>
              <a:t>保存場所に関係なく</a:t>
            </a:r>
            <a:r>
              <a:rPr lang="ja-JP" altLang="en-US" sz="2000" dirty="0">
                <a:latin typeface="BIZ UDPゴシック" panose="020B0400000000000000" pitchFamily="50" charset="-128"/>
              </a:rPr>
              <a:t>データを識別できるよう</a:t>
            </a:r>
            <a:r>
              <a:rPr lang="ja-JP" altLang="ja-JP" sz="2000" dirty="0">
                <a:latin typeface="BIZ UDPゴシック" panose="020B0400000000000000" pitchFamily="50" charset="-128"/>
              </a:rPr>
              <a:t>内容情報を</a:t>
            </a:r>
            <a:r>
              <a:rPr lang="ja-JP" altLang="en-US" sz="2000" dirty="0">
                <a:latin typeface="BIZ UDPゴシック" panose="020B0400000000000000" pitchFamily="50" charset="-128"/>
              </a:rPr>
              <a:t>できるだけ</a:t>
            </a:r>
            <a:br>
              <a:rPr lang="en-US" altLang="ja-JP" sz="2000" dirty="0">
                <a:latin typeface="BIZ UDPゴシック" panose="020B0400000000000000" pitchFamily="50" charset="-128"/>
              </a:rPr>
            </a:br>
            <a:r>
              <a:rPr lang="ja-JP" altLang="ja-JP" sz="2000" dirty="0">
                <a:latin typeface="BIZ UDPゴシック" panose="020B0400000000000000" pitchFamily="50" charset="-128"/>
              </a:rPr>
              <a:t>含</a:t>
            </a:r>
            <a:r>
              <a:rPr lang="ja-JP" altLang="en-US" sz="2000" dirty="0">
                <a:latin typeface="BIZ UDPゴシック" panose="020B0400000000000000" pitchFamily="50" charset="-128"/>
              </a:rPr>
              <a:t>める</a:t>
            </a:r>
            <a:endParaRPr lang="en-US" altLang="ja-JP" sz="2000" dirty="0">
              <a:latin typeface="BIZ UDPゴシック" panose="020B0400000000000000" pitchFamily="50" charset="-128"/>
            </a:endParaRPr>
          </a:p>
          <a:p>
            <a:r>
              <a:rPr lang="ja-JP" altLang="en-US" sz="2000" dirty="0">
                <a:latin typeface="BIZ UDPゴシック" panose="020B0400000000000000" pitchFamily="50" charset="-128"/>
              </a:rPr>
              <a:t>ファイルの拡張子は、ファイルが作成された物理的環境を正確に示す</a:t>
            </a:r>
            <a:br>
              <a:rPr lang="en-US" altLang="ja-JP" sz="2000" dirty="0">
                <a:latin typeface="BIZ UDPゴシック" panose="020B0400000000000000" pitchFamily="50" charset="-128"/>
              </a:rPr>
            </a:br>
            <a:r>
              <a:rPr lang="ja-JP" altLang="en-US" sz="2000" dirty="0">
                <a:latin typeface="BIZ UDPゴシック" panose="020B0400000000000000" pitchFamily="50" charset="-128"/>
              </a:rPr>
              <a:t>ものを用いる　例）</a:t>
            </a:r>
            <a:r>
              <a:rPr lang="en-US" altLang="ja-JP" sz="2000" dirty="0">
                <a:latin typeface="BIZ UDPゴシック" panose="020B0400000000000000" pitchFamily="50" charset="-128"/>
              </a:rPr>
              <a:t>.</a:t>
            </a:r>
            <a:r>
              <a:rPr lang="en-US" altLang="ja-JP" sz="2000" dirty="0" err="1">
                <a:latin typeface="BIZ UDPゴシック" panose="020B0400000000000000" pitchFamily="50" charset="-128"/>
              </a:rPr>
              <a:t>por</a:t>
            </a:r>
            <a:r>
              <a:rPr lang="en-US" altLang="ja-JP" sz="2000" dirty="0">
                <a:latin typeface="BIZ UDPゴシック" panose="020B0400000000000000" pitchFamily="50" charset="-128"/>
              </a:rPr>
              <a:t>, .</a:t>
            </a:r>
            <a:r>
              <a:rPr lang="en-US" altLang="ja-JP" sz="2000" dirty="0" err="1">
                <a:latin typeface="BIZ UDPゴシック" panose="020B0400000000000000" pitchFamily="50" charset="-128"/>
              </a:rPr>
              <a:t>xls</a:t>
            </a:r>
            <a:r>
              <a:rPr lang="en-US" altLang="ja-JP" sz="2000" dirty="0">
                <a:latin typeface="BIZ UDPゴシック" panose="020B0400000000000000" pitchFamily="50" charset="-128"/>
              </a:rPr>
              <a:t>, .</a:t>
            </a:r>
            <a:r>
              <a:rPr lang="en-US" altLang="ja-JP" sz="2000" dirty="0" err="1">
                <a:latin typeface="BIZ UDPゴシック" panose="020B0400000000000000" pitchFamily="50" charset="-128"/>
              </a:rPr>
              <a:t>xlsx</a:t>
            </a:r>
            <a:endParaRPr lang="en-US" altLang="ja-JP" sz="2000" dirty="0">
              <a:latin typeface="BIZ UDPゴシック" panose="020B0400000000000000" pitchFamily="50" charset="-128"/>
            </a:endParaRPr>
          </a:p>
          <a:p>
            <a:pPr marL="0" indent="0">
              <a:buNone/>
            </a:pPr>
            <a:endParaRPr lang="en-US" altLang="ja-JP" sz="2000" dirty="0">
              <a:latin typeface="BIZ UDPゴシック" panose="020B0400000000000000" pitchFamily="50" charset="-128"/>
            </a:endParaRPr>
          </a:p>
          <a:p>
            <a:pPr marL="514350" indent="-514350">
              <a:buFont typeface="+mj-lt"/>
              <a:buAutoNum type="arabicPeriod" startAt="3"/>
            </a:pPr>
            <a:r>
              <a:rPr lang="ja-JP" altLang="ja-JP" sz="2000" dirty="0">
                <a:solidFill>
                  <a:srgbClr val="C00000"/>
                </a:solidFill>
                <a:latin typeface="BIZ UDPゴシック" panose="020B0400000000000000" pitchFamily="50" charset="-128"/>
              </a:rPr>
              <a:t>一貫性のある</a:t>
            </a:r>
            <a:r>
              <a:rPr lang="ja-JP" altLang="en-US" sz="2000" dirty="0">
                <a:solidFill>
                  <a:srgbClr val="C00000"/>
                </a:solidFill>
                <a:latin typeface="BIZ UDPゴシック" panose="020B0400000000000000" pitchFamily="50" charset="-128"/>
              </a:rPr>
              <a:t>命名</a:t>
            </a:r>
            <a:r>
              <a:rPr lang="en-US" altLang="ja-JP" sz="2000" dirty="0">
                <a:solidFill>
                  <a:srgbClr val="C00000"/>
                </a:solidFill>
                <a:latin typeface="BIZ UDPゴシック" panose="020B0400000000000000" pitchFamily="50" charset="-128"/>
              </a:rPr>
              <a:t>​</a:t>
            </a:r>
          </a:p>
          <a:p>
            <a:r>
              <a:rPr lang="ja-JP" altLang="ja-JP" sz="2000" dirty="0">
                <a:latin typeface="BIZ UDPゴシック" panose="020B0400000000000000" pitchFamily="50" charset="-128"/>
              </a:rPr>
              <a:t>命名ルールに従い、常に同じ情報（日付や時間）を同じ順番で含む</a:t>
            </a:r>
            <a:endParaRPr lang="en-US" altLang="ja-JP" sz="2000" dirty="0">
              <a:latin typeface="BIZ UDPゴシック" panose="020B0400000000000000" pitchFamily="50" charset="-128"/>
            </a:endParaRPr>
          </a:p>
          <a:p>
            <a:pPr>
              <a:lnSpc>
                <a:spcPct val="110000"/>
              </a:lnSpc>
              <a:defRPr/>
            </a:pPr>
            <a:r>
              <a:rPr lang="ja-JP" altLang="en-US" sz="2000" dirty="0">
                <a:latin typeface="BIZ UDPゴシック" panose="020B0400000000000000" pitchFamily="50" charset="-128"/>
              </a:rPr>
              <a:t>日付を用いる場合、フォーマットを統一する。　例）</a:t>
            </a:r>
            <a:r>
              <a:rPr lang="en-US" altLang="ja-JP" sz="2000" dirty="0">
                <a:latin typeface="BIZ UDPゴシック" panose="020B0400000000000000" pitchFamily="50" charset="-128"/>
              </a:rPr>
              <a:t>20</a:t>
            </a:r>
            <a:r>
              <a:rPr lang="ja-JP" altLang="en-US" sz="2000" dirty="0">
                <a:latin typeface="BIZ UDPゴシック" panose="020B0400000000000000" pitchFamily="50" charset="-128"/>
              </a:rPr>
              <a:t>２２</a:t>
            </a:r>
            <a:r>
              <a:rPr lang="en-US" altLang="ja-JP" sz="2000" dirty="0">
                <a:latin typeface="BIZ UDPゴシック" panose="020B0400000000000000" pitchFamily="50" charset="-128"/>
              </a:rPr>
              <a:t>1201 (</a:t>
            </a:r>
            <a:r>
              <a:rPr lang="en-US" altLang="ja-JP" sz="2000" dirty="0" err="1">
                <a:latin typeface="BIZ UDPゴシック" panose="020B0400000000000000" pitchFamily="50" charset="-128"/>
              </a:rPr>
              <a:t>yyyymmdd</a:t>
            </a:r>
            <a:r>
              <a:rPr lang="en-US" altLang="ja-JP" sz="2000" dirty="0">
                <a:latin typeface="BIZ UDPゴシック" panose="020B0400000000000000" pitchFamily="50" charset="-128"/>
              </a:rPr>
              <a:t>)</a:t>
            </a:r>
          </a:p>
          <a:p>
            <a:pPr>
              <a:lnSpc>
                <a:spcPct val="110000"/>
              </a:lnSpc>
              <a:defRPr/>
            </a:pPr>
            <a:endParaRPr lang="en-US" altLang="ja-JP" sz="2000" dirty="0">
              <a:solidFill>
                <a:srgbClr val="C00000"/>
              </a:solidFill>
              <a:latin typeface="BIZ UDPゴシック" panose="020B0400000000000000" pitchFamily="50" charset="-128"/>
            </a:endParaRPr>
          </a:p>
          <a:p>
            <a:pPr>
              <a:lnSpc>
                <a:spcPct val="110000"/>
              </a:lnSpc>
              <a:defRPr/>
            </a:pPr>
            <a:endParaRPr lang="en-US" altLang="ja-JP" sz="2000" dirty="0">
              <a:latin typeface="BIZ UDPゴシック" panose="020B0400000000000000" pitchFamily="50" charset="-128"/>
            </a:endParaRPr>
          </a:p>
        </p:txBody>
      </p:sp>
      <p:sp>
        <p:nvSpPr>
          <p:cNvPr id="6" name="标题 1"/>
          <p:cNvSpPr txBox="1">
            <a:spLocks noChangeArrowheads="1"/>
          </p:cNvSpPr>
          <p:nvPr/>
        </p:nvSpPr>
        <p:spPr bwMode="auto">
          <a:xfrm>
            <a:off x="457200" y="838200"/>
            <a:ext cx="8458200" cy="430213"/>
          </a:xfrm>
          <a:prstGeom prst="rect">
            <a:avLst/>
          </a:prstGeom>
          <a:noFill/>
          <a:ln>
            <a:noFill/>
          </a:ln>
        </p:spPr>
        <p:txBody>
          <a:bodyPr anchor="ctr"/>
          <a:lstStyle>
            <a:lvl1pPr algn="l" rtl="0" eaLnBrk="0" fontAlgn="base" hangingPunct="0">
              <a:spcBef>
                <a:spcPct val="0"/>
              </a:spcBef>
              <a:spcAft>
                <a:spcPct val="0"/>
              </a:spcAft>
              <a:defRPr sz="3200">
                <a:solidFill>
                  <a:schemeClr val="tx1"/>
                </a:solidFill>
                <a:latin typeface="+mj-lt"/>
                <a:ea typeface="ＭＳ Ｐゴシック" panose="020B0600070205080204" pitchFamily="34" charset="-128"/>
                <a:cs typeface="MS PGothic" panose="020B0600070205080204" pitchFamily="50" charset="-128"/>
              </a:defRPr>
            </a:lvl1pPr>
            <a:lvl2pPr algn="l" rtl="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cs typeface="MS PGothic" panose="020B0600070205080204" pitchFamily="50" charset="-128"/>
              </a:defRPr>
            </a:lvl2pPr>
            <a:lvl3pPr algn="l" rtl="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cs typeface="MS PGothic" panose="020B0600070205080204" pitchFamily="50" charset="-128"/>
              </a:defRPr>
            </a:lvl3pPr>
            <a:lvl4pPr algn="l" rtl="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cs typeface="MS PGothic" panose="020B0600070205080204" pitchFamily="50" charset="-128"/>
              </a:defRPr>
            </a:lvl4pPr>
            <a:lvl5pPr algn="l" rtl="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cs typeface="MS PGothic" panose="020B0600070205080204" pitchFamily="50" charset="-128"/>
              </a:defRPr>
            </a:lvl5pPr>
            <a:lvl6pPr marL="457200" algn="l" rtl="0" fontAlgn="base">
              <a:spcBef>
                <a:spcPct val="0"/>
              </a:spcBef>
              <a:spcAft>
                <a:spcPct val="0"/>
              </a:spcAft>
              <a:defRPr kumimoji="1" sz="3200">
                <a:solidFill>
                  <a:schemeClr val="tx1"/>
                </a:solidFill>
                <a:latin typeface="Arial" panose="020B0604020202020204" pitchFamily="34" charset="0"/>
                <a:ea typeface="MS PGothic" panose="020B0600070205080204" pitchFamily="50" charset="-128"/>
              </a:defRPr>
            </a:lvl6pPr>
            <a:lvl7pPr marL="914400" algn="l" rtl="0" fontAlgn="base">
              <a:spcBef>
                <a:spcPct val="0"/>
              </a:spcBef>
              <a:spcAft>
                <a:spcPct val="0"/>
              </a:spcAft>
              <a:defRPr kumimoji="1" sz="3200">
                <a:solidFill>
                  <a:schemeClr val="tx1"/>
                </a:solidFill>
                <a:latin typeface="Arial" panose="020B0604020202020204" pitchFamily="34" charset="0"/>
                <a:ea typeface="MS PGothic" panose="020B0600070205080204" pitchFamily="50" charset="-128"/>
              </a:defRPr>
            </a:lvl7pPr>
            <a:lvl8pPr marL="1371600" algn="l" rtl="0" fontAlgn="base">
              <a:spcBef>
                <a:spcPct val="0"/>
              </a:spcBef>
              <a:spcAft>
                <a:spcPct val="0"/>
              </a:spcAft>
              <a:defRPr kumimoji="1" sz="3200">
                <a:solidFill>
                  <a:schemeClr val="tx1"/>
                </a:solidFill>
                <a:latin typeface="Arial" panose="020B0604020202020204" pitchFamily="34" charset="0"/>
                <a:ea typeface="MS PGothic" panose="020B0600070205080204" pitchFamily="50" charset="-128"/>
              </a:defRPr>
            </a:lvl8pPr>
            <a:lvl9pPr marL="1828800" algn="l" rtl="0" fontAlgn="base">
              <a:spcBef>
                <a:spcPct val="0"/>
              </a:spcBef>
              <a:spcAft>
                <a:spcPct val="0"/>
              </a:spcAft>
              <a:defRPr kumimoji="1" sz="3200">
                <a:solidFill>
                  <a:schemeClr val="tx1"/>
                </a:solidFill>
                <a:latin typeface="Arial" panose="020B0604020202020204" pitchFamily="34" charset="0"/>
                <a:ea typeface="MS PGothic" panose="020B0600070205080204" pitchFamily="50" charset="-128"/>
              </a:defRPr>
            </a:lvl9pPr>
          </a:lstStyle>
          <a:p>
            <a:pPr>
              <a:defRPr/>
            </a:pPr>
            <a:r>
              <a:rPr kumimoji="1" lang="zh-CN" altLang="en-US" sz="4400" b="1" dirty="0">
                <a:latin typeface="BIZ UDPゴシック" panose="020B0400000000000000" pitchFamily="50" charset="-128"/>
                <a:ea typeface="BIZ UDPゴシック" panose="020B0400000000000000" pitchFamily="50" charset="-128"/>
              </a:rPr>
              <a:t>ファイルの命名</a:t>
            </a:r>
            <a:r>
              <a:rPr kumimoji="1" lang="en-US" altLang="zh-CN" sz="4400" b="1" dirty="0">
                <a:latin typeface="BIZ UDPゴシック" panose="020B0400000000000000" pitchFamily="50" charset="-128"/>
                <a:ea typeface="BIZ UDPゴシック" panose="020B0400000000000000" pitchFamily="50" charset="-128"/>
              </a:rPr>
              <a:t>(2/3)</a:t>
            </a:r>
            <a:endParaRPr kumimoji="1" lang="zh-CN" altLang="en-US" sz="4400" b="1" kern="0" dirty="0">
              <a:latin typeface="BIZ UDPゴシック" panose="020B0400000000000000" pitchFamily="50" charset="-128"/>
              <a:ea typeface="BIZ UDPゴシック" panose="020B0400000000000000" pitchFamily="50" charset="-128"/>
            </a:endParaRPr>
          </a:p>
        </p:txBody>
      </p:sp>
      <p:sp>
        <p:nvSpPr>
          <p:cNvPr id="8" name="页脚占位符 4"/>
          <p:cNvSpPr txBox="1">
            <a:spLocks noChangeArrowheads="1"/>
          </p:cNvSpPr>
          <p:nvPr/>
        </p:nvSpPr>
        <p:spPr>
          <a:xfrm>
            <a:off x="1115616" y="6537326"/>
            <a:ext cx="2592288"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marL="0" algn="l" defTabSz="914400" rtl="0" eaLnBrk="1" latinLnBrk="0" hangingPunct="1">
              <a:defRPr kumimoji="1" sz="1800" kern="1200">
                <a:solidFill>
                  <a:schemeClr val="tx1"/>
                </a:solidFill>
                <a:latin typeface="+mn-lt"/>
                <a:ea typeface="BIZ UDPゴシック" panose="020B0400000000000000"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a:solidFill>
                  <a:schemeClr val="bg1">
                    <a:lumMod val="75000"/>
                  </a:schemeClr>
                </a:solidFill>
              </a:rPr>
              <a:t>「</a:t>
            </a:r>
            <a:r>
              <a:rPr lang="en-US" altLang="ja-JP" sz="1200" dirty="0">
                <a:solidFill>
                  <a:schemeClr val="bg1">
                    <a:lumMod val="75000"/>
                  </a:schemeClr>
                </a:solidFill>
              </a:rPr>
              <a:t>RDM</a:t>
            </a:r>
            <a:r>
              <a:rPr lang="ja-JP" altLang="en-US" sz="1200" dirty="0">
                <a:solidFill>
                  <a:schemeClr val="bg1">
                    <a:lumMod val="75000"/>
                  </a:schemeClr>
                </a:solidFill>
              </a:rPr>
              <a:t>トレーニングツール」</a:t>
            </a:r>
            <a:r>
              <a:rPr lang="en-US" altLang="ja-JP" sz="1200" dirty="0">
                <a:solidFill>
                  <a:schemeClr val="bg1">
                    <a:lumMod val="75000"/>
                  </a:schemeClr>
                </a:solidFill>
              </a:rPr>
              <a:t>4</a:t>
            </a:r>
            <a:r>
              <a:rPr lang="ja-JP" altLang="en-US" sz="1200" dirty="0">
                <a:solidFill>
                  <a:schemeClr val="bg1">
                    <a:lumMod val="75000"/>
                  </a:schemeClr>
                </a:solidFill>
              </a:rPr>
              <a:t>章</a:t>
            </a:r>
            <a:r>
              <a:rPr lang="en-US" altLang="ja-JP" sz="1200" dirty="0">
                <a:solidFill>
                  <a:schemeClr val="bg1">
                    <a:lumMod val="75000"/>
                  </a:schemeClr>
                </a:solidFill>
              </a:rPr>
              <a:t>_6</a:t>
            </a:r>
          </a:p>
        </p:txBody>
      </p:sp>
      <p:sp>
        <p:nvSpPr>
          <p:cNvPr id="9" name="テキスト ボックス 8"/>
          <p:cNvSpPr txBox="1"/>
          <p:nvPr/>
        </p:nvSpPr>
        <p:spPr>
          <a:xfrm>
            <a:off x="179512" y="44624"/>
            <a:ext cx="2270173" cy="369332"/>
          </a:xfrm>
          <a:prstGeom prst="rect">
            <a:avLst/>
          </a:prstGeom>
          <a:noFill/>
        </p:spPr>
        <p:txBody>
          <a:bodyPr wrap="none" rtlCol="0">
            <a:spAutoFit/>
          </a:bodyPr>
          <a:lstStyle/>
          <a:p>
            <a:r>
              <a:rPr lang="en-US" altLang="ja-JP" dirty="0">
                <a:solidFill>
                  <a:schemeClr val="accent1">
                    <a:lumMod val="50000"/>
                  </a:schemeClr>
                </a:solidFill>
                <a:latin typeface="BIZ UDPゴシック" panose="020B0400000000000000" pitchFamily="50" charset="-128"/>
                <a:ea typeface="BIZ UDPゴシック" panose="020B0400000000000000" pitchFamily="50" charset="-128"/>
              </a:rPr>
              <a:t>3.2 </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ファイルの命名</a:t>
            </a:r>
            <a:endPar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endParaRPr>
          </a:p>
        </p:txBody>
      </p:sp>
      <p:sp>
        <p:nvSpPr>
          <p:cNvPr id="3" name="スライド番号プレースホルダー 2"/>
          <p:cNvSpPr>
            <a:spLocks noGrp="1"/>
          </p:cNvSpPr>
          <p:nvPr>
            <p:ph type="sldNum" sz="quarter" idx="4"/>
          </p:nvPr>
        </p:nvSpPr>
        <p:spPr/>
        <p:txBody>
          <a:bodyPr/>
          <a:lstStyle/>
          <a:p>
            <a:fld id="{929B2FEF-8F90-42F6-ABAF-BBEE5AE1DCBB}" type="slidenum">
              <a:rPr lang="ja-JP" altLang="en-US" smtClean="0"/>
              <a:pPr/>
              <a:t>6</a:t>
            </a:fld>
            <a:endParaRPr lang="ja-JP" altLang="en-US"/>
          </a:p>
        </p:txBody>
      </p:sp>
      <p:cxnSp>
        <p:nvCxnSpPr>
          <p:cNvPr id="7" name="直線コネクタ 6"/>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533400" y="5205713"/>
            <a:ext cx="8424936" cy="1131492"/>
          </a:xfrm>
          <a:prstGeom prst="roundRect">
            <a:avLst>
              <a:gd name="adj" fmla="val 13295"/>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057" name="标题 1"/>
          <p:cNvSpPr>
            <a:spLocks noGrp="1" noChangeArrowheads="1"/>
          </p:cNvSpPr>
          <p:nvPr>
            <p:ph type="title"/>
          </p:nvPr>
        </p:nvSpPr>
        <p:spPr>
          <a:xfrm>
            <a:off x="457200" y="1052736"/>
            <a:ext cx="8229600" cy="381000"/>
          </a:xfrm>
        </p:spPr>
        <p:txBody>
          <a:bodyPr>
            <a:normAutofit fontScale="90000"/>
          </a:bodyPr>
          <a:lstStyle/>
          <a:p>
            <a:r>
              <a:rPr kumimoji="1" lang="ja-JP" altLang="en-US" dirty="0">
                <a:latin typeface="BIZ UDPゴシック" panose="020B0400000000000000" pitchFamily="50" charset="-128"/>
              </a:rPr>
              <a:t>データに関することを文書として</a:t>
            </a:r>
            <a:br>
              <a:rPr kumimoji="1" lang="en-US" altLang="ja-JP" dirty="0">
                <a:latin typeface="BIZ UDPゴシック" panose="020B0400000000000000" pitchFamily="50" charset="-128"/>
              </a:rPr>
            </a:br>
            <a:r>
              <a:rPr kumimoji="1" lang="ja-JP" altLang="en-US" dirty="0">
                <a:latin typeface="BIZ UDPゴシック" panose="020B0400000000000000" pitchFamily="50" charset="-128"/>
              </a:rPr>
              <a:t>　記録に残す（文書化）</a:t>
            </a:r>
            <a:endParaRPr kumimoji="1" lang="zh-CN" altLang="en-US" dirty="0">
              <a:latin typeface="BIZ UDPゴシック" panose="020B0400000000000000" pitchFamily="50" charset="-128"/>
            </a:endParaRPr>
          </a:p>
        </p:txBody>
      </p:sp>
      <p:sp>
        <p:nvSpPr>
          <p:cNvPr id="45058" name="内容占位符 2"/>
          <p:cNvSpPr>
            <a:spLocks noGrp="1" noChangeArrowheads="1"/>
          </p:cNvSpPr>
          <p:nvPr>
            <p:ph idx="1"/>
          </p:nvPr>
        </p:nvSpPr>
        <p:spPr>
          <a:xfrm>
            <a:off x="533400" y="1988840"/>
            <a:ext cx="8153400" cy="820688"/>
          </a:xfrm>
        </p:spPr>
        <p:txBody>
          <a:bodyPr>
            <a:noAutofit/>
          </a:bodyPr>
          <a:lstStyle/>
          <a:p>
            <a:pPr>
              <a:lnSpc>
                <a:spcPct val="120000"/>
              </a:lnSpc>
            </a:pPr>
            <a:r>
              <a:rPr lang="ja-JP" altLang="en-US" sz="2000" b="1" dirty="0">
                <a:solidFill>
                  <a:srgbClr val="C00000"/>
                </a:solidFill>
              </a:rPr>
              <a:t>データに関する文書化</a:t>
            </a:r>
            <a:r>
              <a:rPr lang="ja-JP" altLang="en-US" sz="2000" dirty="0"/>
              <a:t>とは</a:t>
            </a:r>
            <a:endParaRPr lang="en-US" altLang="ja-JP" sz="2000" dirty="0"/>
          </a:p>
          <a:p>
            <a:pPr lvl="1">
              <a:lnSpc>
                <a:spcPct val="120000"/>
              </a:lnSpc>
            </a:pPr>
            <a:r>
              <a:rPr lang="ja-JP" altLang="zh-CN" dirty="0"/>
              <a:t>研究データ</a:t>
            </a:r>
            <a:r>
              <a:rPr lang="zh-CN" altLang="en-US" dirty="0"/>
              <a:t>などをもとに</a:t>
            </a:r>
            <a:r>
              <a:rPr lang="ja-JP" altLang="en-US" dirty="0"/>
              <a:t>作成する</a:t>
            </a:r>
            <a:r>
              <a:rPr lang="zh-CN" altLang="en-US" dirty="0"/>
              <a:t>書類</a:t>
            </a:r>
            <a:r>
              <a:rPr lang="ja-JP" altLang="en-US" dirty="0"/>
              <a:t>や</a:t>
            </a:r>
            <a:r>
              <a:rPr lang="zh-CN" altLang="en-US" dirty="0"/>
              <a:t>資料</a:t>
            </a:r>
            <a:r>
              <a:rPr lang="ja-JP" altLang="en-US" dirty="0"/>
              <a:t>のこと</a:t>
            </a:r>
            <a:endParaRPr lang="en-US" altLang="ja-JP" dirty="0"/>
          </a:p>
          <a:p>
            <a:pPr lvl="1">
              <a:lnSpc>
                <a:spcPct val="120000"/>
              </a:lnSpc>
            </a:pPr>
            <a:r>
              <a:rPr kumimoji="1" lang="ja-JP" altLang="en-US" dirty="0">
                <a:latin typeface="BIZ UDPゴシック" panose="020B0400000000000000" pitchFamily="50" charset="-128"/>
              </a:rPr>
              <a:t>フォルダ構造の組織化方法やファイルの命名法等のルールも文書として</a:t>
            </a:r>
            <a:br>
              <a:rPr kumimoji="1" lang="en-US" altLang="ja-JP" dirty="0">
                <a:latin typeface="BIZ UDPゴシック" panose="020B0400000000000000" pitchFamily="50" charset="-128"/>
              </a:rPr>
            </a:br>
            <a:r>
              <a:rPr kumimoji="1" lang="ja-JP" altLang="en-US" dirty="0">
                <a:latin typeface="BIZ UDPゴシック" panose="020B0400000000000000" pitchFamily="50" charset="-128"/>
              </a:rPr>
              <a:t>記録に残し、後で参照できるようにしておくこと</a:t>
            </a:r>
            <a:endParaRPr kumimoji="1" lang="en-US" altLang="ja-JP" dirty="0">
              <a:latin typeface="BIZ UDPゴシック" panose="020B0400000000000000" pitchFamily="50" charset="-128"/>
            </a:endParaRPr>
          </a:p>
          <a:p>
            <a:pPr>
              <a:lnSpc>
                <a:spcPct val="120000"/>
              </a:lnSpc>
            </a:pPr>
            <a:endParaRPr lang="en-US" altLang="ja-JP" sz="2000" dirty="0"/>
          </a:p>
          <a:p>
            <a:pPr>
              <a:lnSpc>
                <a:spcPct val="120000"/>
              </a:lnSpc>
            </a:pPr>
            <a:endParaRPr lang="en-US" altLang="zh-CN" sz="2000" dirty="0"/>
          </a:p>
          <a:p>
            <a:pPr marL="0" indent="0">
              <a:buNone/>
            </a:pPr>
            <a:endParaRPr lang="en-US" altLang="zh-CN" sz="2000" dirty="0">
              <a:latin typeface="BIZ UDPゴシック" panose="020B0400000000000000" pitchFamily="50" charset="-128"/>
            </a:endParaRPr>
          </a:p>
          <a:p>
            <a:pPr>
              <a:buFontTx/>
              <a:buNone/>
            </a:pPr>
            <a:endParaRPr lang="en-US" altLang="zh-CN" sz="2000" dirty="0">
              <a:latin typeface="BIZ UDPゴシック" panose="020B0400000000000000" pitchFamily="50" charset="-128"/>
            </a:endParaRPr>
          </a:p>
          <a:p>
            <a:pPr>
              <a:buFontTx/>
              <a:buNone/>
            </a:pPr>
            <a:endParaRPr lang="en-US" altLang="zh-CN" sz="2000" dirty="0">
              <a:latin typeface="BIZ UDPゴシック" panose="020B0400000000000000" pitchFamily="50" charset="-128"/>
            </a:endParaRPr>
          </a:p>
          <a:p>
            <a:pPr>
              <a:buFontTx/>
              <a:buNone/>
            </a:pPr>
            <a:endParaRPr kumimoji="1" lang="en-US" altLang="zh-CN" sz="2000" dirty="0"/>
          </a:p>
        </p:txBody>
      </p:sp>
      <p:sp>
        <p:nvSpPr>
          <p:cNvPr id="8" name="内容占位符 2"/>
          <p:cNvSpPr txBox="1">
            <a:spLocks noChangeArrowheads="1"/>
          </p:cNvSpPr>
          <p:nvPr/>
        </p:nvSpPr>
        <p:spPr bwMode="auto">
          <a:xfrm>
            <a:off x="533400" y="3633258"/>
            <a:ext cx="8153400" cy="166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600">
                <a:solidFill>
                  <a:schemeClr val="tx1"/>
                </a:solidFill>
                <a:latin typeface="+mn-lt"/>
                <a:ea typeface="BIZ UDPゴシック" panose="020B0400000000000000" pitchFamily="50" charset="-128"/>
                <a:cs typeface="BIZ UDPゴシック" panose="020B0400000000000000" pitchFamily="50" charset="-128"/>
              </a:defRPr>
            </a:lvl1pPr>
            <a:lvl2pPr marL="742950" indent="-285750" algn="l" rtl="0" eaLnBrk="0" fontAlgn="base" hangingPunct="0">
              <a:spcBef>
                <a:spcPct val="20000"/>
              </a:spcBef>
              <a:spcAft>
                <a:spcPct val="0"/>
              </a:spcAft>
              <a:buChar char="–"/>
              <a:defRPr sz="2200">
                <a:solidFill>
                  <a:schemeClr val="tx1"/>
                </a:solidFill>
                <a:latin typeface="+mn-lt"/>
                <a:ea typeface="BIZ UDPゴシック" panose="020B0400000000000000" pitchFamily="50" charset="-128"/>
              </a:defRPr>
            </a:lvl2pPr>
            <a:lvl3pPr marL="1143000" indent="-228600" algn="l" rtl="0" eaLnBrk="0" fontAlgn="base" hangingPunct="0">
              <a:spcBef>
                <a:spcPct val="20000"/>
              </a:spcBef>
              <a:spcAft>
                <a:spcPct val="0"/>
              </a:spcAft>
              <a:buChar char="•"/>
              <a:defRPr sz="2000">
                <a:solidFill>
                  <a:schemeClr val="tx1"/>
                </a:solidFill>
                <a:latin typeface="+mn-lt"/>
                <a:ea typeface="BIZ UDPゴシック" panose="020B0400000000000000" pitchFamily="50" charset="-128"/>
              </a:defRPr>
            </a:lvl3pPr>
            <a:lvl4pPr marL="1600200" indent="-228600" algn="l" rtl="0" eaLnBrk="0" fontAlgn="base" hangingPunct="0">
              <a:spcBef>
                <a:spcPct val="20000"/>
              </a:spcBef>
              <a:spcAft>
                <a:spcPct val="0"/>
              </a:spcAft>
              <a:buChar char="–"/>
              <a:defRPr sz="2000">
                <a:solidFill>
                  <a:schemeClr val="tx1"/>
                </a:solidFill>
                <a:latin typeface="+mn-lt"/>
                <a:ea typeface="BIZ UDPゴシック" panose="020B0400000000000000" pitchFamily="50" charset="-128"/>
              </a:defRPr>
            </a:lvl4pPr>
            <a:lvl5pPr marL="2057400" indent="-228600" algn="l" rtl="0" eaLnBrk="0" fontAlgn="base" hangingPunct="0">
              <a:spcBef>
                <a:spcPct val="20000"/>
              </a:spcBef>
              <a:spcAft>
                <a:spcPct val="0"/>
              </a:spcAft>
              <a:buChar char="»"/>
              <a:defRPr sz="2000">
                <a:solidFill>
                  <a:schemeClr val="tx1"/>
                </a:solidFill>
                <a:latin typeface="+mn-lt"/>
                <a:ea typeface="BIZ UDPゴシック" panose="020B0400000000000000"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defRPr/>
            </a:pPr>
            <a:r>
              <a:rPr kumimoji="1" lang="zh-CN" altLang="en-US" sz="2000" b="1" dirty="0">
                <a:latin typeface="BIZ UDPゴシック" panose="020B0400000000000000" pitchFamily="50" charset="-128"/>
                <a:cs typeface="+mn-cs"/>
                <a:sym typeface="+mn-ea"/>
              </a:rPr>
              <a:t>データに関する文書</a:t>
            </a:r>
            <a:r>
              <a:rPr kumimoji="1" lang="ja-JP" altLang="en-US" sz="2000" b="1" dirty="0">
                <a:latin typeface="BIZ UDPゴシック" panose="020B0400000000000000" pitchFamily="50" charset="-128"/>
                <a:cs typeface="+mn-cs"/>
                <a:sym typeface="+mn-ea"/>
              </a:rPr>
              <a:t>化のレベル</a:t>
            </a:r>
            <a:endParaRPr kumimoji="1" lang="en-US" altLang="ja-JP" sz="2000" b="1" dirty="0">
              <a:latin typeface="BIZ UDPゴシック" panose="020B0400000000000000" pitchFamily="50" charset="-128"/>
              <a:cs typeface="+mn-cs"/>
              <a:sym typeface="+mn-ea"/>
            </a:endParaRPr>
          </a:p>
          <a:p>
            <a:pPr lvl="1">
              <a:lnSpc>
                <a:spcPct val="120000"/>
              </a:lnSpc>
              <a:defRPr/>
            </a:pPr>
            <a:r>
              <a:rPr lang="ja-JP" altLang="en-US" sz="1800" kern="0" dirty="0">
                <a:sym typeface="+mn-ea"/>
              </a:rPr>
              <a:t>プロジェクトレベル</a:t>
            </a:r>
            <a:endParaRPr lang="en-US" altLang="ja-JP" sz="1800" kern="0" dirty="0"/>
          </a:p>
          <a:p>
            <a:pPr lvl="1">
              <a:lnSpc>
                <a:spcPct val="120000"/>
              </a:lnSpc>
              <a:defRPr/>
            </a:pPr>
            <a:r>
              <a:rPr lang="ja-JP" altLang="en-US" sz="1800" kern="0" dirty="0">
                <a:sym typeface="+mn-ea"/>
              </a:rPr>
              <a:t>ファイルやデータベースレベル</a:t>
            </a:r>
            <a:endParaRPr lang="en-US" altLang="ja-JP" sz="1800" kern="0" dirty="0">
              <a:sym typeface="+mn-ea"/>
            </a:endParaRPr>
          </a:p>
          <a:p>
            <a:pPr lvl="1">
              <a:lnSpc>
                <a:spcPct val="120000"/>
              </a:lnSpc>
              <a:defRPr/>
            </a:pPr>
            <a:r>
              <a:rPr lang="ja-JP" altLang="en-US" sz="1800" kern="0" dirty="0">
                <a:sym typeface="+mn-ea"/>
              </a:rPr>
              <a:t>変数またはアイテムレベル</a:t>
            </a:r>
            <a:endParaRPr lang="en-US" altLang="ja-JP" sz="1000" kern="0" dirty="0">
              <a:latin typeface="BIZ UDPゴシック" panose="020B0400000000000000" pitchFamily="50" charset="-128"/>
              <a:sym typeface="+mn-ea"/>
            </a:endParaRPr>
          </a:p>
        </p:txBody>
      </p:sp>
      <p:sp>
        <p:nvSpPr>
          <p:cNvPr id="9" name="内容占位符 2"/>
          <p:cNvSpPr txBox="1">
            <a:spLocks noChangeArrowheads="1"/>
          </p:cNvSpPr>
          <p:nvPr/>
        </p:nvSpPr>
        <p:spPr bwMode="auto">
          <a:xfrm>
            <a:off x="669168" y="5280013"/>
            <a:ext cx="8153400" cy="997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600">
                <a:solidFill>
                  <a:schemeClr val="tx1"/>
                </a:solidFill>
                <a:latin typeface="+mn-lt"/>
                <a:ea typeface="BIZ UDPゴシック" panose="020B0400000000000000" pitchFamily="50" charset="-128"/>
                <a:cs typeface="BIZ UDPゴシック" panose="020B0400000000000000" pitchFamily="50" charset="-128"/>
              </a:defRPr>
            </a:lvl1pPr>
            <a:lvl2pPr marL="742950" indent="-285750" algn="l" rtl="0" eaLnBrk="0" fontAlgn="base" hangingPunct="0">
              <a:spcBef>
                <a:spcPct val="20000"/>
              </a:spcBef>
              <a:spcAft>
                <a:spcPct val="0"/>
              </a:spcAft>
              <a:buChar char="–"/>
              <a:defRPr sz="2200">
                <a:solidFill>
                  <a:schemeClr val="tx1"/>
                </a:solidFill>
                <a:latin typeface="+mn-lt"/>
                <a:ea typeface="BIZ UDPゴシック" panose="020B0400000000000000" pitchFamily="50" charset="-128"/>
              </a:defRPr>
            </a:lvl2pPr>
            <a:lvl3pPr marL="1143000" indent="-228600" algn="l" rtl="0" eaLnBrk="0" fontAlgn="base" hangingPunct="0">
              <a:spcBef>
                <a:spcPct val="20000"/>
              </a:spcBef>
              <a:spcAft>
                <a:spcPct val="0"/>
              </a:spcAft>
              <a:buChar char="•"/>
              <a:defRPr sz="2000">
                <a:solidFill>
                  <a:schemeClr val="tx1"/>
                </a:solidFill>
                <a:latin typeface="+mn-lt"/>
                <a:ea typeface="BIZ UDPゴシック" panose="020B0400000000000000" pitchFamily="50" charset="-128"/>
              </a:defRPr>
            </a:lvl3pPr>
            <a:lvl4pPr marL="1600200" indent="-228600" algn="l" rtl="0" eaLnBrk="0" fontAlgn="base" hangingPunct="0">
              <a:spcBef>
                <a:spcPct val="20000"/>
              </a:spcBef>
              <a:spcAft>
                <a:spcPct val="0"/>
              </a:spcAft>
              <a:buChar char="–"/>
              <a:defRPr sz="2000">
                <a:solidFill>
                  <a:schemeClr val="tx1"/>
                </a:solidFill>
                <a:latin typeface="+mn-lt"/>
                <a:ea typeface="BIZ UDPゴシック" panose="020B0400000000000000" pitchFamily="50" charset="-128"/>
              </a:defRPr>
            </a:lvl4pPr>
            <a:lvl5pPr marL="2057400" indent="-228600" algn="l" rtl="0" eaLnBrk="0" fontAlgn="base" hangingPunct="0">
              <a:spcBef>
                <a:spcPct val="20000"/>
              </a:spcBef>
              <a:spcAft>
                <a:spcPct val="0"/>
              </a:spcAft>
              <a:buChar char="»"/>
              <a:defRPr sz="2000">
                <a:solidFill>
                  <a:schemeClr val="tx1"/>
                </a:solidFill>
                <a:latin typeface="+mn-lt"/>
                <a:ea typeface="BIZ UDPゴシック" panose="020B0400000000000000"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FontTx/>
              <a:buNone/>
              <a:defRPr/>
            </a:pPr>
            <a:r>
              <a:rPr kumimoji="1" lang="ja-JP" altLang="en-US" sz="2000" b="1" dirty="0">
                <a:solidFill>
                  <a:schemeClr val="bg1"/>
                </a:solidFill>
                <a:latin typeface="BIZ UDPゴシック" panose="020B0400000000000000" pitchFamily="50" charset="-128"/>
                <a:cs typeface="+mn-cs"/>
                <a:sym typeface="+mn-ea"/>
              </a:rPr>
              <a:t>文書をどのレベルで作成するかは、研究室や指導教員の方針、研究内容によっても異なります。</a:t>
            </a:r>
            <a:r>
              <a:rPr kumimoji="1" lang="ja-JP" altLang="en-US" sz="2000" b="1" dirty="0">
                <a:solidFill>
                  <a:schemeClr val="bg1"/>
                </a:solidFill>
                <a:latin typeface="BIZ UDPゴシック" panose="020B0400000000000000" pitchFamily="50" charset="-128"/>
                <a:sym typeface="+mn-ea"/>
              </a:rPr>
              <a:t>研究室や指導教員と相談し、</a:t>
            </a:r>
            <a:r>
              <a:rPr kumimoji="1" lang="ja-JP" altLang="en-US" sz="2000" b="1" dirty="0">
                <a:solidFill>
                  <a:schemeClr val="bg1"/>
                </a:solidFill>
                <a:latin typeface="BIZ UDPゴシック" panose="020B0400000000000000" pitchFamily="50" charset="-128"/>
                <a:cs typeface="+mn-cs"/>
                <a:sym typeface="+mn-ea"/>
              </a:rPr>
              <a:t>どのレベルで作成するかをあらかじめ定め、それに従って文書を作成しましょう。</a:t>
            </a:r>
            <a:endParaRPr kumimoji="1" lang="en-US" altLang="ja-JP" sz="2000" b="1" dirty="0">
              <a:solidFill>
                <a:schemeClr val="bg1"/>
              </a:solidFill>
              <a:latin typeface="BIZ UDPゴシック" panose="020B0400000000000000" pitchFamily="50" charset="-128"/>
              <a:cs typeface="+mn-cs"/>
              <a:sym typeface="+mn-ea"/>
            </a:endParaRPr>
          </a:p>
        </p:txBody>
      </p:sp>
      <p:sp>
        <p:nvSpPr>
          <p:cNvPr id="10" name="页脚占位符 4"/>
          <p:cNvSpPr txBox="1">
            <a:spLocks noChangeArrowheads="1"/>
          </p:cNvSpPr>
          <p:nvPr/>
        </p:nvSpPr>
        <p:spPr>
          <a:xfrm>
            <a:off x="1115616" y="6537325"/>
            <a:ext cx="2592288" cy="1841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marL="0" algn="l" defTabSz="914400" rtl="0" eaLnBrk="1" latinLnBrk="0" hangingPunct="1">
              <a:defRPr kumimoji="1" sz="1800" kern="1200">
                <a:solidFill>
                  <a:schemeClr val="tx1"/>
                </a:solidFill>
                <a:latin typeface="+mn-lt"/>
                <a:ea typeface="BIZ UDPゴシック" panose="020B0400000000000000"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a:solidFill>
                  <a:schemeClr val="bg1">
                    <a:lumMod val="75000"/>
                  </a:schemeClr>
                </a:solidFill>
              </a:rPr>
              <a:t>「</a:t>
            </a:r>
            <a:r>
              <a:rPr lang="en-US" altLang="ja-JP" sz="1200" dirty="0">
                <a:solidFill>
                  <a:schemeClr val="bg1">
                    <a:lumMod val="75000"/>
                  </a:schemeClr>
                </a:solidFill>
              </a:rPr>
              <a:t>RDM</a:t>
            </a:r>
            <a:r>
              <a:rPr lang="ja-JP" altLang="en-US" sz="1200" dirty="0">
                <a:solidFill>
                  <a:schemeClr val="bg1">
                    <a:lumMod val="75000"/>
                  </a:schemeClr>
                </a:solidFill>
              </a:rPr>
              <a:t>トレーニングツール」</a:t>
            </a:r>
            <a:r>
              <a:rPr lang="en-US" altLang="ja-JP" sz="1200" dirty="0">
                <a:solidFill>
                  <a:schemeClr val="bg1">
                    <a:lumMod val="75000"/>
                  </a:schemeClr>
                </a:solidFill>
              </a:rPr>
              <a:t>4</a:t>
            </a:r>
            <a:r>
              <a:rPr lang="ja-JP" altLang="en-US" sz="1200" dirty="0">
                <a:solidFill>
                  <a:schemeClr val="bg1">
                    <a:lumMod val="75000"/>
                  </a:schemeClr>
                </a:solidFill>
              </a:rPr>
              <a:t>章</a:t>
            </a:r>
            <a:r>
              <a:rPr lang="en-US" altLang="ja-JP" sz="1200" dirty="0">
                <a:solidFill>
                  <a:schemeClr val="bg1">
                    <a:lumMod val="75000"/>
                  </a:schemeClr>
                </a:solidFill>
              </a:rPr>
              <a:t>_11</a:t>
            </a:r>
          </a:p>
        </p:txBody>
      </p:sp>
      <p:sp>
        <p:nvSpPr>
          <p:cNvPr id="11" name="テキスト ボックス 10"/>
          <p:cNvSpPr txBox="1"/>
          <p:nvPr/>
        </p:nvSpPr>
        <p:spPr>
          <a:xfrm>
            <a:off x="179512" y="44624"/>
            <a:ext cx="2771913" cy="369332"/>
          </a:xfrm>
          <a:prstGeom prst="rect">
            <a:avLst/>
          </a:prstGeom>
          <a:noFill/>
        </p:spPr>
        <p:txBody>
          <a:bodyPr wrap="none" rtlCol="0">
            <a:spAutoFit/>
          </a:bodyPr>
          <a:lstStyle/>
          <a:p>
            <a:r>
              <a:rPr lang="en-US" altLang="ja-JP" dirty="0">
                <a:solidFill>
                  <a:schemeClr val="accent1">
                    <a:lumMod val="50000"/>
                  </a:schemeClr>
                </a:solidFill>
                <a:latin typeface="BIZ UDPゴシック" panose="020B0400000000000000" pitchFamily="50" charset="-128"/>
                <a:ea typeface="BIZ UDPゴシック" panose="020B0400000000000000" pitchFamily="50" charset="-128"/>
              </a:rPr>
              <a:t>3.3</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 データに関する文書</a:t>
            </a:r>
            <a:endPar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4"/>
          </p:nvPr>
        </p:nvSpPr>
        <p:spPr/>
        <p:txBody>
          <a:bodyPr/>
          <a:lstStyle/>
          <a:p>
            <a:fld id="{929B2FEF-8F90-42F6-ABAF-BBEE5AE1DCBB}" type="slidenum">
              <a:rPr lang="ja-JP" altLang="en-US" smtClean="0"/>
              <a:pPr/>
              <a:t>7</a:t>
            </a:fld>
            <a:endParaRPr lang="ja-JP" altLang="en-US"/>
          </a:p>
        </p:txBody>
      </p:sp>
      <p:cxnSp>
        <p:nvCxnSpPr>
          <p:cNvPr id="12" name="直線コネクタ 11"/>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标题 1"/>
          <p:cNvSpPr>
            <a:spLocks noGrp="1" noChangeArrowheads="1"/>
          </p:cNvSpPr>
          <p:nvPr>
            <p:ph type="title"/>
          </p:nvPr>
        </p:nvSpPr>
        <p:spPr>
          <a:xfrm>
            <a:off x="457200" y="1052736"/>
            <a:ext cx="8229600" cy="381000"/>
          </a:xfrm>
        </p:spPr>
        <p:txBody>
          <a:bodyPr>
            <a:normAutofit fontScale="90000"/>
          </a:bodyPr>
          <a:lstStyle/>
          <a:p>
            <a:r>
              <a:rPr kumimoji="1" lang="ja-JP" altLang="en-US" dirty="0">
                <a:latin typeface="BIZ UDPゴシック" panose="020B0400000000000000" pitchFamily="50" charset="-128"/>
              </a:rPr>
              <a:t>データに関することを文書として</a:t>
            </a:r>
            <a:br>
              <a:rPr kumimoji="1" lang="en-US" altLang="ja-JP" dirty="0">
                <a:latin typeface="BIZ UDPゴシック" panose="020B0400000000000000" pitchFamily="50" charset="-128"/>
              </a:rPr>
            </a:br>
            <a:r>
              <a:rPr kumimoji="1" lang="ja-JP" altLang="en-US" dirty="0">
                <a:latin typeface="BIZ UDPゴシック" panose="020B0400000000000000" pitchFamily="50" charset="-128"/>
              </a:rPr>
              <a:t>　記録に残す（文書化）</a:t>
            </a:r>
            <a:endParaRPr kumimoji="1" lang="zh-CN" altLang="en-US" dirty="0">
              <a:latin typeface="BIZ UDPゴシック" panose="020B0400000000000000" pitchFamily="50" charset="-128"/>
            </a:endParaRPr>
          </a:p>
        </p:txBody>
      </p:sp>
      <p:sp>
        <p:nvSpPr>
          <p:cNvPr id="10" name="页脚占位符 4"/>
          <p:cNvSpPr txBox="1">
            <a:spLocks noChangeArrowheads="1"/>
          </p:cNvSpPr>
          <p:nvPr/>
        </p:nvSpPr>
        <p:spPr>
          <a:xfrm>
            <a:off x="1115616" y="6309320"/>
            <a:ext cx="6264696" cy="50405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marL="0" algn="l" defTabSz="914400" rtl="0" eaLnBrk="1" latinLnBrk="0" hangingPunct="1">
              <a:defRPr kumimoji="1" sz="1800" kern="1200">
                <a:solidFill>
                  <a:schemeClr val="tx1"/>
                </a:solidFill>
                <a:latin typeface="+mn-lt"/>
                <a:ea typeface="BIZ UDPゴシック" panose="020B0400000000000000"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a:solidFill>
                  <a:schemeClr val="bg1">
                    <a:lumMod val="75000"/>
                  </a:schemeClr>
                </a:solidFill>
              </a:rPr>
              <a:t>「</a:t>
            </a:r>
            <a:r>
              <a:rPr lang="en-US" altLang="ja-JP" sz="1200" dirty="0">
                <a:solidFill>
                  <a:schemeClr val="bg1">
                    <a:lumMod val="75000"/>
                  </a:schemeClr>
                </a:solidFill>
              </a:rPr>
              <a:t>RDM</a:t>
            </a:r>
            <a:r>
              <a:rPr lang="ja-JP" altLang="en-US" sz="1200" dirty="0">
                <a:solidFill>
                  <a:schemeClr val="bg1">
                    <a:lumMod val="75000"/>
                  </a:schemeClr>
                </a:solidFill>
              </a:rPr>
              <a:t>トレーニングツール」</a:t>
            </a:r>
            <a:r>
              <a:rPr lang="en-US" altLang="ja-JP" sz="1200" dirty="0">
                <a:solidFill>
                  <a:schemeClr val="bg1">
                    <a:lumMod val="75000"/>
                  </a:schemeClr>
                </a:solidFill>
              </a:rPr>
              <a:t>4</a:t>
            </a:r>
            <a:r>
              <a:rPr lang="ja-JP" altLang="en-US" sz="1200" dirty="0">
                <a:solidFill>
                  <a:schemeClr val="bg1">
                    <a:lumMod val="75000"/>
                  </a:schemeClr>
                </a:solidFill>
              </a:rPr>
              <a:t>章</a:t>
            </a:r>
            <a:r>
              <a:rPr lang="en-US" altLang="ja-JP" sz="1200" dirty="0">
                <a:solidFill>
                  <a:schemeClr val="bg1">
                    <a:lumMod val="75000"/>
                  </a:schemeClr>
                </a:solidFill>
              </a:rPr>
              <a:t>_11,</a:t>
            </a:r>
          </a:p>
          <a:p>
            <a:r>
              <a:rPr lang="ja-JP" altLang="en-US" sz="1200" dirty="0">
                <a:solidFill>
                  <a:schemeClr val="bg1">
                    <a:lumMod val="75000"/>
                  </a:schemeClr>
                </a:solidFill>
              </a:rPr>
              <a:t>「研究者のための研究データマネジメント」研究中</a:t>
            </a:r>
            <a:r>
              <a:rPr lang="en-US" altLang="ja-JP" sz="1200" dirty="0">
                <a:solidFill>
                  <a:schemeClr val="bg1">
                    <a:lumMod val="75000"/>
                  </a:schemeClr>
                </a:solidFill>
              </a:rPr>
              <a:t>_</a:t>
            </a:r>
            <a:r>
              <a:rPr lang="ja-JP" altLang="en-US" sz="1200" dirty="0">
                <a:solidFill>
                  <a:schemeClr val="bg1">
                    <a:lumMod val="75000"/>
                  </a:schemeClr>
                </a:solidFill>
              </a:rPr>
              <a:t>加工・分析中のデータ管理</a:t>
            </a:r>
            <a:r>
              <a:rPr lang="en-US" altLang="ja-JP" sz="1200" dirty="0">
                <a:solidFill>
                  <a:schemeClr val="bg1">
                    <a:lumMod val="75000"/>
                  </a:schemeClr>
                </a:solidFill>
              </a:rPr>
              <a:t>_4</a:t>
            </a:r>
          </a:p>
        </p:txBody>
      </p:sp>
      <p:sp>
        <p:nvSpPr>
          <p:cNvPr id="11" name="テキスト ボックス 10"/>
          <p:cNvSpPr txBox="1"/>
          <p:nvPr/>
        </p:nvSpPr>
        <p:spPr>
          <a:xfrm>
            <a:off x="179512" y="44624"/>
            <a:ext cx="2771913" cy="369332"/>
          </a:xfrm>
          <a:prstGeom prst="rect">
            <a:avLst/>
          </a:prstGeom>
          <a:noFill/>
        </p:spPr>
        <p:txBody>
          <a:bodyPr wrap="none" rtlCol="0">
            <a:spAutoFit/>
          </a:bodyPr>
          <a:lstStyle/>
          <a:p>
            <a:r>
              <a:rPr lang="en-US" altLang="ja-JP" dirty="0">
                <a:solidFill>
                  <a:schemeClr val="accent1">
                    <a:lumMod val="50000"/>
                  </a:schemeClr>
                </a:solidFill>
                <a:latin typeface="BIZ UDPゴシック" panose="020B0400000000000000" pitchFamily="50" charset="-128"/>
                <a:ea typeface="BIZ UDPゴシック" panose="020B0400000000000000" pitchFamily="50" charset="-128"/>
              </a:rPr>
              <a:t>3.3</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 データに関する文書</a:t>
            </a:r>
            <a:endPar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4"/>
          </p:nvPr>
        </p:nvSpPr>
        <p:spPr/>
        <p:txBody>
          <a:bodyPr/>
          <a:lstStyle/>
          <a:p>
            <a:fld id="{929B2FEF-8F90-42F6-ABAF-BBEE5AE1DCBB}" type="slidenum">
              <a:rPr lang="ja-JP" altLang="en-US" smtClean="0"/>
              <a:pPr/>
              <a:t>8</a:t>
            </a:fld>
            <a:endParaRPr lang="ja-JP" altLang="en-US"/>
          </a:p>
        </p:txBody>
      </p:sp>
      <p:cxnSp>
        <p:nvCxnSpPr>
          <p:cNvPr id="12" name="直線コネクタ 11"/>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3" name="コンテンツ プレースホルダー 2"/>
          <p:cNvSpPr>
            <a:spLocks noGrp="1"/>
          </p:cNvSpPr>
          <p:nvPr>
            <p:ph idx="1"/>
          </p:nvPr>
        </p:nvSpPr>
        <p:spPr>
          <a:xfrm>
            <a:off x="628650" y="2185665"/>
            <a:ext cx="7886700" cy="3331567"/>
          </a:xfrm>
        </p:spPr>
        <p:txBody>
          <a:bodyPr/>
          <a:lstStyle/>
          <a:p>
            <a:r>
              <a:rPr lang="ja-JP" altLang="en-US" sz="2000" dirty="0"/>
              <a:t>データに関する文書の例</a:t>
            </a:r>
          </a:p>
          <a:p>
            <a:pPr lvl="1">
              <a:lnSpc>
                <a:spcPct val="100000"/>
              </a:lnSpc>
              <a:buFont typeface="Segoe UI" panose="020B0502040204020203" pitchFamily="34" charset="0"/>
              <a:buChar char="-"/>
            </a:pPr>
            <a:r>
              <a:rPr lang="en-US" altLang="ja-JP" dirty="0"/>
              <a:t>README</a:t>
            </a:r>
            <a:r>
              <a:rPr lang="ja-JP" altLang="en-US" dirty="0"/>
              <a:t>ファイル</a:t>
            </a:r>
            <a:endParaRPr lang="en-US" altLang="ja-JP" dirty="0"/>
          </a:p>
          <a:p>
            <a:pPr lvl="1">
              <a:lnSpc>
                <a:spcPct val="100000"/>
              </a:lnSpc>
              <a:buFont typeface="Segoe UI" panose="020B0502040204020203" pitchFamily="34" charset="0"/>
              <a:buChar char="-"/>
            </a:pPr>
            <a:r>
              <a:rPr lang="ja-JP" altLang="en-US" dirty="0"/>
              <a:t>実験ノートと実験プロトコル</a:t>
            </a:r>
          </a:p>
          <a:p>
            <a:pPr lvl="1">
              <a:lnSpc>
                <a:spcPct val="100000"/>
              </a:lnSpc>
              <a:buFont typeface="Segoe UI" panose="020B0502040204020203" pitchFamily="34" charset="0"/>
              <a:buChar char="-"/>
            </a:pPr>
            <a:r>
              <a:rPr lang="ja-JP" altLang="en-US" dirty="0"/>
              <a:t>アンケート表、コードブック、データ辞書</a:t>
            </a:r>
            <a:endParaRPr lang="en-US" altLang="ja-JP" dirty="0"/>
          </a:p>
          <a:p>
            <a:pPr lvl="1">
              <a:lnSpc>
                <a:spcPct val="100000"/>
              </a:lnSpc>
              <a:buFont typeface="Segoe UI" panose="020B0502040204020203" pitchFamily="34" charset="0"/>
              <a:buChar char="-"/>
            </a:pPr>
            <a:r>
              <a:rPr lang="ja-JP" altLang="en-US" dirty="0"/>
              <a:t>ソフトウェアの操作説明</a:t>
            </a:r>
          </a:p>
          <a:p>
            <a:pPr lvl="1">
              <a:lnSpc>
                <a:spcPct val="100000"/>
              </a:lnSpc>
              <a:buFont typeface="Segoe UI" panose="020B0502040204020203" pitchFamily="34" charset="0"/>
              <a:buChar char="-"/>
            </a:pPr>
            <a:r>
              <a:rPr lang="ja-JP" altLang="en-US" dirty="0"/>
              <a:t>設備設定、機器構成の情報</a:t>
            </a:r>
          </a:p>
          <a:p>
            <a:pPr lvl="1">
              <a:lnSpc>
                <a:spcPct val="100000"/>
              </a:lnSpc>
              <a:buFont typeface="Segoe UI" panose="020B0502040204020203" pitchFamily="34" charset="0"/>
              <a:buChar char="-"/>
            </a:pPr>
            <a:r>
              <a:rPr lang="ja-JP" altLang="en-US" dirty="0"/>
              <a:t>データベーススキーマ</a:t>
            </a:r>
          </a:p>
          <a:p>
            <a:pPr lvl="1">
              <a:lnSpc>
                <a:spcPct val="100000"/>
              </a:lnSpc>
              <a:buFont typeface="Segoe UI" panose="020B0502040204020203" pitchFamily="34" charset="0"/>
              <a:buChar char="-"/>
            </a:pPr>
            <a:r>
              <a:rPr lang="ja-JP" altLang="en-US" dirty="0"/>
              <a:t>方法論レポート</a:t>
            </a:r>
          </a:p>
          <a:p>
            <a:pPr lvl="1">
              <a:lnSpc>
                <a:spcPct val="100000"/>
              </a:lnSpc>
              <a:buFont typeface="Segoe UI" panose="020B0502040204020203" pitchFamily="34" charset="0"/>
              <a:buChar char="-"/>
            </a:pPr>
            <a:r>
              <a:rPr lang="ja-JP" altLang="en-US" dirty="0"/>
              <a:t>電子化または派生データのソースの起源情報</a:t>
            </a:r>
          </a:p>
        </p:txBody>
      </p:sp>
    </p:spTree>
    <p:extLst>
      <p:ext uri="{BB962C8B-B14F-4D97-AF65-F5344CB8AC3E}">
        <p14:creationId xmlns:p14="http://schemas.microsoft.com/office/powerpoint/2010/main" val="1143004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标题 1"/>
          <p:cNvSpPr>
            <a:spLocks noGrp="1" noChangeArrowheads="1"/>
          </p:cNvSpPr>
          <p:nvPr>
            <p:ph type="title"/>
          </p:nvPr>
        </p:nvSpPr>
        <p:spPr>
          <a:xfrm>
            <a:off x="487057" y="755639"/>
            <a:ext cx="8229600" cy="381000"/>
          </a:xfrm>
        </p:spPr>
        <p:txBody>
          <a:bodyPr>
            <a:normAutofit fontScale="90000"/>
          </a:bodyPr>
          <a:lstStyle/>
          <a:p>
            <a:r>
              <a:rPr lang="ja-JP" altLang="en-US" dirty="0">
                <a:latin typeface="BIZ UDPゴシック" panose="020B0400000000000000" pitchFamily="50" charset="-128"/>
              </a:rPr>
              <a:t>九州大学</a:t>
            </a:r>
            <a:r>
              <a:rPr kumimoji="1" lang="ja-JP" altLang="en-US" dirty="0">
                <a:latin typeface="BIZ UDPゴシック" panose="020B0400000000000000" pitchFamily="50" charset="-128"/>
              </a:rPr>
              <a:t>の皆様へ</a:t>
            </a:r>
            <a:endParaRPr kumimoji="1" lang="zh-CN" altLang="en-US" dirty="0">
              <a:latin typeface="BIZ UDPゴシック" panose="020B0400000000000000" pitchFamily="50" charset="-128"/>
            </a:endParaRPr>
          </a:p>
        </p:txBody>
      </p:sp>
      <p:sp>
        <p:nvSpPr>
          <p:cNvPr id="6" name="角丸四角形 5"/>
          <p:cNvSpPr/>
          <p:nvPr/>
        </p:nvSpPr>
        <p:spPr>
          <a:xfrm>
            <a:off x="487057" y="1411703"/>
            <a:ext cx="8045383" cy="4969625"/>
          </a:xfrm>
          <a:prstGeom prst="roundRect">
            <a:avLst>
              <a:gd name="adj" fmla="val 455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058" name="内容占位符 2"/>
          <p:cNvSpPr>
            <a:spLocks noGrp="1" noChangeArrowheads="1"/>
          </p:cNvSpPr>
          <p:nvPr>
            <p:ph idx="1"/>
          </p:nvPr>
        </p:nvSpPr>
        <p:spPr>
          <a:xfrm>
            <a:off x="572188" y="1615654"/>
            <a:ext cx="7731104" cy="4621658"/>
          </a:xfrm>
        </p:spPr>
        <p:txBody>
          <a:bodyPr>
            <a:noAutofit/>
          </a:bodyPr>
          <a:lstStyle/>
          <a:p>
            <a:pPr>
              <a:lnSpc>
                <a:spcPct val="110000"/>
              </a:lnSpc>
            </a:pPr>
            <a:r>
              <a:rPr lang="ja-JP" altLang="en-US" sz="1800" b="1" dirty="0">
                <a:solidFill>
                  <a:schemeClr val="bg1"/>
                </a:solidFill>
              </a:rPr>
              <a:t>研究が進むにしたがって、大量のデータが作成されますので、途中から、</a:t>
            </a:r>
            <a:br>
              <a:rPr lang="en-US" altLang="ja-JP" sz="1800" b="1" dirty="0">
                <a:solidFill>
                  <a:schemeClr val="bg1"/>
                </a:solidFill>
              </a:rPr>
            </a:br>
            <a:r>
              <a:rPr lang="ja-JP" altLang="en-US" sz="1800" b="1" dirty="0">
                <a:solidFill>
                  <a:schemeClr val="bg1"/>
                </a:solidFill>
              </a:rPr>
              <a:t>ファイルの命名法、フォルダ構造の方針を決めるのは困難です。</a:t>
            </a:r>
            <a:br>
              <a:rPr lang="en-US" altLang="ja-JP" sz="1800" b="1" dirty="0">
                <a:solidFill>
                  <a:schemeClr val="bg1"/>
                </a:solidFill>
              </a:rPr>
            </a:br>
            <a:r>
              <a:rPr lang="ja-JP" altLang="en-US" sz="1800" b="1" dirty="0">
                <a:solidFill>
                  <a:schemeClr val="bg1"/>
                </a:solidFill>
              </a:rPr>
              <a:t>研究を始める際に、決めましょう。</a:t>
            </a:r>
            <a:endParaRPr lang="en-US" altLang="ja-JP" sz="1800" b="1" dirty="0">
              <a:solidFill>
                <a:schemeClr val="bg1"/>
              </a:solidFill>
            </a:endParaRPr>
          </a:p>
          <a:p>
            <a:pPr>
              <a:lnSpc>
                <a:spcPct val="110000"/>
              </a:lnSpc>
            </a:pPr>
            <a:r>
              <a:rPr lang="ja-JP" altLang="en-US" sz="1800" b="1" dirty="0">
                <a:solidFill>
                  <a:schemeClr val="bg1"/>
                </a:solidFill>
              </a:rPr>
              <a:t>複数人の共同研究の場合は、必ず同じルールを適用しましょう。</a:t>
            </a:r>
            <a:endParaRPr lang="en-US" altLang="ja-JP" sz="1800" b="1" dirty="0">
              <a:solidFill>
                <a:schemeClr val="bg1"/>
              </a:solidFill>
            </a:endParaRPr>
          </a:p>
          <a:p>
            <a:pPr>
              <a:lnSpc>
                <a:spcPct val="110000"/>
              </a:lnSpc>
            </a:pPr>
            <a:r>
              <a:rPr lang="ja-JP" altLang="en-US" sz="1800" b="1" dirty="0">
                <a:solidFill>
                  <a:schemeClr val="bg1"/>
                </a:solidFill>
              </a:rPr>
              <a:t>単独の研究でも、期間があくと、自身で作成したデータの詳細を忘れて</a:t>
            </a:r>
            <a:br>
              <a:rPr lang="en-US" altLang="ja-JP" sz="1800" b="1" dirty="0">
                <a:solidFill>
                  <a:schemeClr val="bg1"/>
                </a:solidFill>
              </a:rPr>
            </a:br>
            <a:r>
              <a:rPr lang="ja-JP" altLang="en-US" sz="1800" b="1" dirty="0">
                <a:solidFill>
                  <a:schemeClr val="bg1"/>
                </a:solidFill>
              </a:rPr>
              <a:t>しまうことがあります。ファイル名やフォルダの構造でわかるように</a:t>
            </a:r>
            <a:br>
              <a:rPr lang="en-US" altLang="ja-JP" sz="1800" b="1" dirty="0">
                <a:solidFill>
                  <a:schemeClr val="bg1"/>
                </a:solidFill>
              </a:rPr>
            </a:br>
            <a:r>
              <a:rPr lang="ja-JP" altLang="en-US" sz="1800" b="1" dirty="0">
                <a:solidFill>
                  <a:schemeClr val="bg1"/>
                </a:solidFill>
              </a:rPr>
              <a:t>しましょう。</a:t>
            </a:r>
            <a:endParaRPr lang="en-US" altLang="ja-JP" sz="1800" b="1" dirty="0">
              <a:solidFill>
                <a:schemeClr val="bg1"/>
              </a:solidFill>
            </a:endParaRPr>
          </a:p>
          <a:p>
            <a:pPr>
              <a:lnSpc>
                <a:spcPct val="110000"/>
              </a:lnSpc>
            </a:pPr>
            <a:r>
              <a:rPr lang="ja-JP" altLang="en-US" sz="1800" b="1" dirty="0">
                <a:solidFill>
                  <a:schemeClr val="bg1"/>
                </a:solidFill>
              </a:rPr>
              <a:t>研究遂行中でも、データに関する文書を時々確認しましょう。</a:t>
            </a:r>
            <a:endParaRPr lang="en-US" altLang="ja-JP" sz="1800" b="1" dirty="0">
              <a:solidFill>
                <a:schemeClr val="bg1"/>
              </a:solidFill>
            </a:endParaRPr>
          </a:p>
          <a:p>
            <a:pPr>
              <a:lnSpc>
                <a:spcPct val="110000"/>
              </a:lnSpc>
            </a:pPr>
            <a:r>
              <a:rPr lang="ja-JP" altLang="en-US" sz="1800" b="1" dirty="0">
                <a:solidFill>
                  <a:schemeClr val="bg1"/>
                </a:solidFill>
              </a:rPr>
              <a:t>もし、研究遂行中に、フォルダ構造やファイルの命名法が変わった</a:t>
            </a:r>
            <a:br>
              <a:rPr lang="en-US" altLang="ja-JP" sz="1800" b="1" dirty="0">
                <a:solidFill>
                  <a:schemeClr val="bg1"/>
                </a:solidFill>
              </a:rPr>
            </a:br>
            <a:r>
              <a:rPr lang="ja-JP" altLang="en-US" sz="1800" b="1" dirty="0">
                <a:solidFill>
                  <a:schemeClr val="bg1"/>
                </a:solidFill>
              </a:rPr>
              <a:t>場合には、データに関する文書にすぐに反映させるようにしましょう。</a:t>
            </a:r>
            <a:endParaRPr lang="en-US" altLang="ja-JP" sz="1800" b="1" dirty="0">
              <a:solidFill>
                <a:schemeClr val="bg1"/>
              </a:solidFill>
            </a:endParaRPr>
          </a:p>
          <a:p>
            <a:pPr>
              <a:lnSpc>
                <a:spcPct val="110000"/>
              </a:lnSpc>
            </a:pPr>
            <a:r>
              <a:rPr lang="ja-JP" altLang="en-US" sz="1800" b="1" dirty="0">
                <a:solidFill>
                  <a:schemeClr val="bg1"/>
                </a:solidFill>
              </a:rPr>
              <a:t>ご相談がある場合は、研究データ管理支援部門にご連絡ください。</a:t>
            </a:r>
            <a:endParaRPr lang="en-US" altLang="ja-JP" sz="1800" b="1" dirty="0">
              <a:solidFill>
                <a:schemeClr val="bg1"/>
              </a:solidFill>
            </a:endParaRPr>
          </a:p>
          <a:p>
            <a:pPr marL="400050" lvl="1" indent="0" fontAlgn="t">
              <a:buNone/>
            </a:pPr>
            <a:r>
              <a:rPr lang="ja-JP" altLang="en-US" b="1" dirty="0">
                <a:solidFill>
                  <a:schemeClr val="bg1"/>
                </a:solidFill>
              </a:rPr>
              <a:t>　　</a:t>
            </a:r>
            <a:r>
              <a:rPr lang="en-US" altLang="ja-JP" b="1" dirty="0">
                <a:solidFill>
                  <a:schemeClr val="bg1"/>
                </a:solidFill>
              </a:rPr>
              <a:t>https://rds.dx.kyushu-u.ac.jp/contact_us</a:t>
            </a:r>
          </a:p>
          <a:p>
            <a:pPr marL="400050" lvl="1" indent="0" fontAlgn="t">
              <a:buNone/>
            </a:pPr>
            <a:r>
              <a:rPr lang="ja-JP" altLang="en-US" b="1" dirty="0">
                <a:solidFill>
                  <a:schemeClr val="bg1"/>
                </a:solidFill>
              </a:rPr>
              <a:t>　　</a:t>
            </a:r>
            <a:r>
              <a:rPr lang="en-US" altLang="ja-JP" b="1" dirty="0">
                <a:solidFill>
                  <a:schemeClr val="bg1"/>
                </a:solidFill>
              </a:rPr>
              <a:t>rds_help@dx.kyushu-u.ac.jp</a:t>
            </a:r>
            <a:endParaRPr lang="en-US" altLang="zh-CN" sz="1600" b="1" dirty="0">
              <a:solidFill>
                <a:schemeClr val="bg1"/>
              </a:solidFill>
              <a:latin typeface="BIZ UDPゴシック" panose="020B0400000000000000" pitchFamily="50" charset="-128"/>
            </a:endParaRPr>
          </a:p>
        </p:txBody>
      </p:sp>
      <p:pic>
        <p:nvPicPr>
          <p:cNvPr id="7" name="図 6"/>
          <p:cNvPicPr>
            <a:picLocks noChangeAspect="1"/>
          </p:cNvPicPr>
          <p:nvPr/>
        </p:nvPicPr>
        <p:blipFill rotWithShape="1">
          <a:blip r:embed="rId3" cstate="print">
            <a:extLst>
              <a:ext uri="{28A0092B-C50C-407E-A947-70E740481C1C}">
                <a14:useLocalDpi xmlns:a14="http://schemas.microsoft.com/office/drawing/2010/main" val="0"/>
              </a:ext>
            </a:extLst>
          </a:blip>
          <a:srcRect t="-1" b="34416"/>
          <a:stretch/>
        </p:blipFill>
        <p:spPr>
          <a:xfrm>
            <a:off x="7860478" y="4184067"/>
            <a:ext cx="1114776" cy="2673933"/>
          </a:xfrm>
          <a:prstGeom prst="rect">
            <a:avLst/>
          </a:prstGeom>
        </p:spPr>
      </p:pic>
      <p:pic>
        <p:nvPicPr>
          <p:cNvPr id="8" name="図 1" descr="kyudai_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9079" y="44624"/>
            <a:ext cx="1619691" cy="40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テキスト ボックス 8"/>
          <p:cNvSpPr txBox="1"/>
          <p:nvPr/>
        </p:nvSpPr>
        <p:spPr>
          <a:xfrm>
            <a:off x="179512" y="44624"/>
            <a:ext cx="2475358" cy="369332"/>
          </a:xfrm>
          <a:prstGeom prst="rect">
            <a:avLst/>
          </a:prstGeom>
          <a:noFill/>
        </p:spPr>
        <p:txBody>
          <a:bodyPr wrap="none" rtlCol="0">
            <a:spAutoFit/>
          </a:bodyPr>
          <a:lstStyle/>
          <a:p>
            <a:r>
              <a:rPr lang="en-US" altLang="ja-JP" dirty="0">
                <a:solidFill>
                  <a:schemeClr val="accent1">
                    <a:lumMod val="50000"/>
                  </a:schemeClr>
                </a:solidFill>
                <a:latin typeface="BIZ UDPゴシック" panose="020B0400000000000000" pitchFamily="50" charset="-128"/>
                <a:ea typeface="BIZ UDPゴシック" panose="020B0400000000000000" pitchFamily="50" charset="-128"/>
              </a:rPr>
              <a:t>3 </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研究データの整理法</a:t>
            </a:r>
            <a:endPar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4"/>
          </p:nvPr>
        </p:nvSpPr>
        <p:spPr/>
        <p:txBody>
          <a:bodyPr/>
          <a:lstStyle/>
          <a:p>
            <a:fld id="{929B2FEF-8F90-42F6-ABAF-BBEE5AE1DCBB}" type="slidenum">
              <a:rPr lang="ja-JP" altLang="en-US" smtClean="0"/>
              <a:pPr/>
              <a:t>9</a:t>
            </a:fld>
            <a:endParaRPr lang="ja-JP" altLang="en-US"/>
          </a:p>
        </p:txBody>
      </p:sp>
      <p:cxnSp>
        <p:nvCxnSpPr>
          <p:cNvPr id="10" name="直線コネクタ 9"/>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a:off x="7092280" y="0"/>
            <a:ext cx="0" cy="476672"/>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055258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3">
      <a:majorFont>
        <a:latin typeface="Segoe UI Semibold"/>
        <a:ea typeface="BIZ UDPゴシック"/>
        <a:cs typeface=""/>
      </a:majorFont>
      <a:minorFont>
        <a:latin typeface="Segoe UI"/>
        <a:ea typeface="BIZ UDP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14503</TotalTime>
  <Words>2281</Words>
  <Application>Microsoft Office PowerPoint</Application>
  <PresentationFormat>画面に合わせる (4:3)</PresentationFormat>
  <Paragraphs>203</Paragraphs>
  <Slides>9</Slides>
  <Notes>9</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BIZ UDPゴシック</vt:lpstr>
      <vt:lpstr>Arial</vt:lpstr>
      <vt:lpstr>Calibri</vt:lpstr>
      <vt:lpstr>Segoe UI</vt:lpstr>
      <vt:lpstr>Segoe UI Semibold</vt:lpstr>
      <vt:lpstr>Office テーマ</vt:lpstr>
      <vt:lpstr>3.　研究データの整理法</vt:lpstr>
      <vt:lpstr>フォルダ構造の決定(組織化)</vt:lpstr>
      <vt:lpstr>フォルダ構造の決定(組織化)</vt:lpstr>
      <vt:lpstr>PowerPoint プレゼンテーション</vt:lpstr>
      <vt:lpstr>PowerPoint プレゼンテーション</vt:lpstr>
      <vt:lpstr>PowerPoint プレゼンテーション</vt:lpstr>
      <vt:lpstr>データに関することを文書として 　記録に残す（文書化）</vt:lpstr>
      <vt:lpstr>データに関することを文書として 　記録に残す（文書化）</vt:lpstr>
      <vt:lpstr>九州大学の皆様へ</vt:lpstr>
    </vt:vector>
  </TitlesOfParts>
  <Company>Ihara . lab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UIプロジェクトX</dc:title>
  <dc:creator>library</dc:creator>
  <cp:lastModifiedBy>HOSHIKO NAMI</cp:lastModifiedBy>
  <cp:revision>460</cp:revision>
  <cp:lastPrinted>2013-02-26T06:19:53Z</cp:lastPrinted>
  <dcterms:created xsi:type="dcterms:W3CDTF">2013-02-26T09:12:07Z</dcterms:created>
  <dcterms:modified xsi:type="dcterms:W3CDTF">2024-07-24T00:06:54Z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2052-11.1.0.10132</vt:lpwstr>
  </property>
</Properties>
</file>