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195" r:id="rId1"/>
  </p:sldMasterIdLst>
  <p:notesMasterIdLst>
    <p:notesMasterId r:id="rId11"/>
  </p:notesMasterIdLst>
  <p:handoutMasterIdLst>
    <p:handoutMasterId r:id="rId12"/>
  </p:handoutMasterIdLst>
  <p:sldIdLst>
    <p:sldId id="296" r:id="rId2"/>
    <p:sldId id="309" r:id="rId3"/>
    <p:sldId id="304" r:id="rId4"/>
    <p:sldId id="283" r:id="rId5"/>
    <p:sldId id="284" r:id="rId6"/>
    <p:sldId id="303" r:id="rId7"/>
    <p:sldId id="280" r:id="rId8"/>
    <p:sldId id="308" r:id="rId9"/>
    <p:sldId id="270"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栄美 石田" initials="栄美" lastIdx="10" clrIdx="0">
    <p:extLst>
      <p:ext uri="{19B8F6BF-5375-455C-9EA6-DF929625EA0E}">
        <p15:presenceInfo xmlns:p15="http://schemas.microsoft.com/office/powerpoint/2012/main" userId="栄美 石田" providerId="None"/>
      </p:ext>
    </p:extLst>
  </p:cmAuthor>
  <p:cmAuthor id="2" name="洋一 冨浦" initials="洋一" lastIdx="12" clrIdx="1">
    <p:extLst>
      <p:ext uri="{19B8F6BF-5375-455C-9EA6-DF929625EA0E}">
        <p15:presenceInfo xmlns:p15="http://schemas.microsoft.com/office/powerpoint/2012/main" userId="洋一 冨浦" providerId="None"/>
      </p:ext>
    </p:extLst>
  </p:cmAuthor>
  <p:cmAuthor id="3" name="HOSHIKO NAMI" initials="HN" lastIdx="8" clrIdx="2">
    <p:extLst>
      <p:ext uri="{19B8F6BF-5375-455C-9EA6-DF929625EA0E}">
        <p15:presenceInfo xmlns:p15="http://schemas.microsoft.com/office/powerpoint/2012/main" userId="HOSHIKO NAMI" providerId="None"/>
      </p:ext>
    </p:extLst>
  </p:cmAuthor>
  <p:cmAuthor id="4" name="tom" initials="t" lastIdx="2" clrIdx="3">
    <p:extLst>
      <p:ext uri="{19B8F6BF-5375-455C-9EA6-DF929625EA0E}">
        <p15:presenceInfo xmlns:p15="http://schemas.microsoft.com/office/powerpoint/2012/main" userId="4efb3f1eaca4a7e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FF"/>
    <a:srgbClr val="939393"/>
    <a:srgbClr val="AA6273"/>
    <a:srgbClr val="DCA7BB"/>
    <a:srgbClr val="D787A5"/>
    <a:srgbClr val="BA6A89"/>
    <a:srgbClr val="6D0029"/>
    <a:srgbClr val="4C0026"/>
    <a:srgbClr val="C3C2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97" autoAdjust="0"/>
    <p:restoredTop sz="80774" autoAdjust="0"/>
  </p:normalViewPr>
  <p:slideViewPr>
    <p:cSldViewPr>
      <p:cViewPr varScale="1">
        <p:scale>
          <a:sx n="95" d="100"/>
          <a:sy n="95" d="100"/>
        </p:scale>
        <p:origin x="7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栄美 石田" userId="ea80a946-a1ed-4c8c-93ae-3eed8cda28fb" providerId="ADAL" clId="{4435F0B9-0736-448E-9700-D371F59D50D4}"/>
    <pc:docChg chg="modSld">
      <pc:chgData name="栄美 石田" userId="ea80a946-a1ed-4c8c-93ae-3eed8cda28fb" providerId="ADAL" clId="{4435F0B9-0736-448E-9700-D371F59D50D4}" dt="2023-08-22T18:21:09.871" v="143"/>
      <pc:docMkLst>
        <pc:docMk/>
      </pc:docMkLst>
      <pc:sldChg chg="modSp addCm modCm modNotesTx">
        <pc:chgData name="栄美 石田" userId="ea80a946-a1ed-4c8c-93ae-3eed8cda28fb" providerId="ADAL" clId="{4435F0B9-0736-448E-9700-D371F59D50D4}" dt="2023-08-22T18:19:05.164" v="31" actId="20577"/>
        <pc:sldMkLst>
          <pc:docMk/>
          <pc:sldMk cId="0" sldId="283"/>
        </pc:sldMkLst>
        <pc:spChg chg="mod">
          <ac:chgData name="栄美 石田" userId="ea80a946-a1ed-4c8c-93ae-3eed8cda28fb" providerId="ADAL" clId="{4435F0B9-0736-448E-9700-D371F59D50D4}" dt="2023-08-22T18:18:29.608" v="22" actId="14100"/>
          <ac:spMkLst>
            <pc:docMk/>
            <pc:sldMk cId="0" sldId="283"/>
            <ac:spMk id="72707" creationId="{00000000-0000-0000-0000-000000000000}"/>
          </ac:spMkLst>
        </pc:spChg>
      </pc:sldChg>
      <pc:sldChg chg="addCm modCm modNotesTx">
        <pc:chgData name="栄美 石田" userId="ea80a946-a1ed-4c8c-93ae-3eed8cda28fb" providerId="ADAL" clId="{4435F0B9-0736-448E-9700-D371F59D50D4}" dt="2023-08-22T18:21:09.871" v="143"/>
        <pc:sldMkLst>
          <pc:docMk/>
          <pc:sldMk cId="0" sldId="284"/>
        </pc:sldMkLst>
      </pc:sldChg>
      <pc:sldChg chg="addCm delCm">
        <pc:chgData name="栄美 石田" userId="ea80a946-a1ed-4c8c-93ae-3eed8cda28fb" providerId="ADAL" clId="{4435F0B9-0736-448E-9700-D371F59D50D4}" dt="2023-08-22T18:14:18.561" v="9"/>
        <pc:sldMkLst>
          <pc:docMk/>
          <pc:sldMk cId="0" sldId="296"/>
        </pc:sldMkLst>
      </pc:sldChg>
      <pc:sldChg chg="delCm">
        <pc:chgData name="栄美 石田" userId="ea80a946-a1ed-4c8c-93ae-3eed8cda28fb" providerId="ADAL" clId="{4435F0B9-0736-448E-9700-D371F59D50D4}" dt="2023-08-22T18:17:11.727" v="12"/>
        <pc:sldMkLst>
          <pc:docMk/>
          <pc:sldMk cId="0" sldId="304"/>
        </pc:sldMkLst>
      </pc:sldChg>
      <pc:sldChg chg="delCm">
        <pc:chgData name="栄美 石田" userId="ea80a946-a1ed-4c8c-93ae-3eed8cda28fb" providerId="ADAL" clId="{4435F0B9-0736-448E-9700-D371F59D50D4}" dt="2023-08-22T18:14:37.511" v="10"/>
        <pc:sldMkLst>
          <pc:docMk/>
          <pc:sldMk cId="700462639" sldId="30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1" charset="0"/>
                <a:ea typeface="ＭＳ Ｐゴシック" pitchFamily="-1" charset="-128"/>
                <a:cs typeface="ＭＳ Ｐゴシック" pitchFamily="-1" charset="-128"/>
              </a:defRPr>
            </a:lvl1pPr>
          </a:lstStyle>
          <a:p>
            <a:pPr>
              <a:defRPr/>
            </a:pPr>
            <a:endParaRPr lang="ja-JP" altLang="en-US" dirty="0">
              <a:ea typeface="BIZ UDPゴシック" panose="020B0400000000000000" pitchFamily="50" charset="-128"/>
            </a:endParaRPr>
          </a:p>
        </p:txBody>
      </p:sp>
      <p:sp>
        <p:nvSpPr>
          <p:cNvPr id="3" name="日付プレースホルダ 2"/>
          <p:cNvSpPr>
            <a:spLocks noGrp="1"/>
          </p:cNvSpPr>
          <p:nvPr>
            <p:ph type="dt" sz="quarter" idx="1"/>
          </p:nvPr>
        </p:nvSpPr>
        <p:spPr>
          <a:xfrm>
            <a:off x="3885010"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fld id="{88181D5D-C99E-455A-A408-19F6208D9530}" type="datetime1">
              <a:rPr lang="ja-JP" altLang="en-US">
                <a:ea typeface="BIZ UDPゴシック" panose="020B0400000000000000" pitchFamily="50" charset="-128"/>
              </a:rPr>
              <a:pPr>
                <a:defRPr/>
              </a:pPr>
              <a:t>2023/8/31</a:t>
            </a:fld>
            <a:endParaRPr lang="ja-JP" altLang="en-US" dirty="0">
              <a:ea typeface="BIZ UDPゴシック" panose="020B0400000000000000" pitchFamily="50" charset="-128"/>
            </a:endParaRPr>
          </a:p>
        </p:txBody>
      </p:sp>
      <p:sp>
        <p:nvSpPr>
          <p:cNvPr id="4" name="フッター プレースホルダ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eaLnBrk="1" hangingPunct="1">
              <a:defRPr sz="1200">
                <a:latin typeface="Arial" pitchFamily="-1" charset="0"/>
                <a:ea typeface="ＭＳ Ｐゴシック" pitchFamily="-1" charset="-128"/>
                <a:cs typeface="ＭＳ Ｐゴシック" pitchFamily="-1" charset="-128"/>
              </a:defRPr>
            </a:lvl1pPr>
          </a:lstStyle>
          <a:p>
            <a:pPr>
              <a:defRPr/>
            </a:pPr>
            <a:endParaRPr lang="ja-JP" altLang="en-US" dirty="0">
              <a:ea typeface="BIZ UDPゴシック" panose="020B0400000000000000" pitchFamily="50" charset="-128"/>
            </a:endParaRPr>
          </a:p>
        </p:txBody>
      </p:sp>
      <p:sp>
        <p:nvSpPr>
          <p:cNvPr id="5" name="スライド番号プレースホルダ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6F523A3-C571-4118-B44F-78AB69F55C81}" type="slidenum">
              <a:rPr lang="ja-JP" altLang="en-US">
                <a:ea typeface="BIZ UDPゴシック" panose="020B0400000000000000" pitchFamily="50" charset="-128"/>
              </a:rPr>
              <a:pPr>
                <a:defRPr/>
              </a:pPr>
              <a:t>‹#›</a:t>
            </a:fld>
            <a:endParaRPr lang="ja-JP" altLang="en-US" dirty="0">
              <a:ea typeface="BIZ UDPゴシック" panose="020B0400000000000000" pitchFamily="50" charset="-128"/>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1" sz="1200">
                <a:latin typeface="Arial" charset="0"/>
                <a:ea typeface="BIZ UDPゴシック" panose="020B0400000000000000" pitchFamily="50" charset="-128"/>
                <a:cs typeface="+mn-cs"/>
              </a:defRPr>
            </a:lvl1pPr>
          </a:lstStyle>
          <a:p>
            <a:pPr>
              <a:defRPr/>
            </a:pPr>
            <a:endParaRPr lang="en-US" altLang="ja-JP" dirty="0"/>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ea typeface="BIZ UDPゴシック" panose="020B0400000000000000" pitchFamily="50" charset="-128"/>
                <a:cs typeface="+mn-cs"/>
              </a:defRPr>
            </a:lvl1pPr>
          </a:lstStyle>
          <a:p>
            <a:pPr>
              <a:defRPr/>
            </a:pPr>
            <a:endParaRPr lang="en-US" altLang="ja-JP" dirty="0"/>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kumimoji="1" sz="1200">
                <a:latin typeface="Arial" charset="0"/>
                <a:ea typeface="BIZ UDPゴシック" panose="020B0400000000000000" pitchFamily="50" charset="-128"/>
                <a:cs typeface="+mn-cs"/>
              </a:defRPr>
            </a:lvl1pPr>
          </a:lstStyle>
          <a:p>
            <a:pPr>
              <a:defRPr/>
            </a:pPr>
            <a:endParaRPr lang="en-US" altLang="ja-JP" dirty="0"/>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kumimoji="1" sz="1200">
                <a:ea typeface="BIZ UDPゴシック" panose="020B0400000000000000" pitchFamily="50" charset="-128"/>
              </a:defRPr>
            </a:lvl1pPr>
          </a:lstStyle>
          <a:p>
            <a:pPr>
              <a:defRPr/>
            </a:pPr>
            <a:fld id="{B40557D9-E7B5-4349-BC7B-06E7412A3F53}"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BIZ UDPゴシック" panose="020B0400000000000000" pitchFamily="50" charset="-128"/>
        <a:cs typeface="BIZ UDPゴシック" panose="020B0400000000000000" pitchFamily="50" charset="-128"/>
      </a:defRPr>
    </a:lvl1pPr>
    <a:lvl2pPr marL="457200" algn="l" rtl="0" eaLnBrk="0" fontAlgn="base" hangingPunct="0">
      <a:spcBef>
        <a:spcPct val="30000"/>
      </a:spcBef>
      <a:spcAft>
        <a:spcPct val="0"/>
      </a:spcAft>
      <a:defRPr kumimoji="1" sz="1200" kern="1200">
        <a:solidFill>
          <a:schemeClr val="tx1"/>
        </a:solidFill>
        <a:latin typeface="Arial" charset="0"/>
        <a:ea typeface="BIZ UDPゴシック" panose="020B0400000000000000" pitchFamily="50"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BIZ UDPゴシック" panose="020B0400000000000000" pitchFamily="50"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BIZ UDPゴシック" panose="020B0400000000000000" pitchFamily="50"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BIZ UDPゴシック" panose="020B0400000000000000"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2</a:t>
            </a:r>
            <a:r>
              <a:rPr kumimoji="1" lang="ja-JP" altLang="en-US" dirty="0"/>
              <a:t>章 研究データ管理の方針決定</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研究データは、研究プロジェクトのスタートから終了まで適切に管理することが求められています。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適切な管理には、あらかじめ研究データ管理の方針を決めておくことが重要です。また、最近では、研究助成機関からの助成を受けた研究については、データ管理計画の策定が求められるようになってきています。</a:t>
            </a:r>
          </a:p>
        </p:txBody>
      </p:sp>
      <p:sp>
        <p:nvSpPr>
          <p:cNvPr id="4" name="スライド番号プレースホルダー 3"/>
          <p:cNvSpPr>
            <a:spLocks noGrp="1"/>
          </p:cNvSpPr>
          <p:nvPr>
            <p:ph type="sldNum" sz="quarter" idx="10"/>
          </p:nvPr>
        </p:nvSpPr>
        <p:spPr/>
        <p:txBody>
          <a:bodyPr/>
          <a:lstStyle/>
          <a:p>
            <a:pPr>
              <a:defRPr/>
            </a:pPr>
            <a:fld id="{B40557D9-E7B5-4349-BC7B-06E7412A3F53}" type="slidenum">
              <a:rPr lang="en-US" altLang="ja-JP" smtClean="0"/>
              <a:pPr>
                <a:defRPr/>
              </a:pPr>
              <a:t>1</a:t>
            </a:fld>
            <a:endParaRPr lang="en-US" altLang="ja-JP" dirty="0"/>
          </a:p>
        </p:txBody>
      </p:sp>
    </p:spTree>
    <p:extLst>
      <p:ext uri="{BB962C8B-B14F-4D97-AF65-F5344CB8AC3E}">
        <p14:creationId xmlns:p14="http://schemas.microsoft.com/office/powerpoint/2010/main" val="80351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データ管理計画</a:t>
            </a:r>
            <a:r>
              <a:rPr kumimoji="1" lang="en-US" altLang="ja-JP" dirty="0"/>
              <a:t>(DMP)</a:t>
            </a:r>
            <a:r>
              <a:rPr kumimoji="1" lang="ja-JP" altLang="en-US" dirty="0"/>
              <a:t>とは、研究助成機関などが求める研究データの管理に関する計画書のことです。</a:t>
            </a:r>
          </a:p>
          <a:p>
            <a:r>
              <a:rPr kumimoji="1" lang="en-US" altLang="ja-JP" dirty="0"/>
              <a:t>DMP</a:t>
            </a:r>
            <a:r>
              <a:rPr kumimoji="1" lang="ja-JP" altLang="en-US" dirty="0"/>
              <a:t>には、現時点では、決められた計画通りに管理されているか等のチェック機能がない、研究計画に変更が生じた場合に計画書に反映できるすべがないといった問題点があります。</a:t>
            </a:r>
          </a:p>
          <a:p>
            <a:r>
              <a:rPr kumimoji="1" lang="ja-JP" altLang="en-US" dirty="0"/>
              <a:t>研究者にとっては、</a:t>
            </a:r>
            <a:r>
              <a:rPr kumimoji="1" lang="en-US" altLang="ja-JP" dirty="0"/>
              <a:t>DMP</a:t>
            </a:r>
            <a:r>
              <a:rPr kumimoji="1" lang="ja-JP" altLang="en-US" dirty="0"/>
              <a:t>のための研究データ管理計画ではなく、実行性のある研究データ管理を行うことが重要です。</a:t>
            </a:r>
            <a:endParaRPr kumimoji="1" lang="en-US" altLang="ja-JP" dirty="0"/>
          </a:p>
          <a:p>
            <a:r>
              <a:rPr kumimoji="1" lang="ja-JP" altLang="en-US" dirty="0"/>
              <a:t>研究計画に変更が生じた場合等にも反映できるような研究データ管理計画を自身で作成し管理しましょう。</a:t>
            </a:r>
          </a:p>
        </p:txBody>
      </p:sp>
      <p:sp>
        <p:nvSpPr>
          <p:cNvPr id="4" name="スライド番号プレースホルダー 3"/>
          <p:cNvSpPr>
            <a:spLocks noGrp="1"/>
          </p:cNvSpPr>
          <p:nvPr>
            <p:ph type="sldNum" sz="quarter" idx="10"/>
          </p:nvPr>
        </p:nvSpPr>
        <p:spPr/>
        <p:txBody>
          <a:bodyPr/>
          <a:lstStyle/>
          <a:p>
            <a:pPr>
              <a:defRPr/>
            </a:pPr>
            <a:fld id="{B40557D9-E7B5-4349-BC7B-06E7412A3F53}" type="slidenum">
              <a:rPr lang="en-US" altLang="ja-JP" smtClean="0"/>
              <a:pPr>
                <a:defRPr/>
              </a:pPr>
              <a:t>2</a:t>
            </a:fld>
            <a:endParaRPr lang="en-US" altLang="ja-JP" dirty="0"/>
          </a:p>
        </p:txBody>
      </p:sp>
    </p:spTree>
    <p:extLst>
      <p:ext uri="{BB962C8B-B14F-4D97-AF65-F5344CB8AC3E}">
        <p14:creationId xmlns:p14="http://schemas.microsoft.com/office/powerpoint/2010/main" val="476149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AD3937A4-4D2A-4B3E-ACBD-D676110E5819}" type="slidenum">
              <a:rPr lang="en-US" altLang="ja-JP" smtClean="0">
                <a:ea typeface="BIZ UDPゴシック" panose="020B0400000000000000" pitchFamily="50" charset="-128"/>
              </a:rPr>
              <a:pPr>
                <a:spcBef>
                  <a:spcPct val="0"/>
                </a:spcBef>
              </a:pPr>
              <a:t>3</a:t>
            </a:fld>
            <a:endParaRPr lang="en-US" altLang="ja-JP" dirty="0">
              <a:ea typeface="BIZ UDPゴシック" panose="020B0400000000000000" pitchFamily="50" charset="-128"/>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文部科学省が2016年に発表した「学術情報のオープン化の推進について（審議のまとめ）」に付された用語解説では、データ管理計画について次のように定義しています
「研究プロジェクト等における研究データの取り扱いを定めるものであり、具体的には、データの種類、フォーマット、アクセス及び共有のための方針、研究成果の保管に関する計画などについて記載されるもの」
つまり、研究の実施段階から終了後に至るまでの期間において、研究データがどのように生成、管理、共有、保存される予定かを文書化し、さらに、この計画に従った管理を行うことで、研究データが利活用可能な状態で適切に管理されるようにすることが、データ管理計画だと言えます。
データ管理計画の策定には、様々な効果があります。
例えば、計画を策定することにより、研究全体を通して、具体的で適切なデータ管理を行うことができます。
また、研究の初期段階から、データ管理に関する事柄を検討することで、データ管理に関する入念な準備を行うことができます。
さらに、研究の質や効率性を高めるのに役立ったり、研究者と大学との間のコミュニケーションツールとしての役割を果たす、といったメリットもあります。
従って、次に触れる、助成機関等による計画策定の義務化方針の有無に関わらず、研究をよりよいものとするために、データ管理計画は策定することが望ましいものです。</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E8B29992-1427-481C-B95C-3CB47E6FE1B6}" type="slidenum">
              <a:rPr lang="en-US" altLang="ja-JP" smtClean="0">
                <a:ea typeface="BIZ UDPゴシック" panose="020B0400000000000000" pitchFamily="50" charset="-128"/>
              </a:rPr>
              <a:pPr>
                <a:spcBef>
                  <a:spcPct val="0"/>
                </a:spcBef>
              </a:pPr>
              <a:t>4</a:t>
            </a:fld>
            <a:endParaRPr lang="en-US" altLang="ja-JP" dirty="0">
              <a:ea typeface="BIZ UDPゴシック" panose="020B0400000000000000" pitchFamily="50" charset="-128"/>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国際的に、助成機関等が助成の要件として、データ管理計画（</a:t>
            </a:r>
            <a:r>
              <a:rPr kumimoji="1" lang="en-US" altLang="ja-JP" dirty="0"/>
              <a:t>DMP</a:t>
            </a:r>
            <a:r>
              <a:rPr kumimoji="1" lang="ja-JP" altLang="en-US" dirty="0"/>
              <a:t>）の策定を求めるようになってきています。
この策定義務化が進む背景の一つとして、公的資金の場合、納税者への説明責任や、投資利益率の向上が求められていることが挙げられます。
日本国内でも、研究助成機関等により、データ管理計画の提出を求める動きが進んでいます。
研究助成機関への申請を検討する際は、研究助成機関のウェブサイトや、学内担当部門への確認が必要です。</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12D39F88-8C54-4734-9722-C6D417DFE3FE}" type="slidenum">
              <a:rPr lang="en-US" altLang="ja-JP" smtClean="0">
                <a:ea typeface="BIZ UDPゴシック" panose="020B0400000000000000" pitchFamily="50" charset="-128"/>
              </a:rPr>
              <a:pPr>
                <a:spcBef>
                  <a:spcPct val="0"/>
                </a:spcBef>
              </a:pPr>
              <a:t>5</a:t>
            </a:fld>
            <a:endParaRPr lang="en-US" altLang="ja-JP" dirty="0">
              <a:ea typeface="BIZ UDPゴシック" panose="020B0400000000000000" pitchFamily="50" charset="-128"/>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研究データには、倫理的・法的な観点から、特に配慮を要するデータが含まれる場合があります。</a:t>
            </a:r>
            <a:endParaRPr kumimoji="1" lang="en-US" altLang="ja-JP" dirty="0"/>
          </a:p>
          <a:p>
            <a:r>
              <a:rPr kumimoji="1" lang="ja-JP" altLang="en-US" dirty="0"/>
              <a:t>所属する研究機関でどのようなルールが定められているかを確認し、研究データ管理計画を立てる際に考慮しましょう。</a:t>
            </a:r>
            <a:endParaRPr kumimoji="1" lang="en-US" altLang="ja-JP" dirty="0"/>
          </a:p>
          <a:p>
            <a:endParaRPr kumimoji="1" lang="en-US" altLang="ja-JP" dirty="0"/>
          </a:p>
          <a:p>
            <a:r>
              <a:rPr kumimoji="1" lang="ja-JP" altLang="en-US" dirty="0"/>
              <a:t>この教材では、一例として、センシティブデータと安全保障輸出管理について説明します。</a:t>
            </a:r>
          </a:p>
          <a:p>
            <a:endParaRPr kumimoji="1" lang="ja-JP" altLang="en-US" dirty="0"/>
          </a:p>
          <a:p>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ー 1"/>
          <p:cNvSpPr>
            <a:spLocks noGrp="1" noRot="1" noChangeAspect="1" noTextEdit="1"/>
          </p:cNvSpPr>
          <p:nvPr>
            <p:ph type="sldImg"/>
          </p:nvPr>
        </p:nvSpPr>
        <p:spPr>
          <a:ln/>
        </p:spPr>
      </p:sp>
      <p:sp>
        <p:nvSpPr>
          <p:cNvPr id="6758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センシティブデータとは、一般に、</a:t>
            </a:r>
            <a:endParaRPr kumimoji="1" lang="en-US" altLang="ja-JP" dirty="0"/>
          </a:p>
          <a:p>
            <a:endParaRPr kumimoji="1" lang="en-US" altLang="ja-JP" dirty="0"/>
          </a:p>
          <a:p>
            <a:r>
              <a:rPr kumimoji="1" lang="ja-JP" altLang="en-US" dirty="0"/>
              <a:t>①個人情報</a:t>
            </a:r>
            <a:endParaRPr kumimoji="1" lang="en-US" altLang="ja-JP" dirty="0"/>
          </a:p>
          <a:p>
            <a:r>
              <a:rPr kumimoji="1" lang="ja-JP" altLang="en-US" dirty="0"/>
              <a:t>②知的財産権に関係するもの</a:t>
            </a:r>
            <a:endParaRPr kumimoji="1" lang="en-US" altLang="ja-JP" dirty="0"/>
          </a:p>
          <a:p>
            <a:r>
              <a:rPr kumimoji="1" lang="ja-JP" altLang="en-US" dirty="0"/>
              <a:t>③その他特に配慮を必要とするもの</a:t>
            </a:r>
            <a:endParaRPr kumimoji="1" lang="en-US" altLang="ja-JP" dirty="0"/>
          </a:p>
          <a:p>
            <a:endParaRPr kumimoji="1" lang="en-US" altLang="ja-JP" dirty="0"/>
          </a:p>
          <a:p>
            <a:r>
              <a:rPr kumimoji="1" lang="ja-JP" altLang="en-US" dirty="0"/>
              <a:t>が含まれるデータのことを言います。</a:t>
            </a:r>
            <a:endParaRPr kumimoji="1" lang="en-US" altLang="ja-JP" dirty="0"/>
          </a:p>
          <a:p>
            <a:r>
              <a:rPr kumimoji="1" lang="ja-JP" altLang="en-US" dirty="0"/>
              <a:t>研究の際にこれらのデータを用いるときは社会的見地から、特に慎重な取扱いが要求されます。</a:t>
            </a:r>
          </a:p>
        </p:txBody>
      </p:sp>
      <p:sp>
        <p:nvSpPr>
          <p:cNvPr id="6758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89E1F9DC-FA85-4A7B-B85C-DE3FCADA40B3}" type="slidenum">
              <a:rPr lang="en-US" altLang="ja-JP" sz="1200" smtClean="0">
                <a:ea typeface="BIZ UDPゴシック" panose="020B0400000000000000" pitchFamily="50" charset="-128"/>
              </a:rPr>
              <a:pPr/>
              <a:t>6</a:t>
            </a:fld>
            <a:endParaRPr lang="en-US" altLang="ja-JP" sz="1200" dirty="0">
              <a:ea typeface="BIZ UDPゴシック" panose="020B0400000000000000"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7596A294-9F34-4F61-8758-0E56428FD6A2}" type="slidenum">
              <a:rPr lang="en-US" altLang="ja-JP" smtClean="0">
                <a:ea typeface="BIZ UDPゴシック" panose="020B0400000000000000" pitchFamily="50" charset="-128"/>
              </a:rPr>
              <a:pPr>
                <a:spcBef>
                  <a:spcPct val="0"/>
                </a:spcBef>
              </a:pPr>
              <a:t>7</a:t>
            </a:fld>
            <a:endParaRPr lang="en-US" altLang="ja-JP" dirty="0">
              <a:ea typeface="BIZ UDPゴシック" panose="020B0400000000000000" pitchFamily="50" charset="-128"/>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センシティブデータは、その性質から、不適切な管理・使用方法により、自分以外の誰かが不利益を蒙る可能性がある点も意識しておいてください。
センシティブデータを取り扱う場合、最も安全な方法は、センシティブデータに該当するデータを集めないことです。不要な情報を管理することによるリスクを十分に意識しましょう。
研究内容がセンシティブデータを含んでしまう場合は、センシティブデータの対象者に対して「データがどのように使われるのか」について十分な説明を行う必要があります。その上で、データは情報の匿名化や暗号化等を行い、厳重に管理した上で、公開の可否や範囲を慎重に検討する必要があります。
当然ながら、情報漏えい等を防止するためセキュリティ対策の徹底も不可欠です。</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日本をはじめとする多くの国では、大量破壊兵器の製造・開発につながるような貨物や技術が、自国及び国際社会の安全を脅かす国家やテロリスト等に渡ることを防ぐため、先進国を中心とした国際的な枠組みを作り安全保障の観点に立った管理を行っています。</a:t>
            </a:r>
            <a:endParaRPr kumimoji="1" lang="en-US" altLang="ja-JP" dirty="0"/>
          </a:p>
          <a:p>
            <a:endParaRPr kumimoji="1" lang="en-US" altLang="ja-JP" dirty="0"/>
          </a:p>
          <a:p>
            <a:r>
              <a:rPr kumimoji="1" lang="ja-JP" altLang="en-US" dirty="0"/>
              <a:t>日本国内の大学においても、外為法に基づいて、留学生等の管理や海外への研究資機材等の送付、もしくは持ち出し等の管理を確実に行うことが強く求められています。</a:t>
            </a:r>
            <a:endParaRPr kumimoji="1" lang="en-US" altLang="ja-JP" dirty="0"/>
          </a:p>
          <a:p>
            <a:endParaRPr kumimoji="1" lang="en-US" altLang="ja-JP" dirty="0"/>
          </a:p>
          <a:p>
            <a:r>
              <a:rPr kumimoji="1" lang="ja-JP" altLang="en-US" dirty="0"/>
              <a:t>海外への研究資機材等の送付・持ち出しを行う場合や、外国人研究者等への技術の提供を行う場合には、事前申請手続きなどにより、研究機関での一元的な管理が必要です。</a:t>
            </a:r>
          </a:p>
        </p:txBody>
      </p:sp>
      <p:sp>
        <p:nvSpPr>
          <p:cNvPr id="4" name="スライド番号プレースホルダー 3"/>
          <p:cNvSpPr>
            <a:spLocks noGrp="1"/>
          </p:cNvSpPr>
          <p:nvPr>
            <p:ph type="sldNum" sz="quarter" idx="10"/>
          </p:nvPr>
        </p:nvSpPr>
        <p:spPr/>
        <p:txBody>
          <a:bodyPr/>
          <a:lstStyle/>
          <a:p>
            <a:pPr>
              <a:defRPr/>
            </a:pPr>
            <a:fld id="{B40557D9-E7B5-4349-BC7B-06E7412A3F53}" type="slidenum">
              <a:rPr lang="en-US" altLang="ja-JP" smtClean="0"/>
              <a:pPr>
                <a:defRPr/>
              </a:pPr>
              <a:t>8</a:t>
            </a:fld>
            <a:endParaRPr lang="en-US" altLang="ja-JP" dirty="0"/>
          </a:p>
        </p:txBody>
      </p:sp>
    </p:spTree>
    <p:extLst>
      <p:ext uri="{BB962C8B-B14F-4D97-AF65-F5344CB8AC3E}">
        <p14:creationId xmlns:p14="http://schemas.microsoft.com/office/powerpoint/2010/main" val="176503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指導教員等の研究プロジェクトに入って研究をする場合、研究データ管理計画があらかじめ決められている場合があります。研究を始める場合には、それを確認するようにしましょう。</a:t>
            </a:r>
          </a:p>
          <a:p>
            <a:r>
              <a:rPr kumimoji="1" lang="ja-JP" altLang="en-US" dirty="0"/>
              <a:t>研究の遂行中に、研究計画に変更が生じ、取り扱う研究データにも影響が生じる場合は、研究データ管理の方針を再検討しましょう。</a:t>
            </a:r>
            <a:endParaRPr kumimoji="1" lang="en-US" altLang="ja-JP" dirty="0"/>
          </a:p>
          <a:p>
            <a:r>
              <a:rPr kumimoji="1" lang="ja-JP" altLang="en-US" dirty="0"/>
              <a:t>配慮が必要なデータの取り扱いに困ったときには、一人で判断せず、研究リーダーや指導教員に相談しましょう。</a:t>
            </a:r>
            <a:endParaRPr kumimoji="1" lang="en-US" altLang="ja-JP" dirty="0"/>
          </a:p>
          <a:p>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ご不明な点がございましたら、九州大学</a:t>
            </a:r>
            <a:r>
              <a:rPr kumimoji="1" lang="en-US" altLang="ja-JP" dirty="0"/>
              <a:t>DX</a:t>
            </a:r>
            <a:r>
              <a:rPr kumimoji="1" lang="ja-JP" altLang="en-US" dirty="0"/>
              <a:t>推進本部・研究データ管理支援部門までご相談ください。</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9</a:t>
            </a:fld>
            <a:endParaRPr kumimoji="1" lang="ja-JP" altLang="en-US"/>
          </a:p>
        </p:txBody>
      </p:sp>
    </p:spTree>
    <p:extLst>
      <p:ext uri="{BB962C8B-B14F-4D97-AF65-F5344CB8AC3E}">
        <p14:creationId xmlns:p14="http://schemas.microsoft.com/office/powerpoint/2010/main" val="2449081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228253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4248177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1375071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9"/>
          <p:cNvSpPr>
            <a:spLocks noGrp="1" noChangeArrowheads="1"/>
          </p:cNvSpPr>
          <p:nvPr>
            <p:ph type="ftr" sz="quarter" idx="10"/>
          </p:nvPr>
        </p:nvSpPr>
        <p:spPr>
          <a:xfrm>
            <a:off x="928688" y="6537325"/>
            <a:ext cx="3700462" cy="223838"/>
          </a:xfrm>
          <a:prstGeom prst="rect">
            <a:avLst/>
          </a:prstGeom>
        </p:spPr>
        <p:txBody>
          <a:bodyPr/>
          <a:lstStyle>
            <a:lvl1pPr>
              <a:defRPr>
                <a:ea typeface="BIZ UDPゴシック" panose="020B0400000000000000" pitchFamily="50" charset="-128"/>
              </a:defRPr>
            </a:lvl1pPr>
          </a:lstStyle>
          <a:p>
            <a:pPr>
              <a:defRPr/>
            </a:pPr>
            <a:r>
              <a:rPr lang="en-US" altLang="ja-JP" dirty="0" err="1"/>
              <a:t>九州大学UIプロジェクト</a:t>
            </a:r>
            <a:r>
              <a:rPr lang="en-US" altLang="ja-JP" dirty="0"/>
              <a:t> </a:t>
            </a:r>
            <a:r>
              <a:rPr lang="en-US" altLang="ja-JP" dirty="0" err="1"/>
              <a:t>Kyudai</a:t>
            </a:r>
            <a:r>
              <a:rPr lang="en-US" altLang="ja-JP" dirty="0"/>
              <a:t> Taro,2007</a:t>
            </a:r>
          </a:p>
        </p:txBody>
      </p:sp>
      <p:sp>
        <p:nvSpPr>
          <p:cNvPr id="5"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3D62D-5873-4BFA-B8C7-DD639043DD21}" type="slidenum">
              <a:rPr lang="ja-JP" altLang="en-US" smtClean="0"/>
              <a:pPr/>
              <a:t>‹#›</a:t>
            </a:fld>
            <a:endParaRPr lang="ja-JP" altLang="en-US"/>
          </a:p>
        </p:txBody>
      </p:sp>
    </p:spTree>
    <p:extLst>
      <p:ext uri="{BB962C8B-B14F-4D97-AF65-F5344CB8AC3E}">
        <p14:creationId xmlns:p14="http://schemas.microsoft.com/office/powerpoint/2010/main" val="40481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9">
            <a:extLst>
              <a:ext uri="{FF2B5EF4-FFF2-40B4-BE49-F238E27FC236}">
                <a16:creationId xmlns:a16="http://schemas.microsoft.com/office/drawing/2014/main" id="{406E0864-5915-4D15-8406-E2A6F710D8CE}"/>
              </a:ext>
            </a:extLst>
          </p:cNvPr>
          <p:cNvSpPr>
            <a:spLocks noGrp="1" noChangeArrowheads="1"/>
          </p:cNvSpPr>
          <p:nvPr>
            <p:ph type="ftr" sz="quarter" idx="10"/>
          </p:nvPr>
        </p:nvSpPr>
        <p:spPr>
          <a:xfrm>
            <a:off x="3028950" y="6356351"/>
            <a:ext cx="3086100" cy="365125"/>
          </a:xfrm>
          <a:prstGeom prst="rect">
            <a:avLst/>
          </a:prstGeom>
        </p:spPr>
        <p:txBody>
          <a:bodyPr/>
          <a:lstStyle>
            <a:lvl1pPr>
              <a:defRPr>
                <a:ea typeface="BIZ UDPゴシック" panose="020B0400000000000000" pitchFamily="50" charset="-128"/>
              </a:defRPr>
            </a:lvl1pPr>
          </a:lstStyle>
          <a:p>
            <a:pPr>
              <a:defRPr/>
            </a:pPr>
            <a:r>
              <a:rPr lang="en-US" altLang="ja-JP" dirty="0" err="1"/>
              <a:t>九州大学UIプロジェクト</a:t>
            </a:r>
            <a:r>
              <a:rPr lang="en-US" altLang="ja-JP" dirty="0"/>
              <a:t> </a:t>
            </a:r>
            <a:r>
              <a:rPr lang="en-US" altLang="ja-JP" dirty="0" err="1"/>
              <a:t>Kyudai</a:t>
            </a:r>
            <a:r>
              <a:rPr lang="en-US" altLang="ja-JP" dirty="0"/>
              <a:t> Taro,2007</a:t>
            </a:r>
          </a:p>
        </p:txBody>
      </p:sp>
      <p:sp>
        <p:nvSpPr>
          <p:cNvPr id="5"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3D62D-5873-4BFA-B8C7-DD639043DD21}" type="slidenum">
              <a:rPr lang="ja-JP" altLang="en-US" smtClean="0"/>
              <a:pPr/>
              <a:t>‹#›</a:t>
            </a:fld>
            <a:endParaRPr lang="ja-JP" altLang="en-US"/>
          </a:p>
        </p:txBody>
      </p:sp>
    </p:spTree>
    <p:extLst>
      <p:ext uri="{BB962C8B-B14F-4D97-AF65-F5344CB8AC3E}">
        <p14:creationId xmlns:p14="http://schemas.microsoft.com/office/powerpoint/2010/main" val="150395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957911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12"/>
          </p:nvPr>
        </p:nvSpPr>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2841928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7" name="スライド番号プレースホルダー 6"/>
          <p:cNvSpPr>
            <a:spLocks noGrp="1"/>
          </p:cNvSpPr>
          <p:nvPr>
            <p:ph type="sldNum" sz="quarter" idx="12"/>
          </p:nvPr>
        </p:nvSpPr>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302032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9" name="スライド番号プレースホルダー 8"/>
          <p:cNvSpPr>
            <a:spLocks noGrp="1"/>
          </p:cNvSpPr>
          <p:nvPr>
            <p:ph type="sldNum" sz="quarter" idx="12"/>
          </p:nvPr>
        </p:nvSpPr>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333388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5" name="スライド番号プレースホルダー 4"/>
          <p:cNvSpPr>
            <a:spLocks noGrp="1"/>
          </p:cNvSpPr>
          <p:nvPr>
            <p:ph type="sldNum" sz="quarter" idx="12"/>
          </p:nvPr>
        </p:nvSpPr>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186820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4" name="スライド番号プレースホルダー 3"/>
          <p:cNvSpPr>
            <a:spLocks noGrp="1"/>
          </p:cNvSpPr>
          <p:nvPr>
            <p:ph type="sldNum" sz="quarter" idx="12"/>
          </p:nvPr>
        </p:nvSpPr>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141098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7" name="スライド番号プレースホルダー 6"/>
          <p:cNvSpPr>
            <a:spLocks noGrp="1"/>
          </p:cNvSpPr>
          <p:nvPr>
            <p:ph type="sldNum" sz="quarter" idx="12"/>
          </p:nvPr>
        </p:nvSpPr>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3798238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28650" y="6356351"/>
            <a:ext cx="205740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7" name="スライド番号プレースホルダー 6"/>
          <p:cNvSpPr>
            <a:spLocks noGrp="1"/>
          </p:cNvSpPr>
          <p:nvPr>
            <p:ph type="sldNum" sz="quarter" idx="12"/>
          </p:nvPr>
        </p:nvSpPr>
        <p:spPr/>
        <p:txBody>
          <a:bodyPr/>
          <a:lstStyle/>
          <a:p>
            <a:fld id="{7D13D62D-5873-4BFA-B8C7-DD639043DD21}" type="slidenum">
              <a:rPr kumimoji="1" lang="ja-JP" altLang="en-US" smtClean="0"/>
              <a:t>‹#›</a:t>
            </a:fld>
            <a:endParaRPr kumimoji="1" lang="ja-JP" altLang="en-US"/>
          </a:p>
        </p:txBody>
      </p:sp>
    </p:spTree>
    <p:extLst>
      <p:ext uri="{BB962C8B-B14F-4D97-AF65-F5344CB8AC3E}">
        <p14:creationId xmlns:p14="http://schemas.microsoft.com/office/powerpoint/2010/main" val="128837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ja-JP" altLang="en-US"/>
              <a:t>九州大学</a:t>
            </a:r>
            <a:r>
              <a:rPr kumimoji="1" lang="en-US" altLang="ja-JP"/>
              <a:t>UI</a:t>
            </a:r>
            <a:r>
              <a:rPr kumimoji="1" lang="ja-JP" altLang="en-US"/>
              <a:t>プロジェクト </a:t>
            </a:r>
            <a:r>
              <a:rPr kumimoji="1" lang="en-US" altLang="ja-JP"/>
              <a:t>Kyudai Taro,2007</a:t>
            </a:r>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3D62D-5873-4BFA-B8C7-DD639043DD21}" type="slidenum">
              <a:rPr lang="ja-JP" altLang="en-US" smtClean="0"/>
              <a:pPr/>
              <a:t>‹#›</a:t>
            </a:fld>
            <a:endParaRPr lang="ja-JP" altLang="en-US"/>
          </a:p>
        </p:txBody>
      </p:sp>
    </p:spTree>
    <p:extLst>
      <p:ext uri="{BB962C8B-B14F-4D97-AF65-F5344CB8AC3E}">
        <p14:creationId xmlns:p14="http://schemas.microsoft.com/office/powerpoint/2010/main" val="3290848737"/>
      </p:ext>
    </p:extLst>
  </p:cSld>
  <p:clrMap bg1="lt1" tx1="dk1" bg2="lt2" tx2="dk2" accent1="accent1" accent2="accent2" accent3="accent3" accent4="accent4" accent5="accent5" accent6="accent6" hlink="hlink" folHlink="folHlink"/>
  <p:sldLayoutIdLst>
    <p:sldLayoutId id="2147485196" r:id="rId1"/>
    <p:sldLayoutId id="2147485197" r:id="rId2"/>
    <p:sldLayoutId id="2147485198" r:id="rId3"/>
    <p:sldLayoutId id="2147485199" r:id="rId4"/>
    <p:sldLayoutId id="2147485200" r:id="rId5"/>
    <p:sldLayoutId id="2147485201" r:id="rId6"/>
    <p:sldLayoutId id="2147485202" r:id="rId7"/>
    <p:sldLayoutId id="2147485203" r:id="rId8"/>
    <p:sldLayoutId id="2147485204" r:id="rId9"/>
    <p:sldLayoutId id="2147485205" r:id="rId10"/>
    <p:sldLayoutId id="2147485206" r:id="rId11"/>
    <p:sldLayoutId id="2147485207" r:id="rId12"/>
    <p:sldLayoutId id="2147485184" r:id="rId13"/>
  </p:sldLayoutIdLst>
  <p:hf hdr="0" ftr="0" dt="0"/>
  <p:txStyles>
    <p:titleStyle>
      <a:lvl1pPr algn="l" defTabSz="685800" rtl="0" eaLnBrk="1" latinLnBrk="0" hangingPunct="1">
        <a:lnSpc>
          <a:spcPct val="90000"/>
        </a:lnSpc>
        <a:spcBef>
          <a:spcPct val="0"/>
        </a:spcBef>
        <a:buNone/>
        <a:defRPr kumimoji="1" sz="4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xt.go.jp/component/b_menu/shingi/toushin/__icsFiles/afieldfile/2016/04/08/1368804_1_1_1.pdf"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amed.go.jp/koubo/datamanagement.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hyperlink" Target="https://www.mext.go.jp/content/20200122-mxt_gakjokik-000004289_03.pdf" TargetMode="External"/><Relationship Id="rId4" Type="http://schemas.openxmlformats.org/officeDocument/2006/relationships/hyperlink" Target="https://www.jst.go.jp/pr/intro/openscience/guideline_openscience_r4.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qilo.kyushu-u.ac.jp/security"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r>
              <a:rPr lang="en-US" altLang="ja-JP" sz="4400" b="1" dirty="0"/>
              <a:t>2.</a:t>
            </a:r>
            <a:r>
              <a:rPr lang="ja-JP" altLang="en-US" sz="4400" b="1" dirty="0"/>
              <a:t>　研究データ管理の方針決定</a:t>
            </a:r>
          </a:p>
        </p:txBody>
      </p:sp>
      <p:sp>
        <p:nvSpPr>
          <p:cNvPr id="6" name="角丸四角形 5"/>
          <p:cNvSpPr/>
          <p:nvPr/>
        </p:nvSpPr>
        <p:spPr>
          <a:xfrm>
            <a:off x="755577" y="1696013"/>
            <a:ext cx="7416824" cy="4464496"/>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kumimoji="1" lang="ja-JP" altLang="en-US" sz="1800"/>
          </a:p>
        </p:txBody>
      </p:sp>
      <p:sp>
        <p:nvSpPr>
          <p:cNvPr id="4" name="テキスト ボックス 3"/>
          <p:cNvSpPr txBox="1"/>
          <p:nvPr/>
        </p:nvSpPr>
        <p:spPr>
          <a:xfrm>
            <a:off x="1043608" y="1903689"/>
            <a:ext cx="6474101" cy="2554545"/>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研究データは、研究プロジェクトのスタートから終了まで適切に管理することが求められています。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適切な管理には、あらかじめ研究データ管理の方針を決めておくことが重要です。また、最近では、研究助成機関からの助成を受けた研究については、データ管理計画の策定が求められるようになってきていま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この章では、以下について説明します。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p:txBody>
      </p:sp>
      <p:sp>
        <p:nvSpPr>
          <p:cNvPr id="3" name="Rectangle 3"/>
          <p:cNvSpPr txBox="1">
            <a:spLocks noChangeArrowheads="1"/>
          </p:cNvSpPr>
          <p:nvPr/>
        </p:nvSpPr>
        <p:spPr bwMode="auto">
          <a:xfrm>
            <a:off x="1331640" y="4665910"/>
            <a:ext cx="67328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marL="0" defTabSz="914400" eaLnBrk="1" latinLnBrk="0" hangingPunct="1">
              <a:defRPr kumimoji="1" sz="1800" b="1">
                <a:solidFill>
                  <a:schemeClr val="bg1"/>
                </a:solidFill>
                <a:latin typeface="+mn-lt"/>
                <a:ea typeface="BIZ UDPゴシック" panose="020B0400000000000000" pitchFamily="50" charset="-128"/>
              </a:defRPr>
            </a:lvl1pPr>
            <a:lvl2pPr defTabSz="914400" eaLnBrk="1" latinLnBrk="0" hangingPunct="1">
              <a:defRPr kumimoji="1" sz="1800">
                <a:latin typeface="+mn-lt"/>
                <a:ea typeface="+mn-ea"/>
              </a:defRPr>
            </a:lvl2pPr>
            <a:lvl3pPr defTabSz="914400" eaLnBrk="1" latinLnBrk="0" hangingPunct="1">
              <a:defRPr kumimoji="1" sz="1800">
                <a:latin typeface="+mn-lt"/>
                <a:ea typeface="+mn-ea"/>
              </a:defRPr>
            </a:lvl3pPr>
            <a:lvl4pPr defTabSz="914400" eaLnBrk="1" latinLnBrk="0" hangingPunct="1">
              <a:defRPr kumimoji="1" sz="1800">
                <a:latin typeface="+mn-lt"/>
                <a:ea typeface="+mn-ea"/>
              </a:defRPr>
            </a:lvl4pPr>
            <a:lvl5pPr defTabSz="914400" eaLnBrk="1" latinLnBrk="0" hangingPunct="1">
              <a:defRPr kumimoji="1" sz="1800">
                <a:latin typeface="+mn-lt"/>
                <a:ea typeface="+mn-ea"/>
              </a:defRPr>
            </a:lvl5pPr>
            <a:lvl6pPr>
              <a:defRPr kumimoji="1" sz="1800">
                <a:latin typeface="+mn-lt"/>
                <a:ea typeface="+mn-ea"/>
              </a:defRPr>
            </a:lvl6pPr>
            <a:lvl7pPr>
              <a:defRPr kumimoji="1" sz="1800">
                <a:latin typeface="+mn-lt"/>
                <a:ea typeface="+mn-ea"/>
              </a:defRPr>
            </a:lvl7pPr>
            <a:lvl8pPr>
              <a:defRPr kumimoji="1" sz="1800">
                <a:latin typeface="+mn-lt"/>
                <a:ea typeface="+mn-ea"/>
              </a:defRPr>
            </a:lvl8pPr>
            <a:lvl9pPr>
              <a:defRPr kumimoji="1" sz="1800">
                <a:latin typeface="+mn-lt"/>
                <a:ea typeface="+mn-ea"/>
              </a:defRPr>
            </a:lvl9pPr>
          </a:lstStyle>
          <a:p>
            <a:r>
              <a:rPr lang="en-US" altLang="ja-JP" sz="2000" dirty="0"/>
              <a:t>2.1</a:t>
            </a:r>
            <a:r>
              <a:rPr lang="ja-JP" altLang="en-US" sz="2000" dirty="0"/>
              <a:t>　研究データ管理計画</a:t>
            </a:r>
            <a:endParaRPr lang="en-US" altLang="ja-JP" sz="2000" dirty="0"/>
          </a:p>
          <a:p>
            <a:r>
              <a:rPr lang="en-US" altLang="ja-JP" sz="2000" dirty="0" smtClean="0"/>
              <a:t>2.2</a:t>
            </a:r>
            <a:r>
              <a:rPr lang="ja-JP" altLang="en-US" sz="2000" dirty="0"/>
              <a:t>　研究データのタイプによる取り扱い</a:t>
            </a:r>
            <a:endParaRPr lang="en-US" altLang="ja-JP" sz="2000" dirty="0"/>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9084" y="2780928"/>
            <a:ext cx="1114776" cy="4077072"/>
          </a:xfrm>
          <a:prstGeom prst="rect">
            <a:avLst/>
          </a:prstGeom>
        </p:spPr>
      </p:pic>
      <p:sp>
        <p:nvSpPr>
          <p:cNvPr id="2" name="スライド番号プレースホルダー 1"/>
          <p:cNvSpPr>
            <a:spLocks noGrp="1"/>
          </p:cNvSpPr>
          <p:nvPr>
            <p:ph type="sldNum" sz="quarter" idx="12"/>
          </p:nvPr>
        </p:nvSpPr>
        <p:spPr/>
        <p:txBody>
          <a:bodyPr/>
          <a:lstStyle/>
          <a:p>
            <a:fld id="{E7D4452B-26E9-4C9F-ABB2-FD64CED57217}" type="slidenum">
              <a:rPr kumimoji="1" lang="ja-JP" altLang="en-US" smtClean="0"/>
              <a:t>1</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639"/>
            <a:ext cx="8291264" cy="381000"/>
          </a:xfrm>
        </p:spPr>
        <p:txBody>
          <a:bodyPr>
            <a:normAutofit fontScale="90000"/>
          </a:bodyPr>
          <a:lstStyle/>
          <a:p>
            <a:pPr>
              <a:lnSpc>
                <a:spcPct val="100000"/>
              </a:lnSpc>
            </a:pPr>
            <a:r>
              <a:rPr lang="ja-JP" altLang="en-US" dirty="0"/>
              <a:t>実質的な研究データの管理と</a:t>
            </a:r>
            <a:r>
              <a:rPr lang="en-US" altLang="ja-JP" dirty="0"/>
              <a:t/>
            </a:r>
            <a:br>
              <a:rPr lang="en-US" altLang="ja-JP" dirty="0"/>
            </a:br>
            <a:r>
              <a:rPr lang="ja-JP" altLang="en-US" dirty="0"/>
              <a:t>　データ管理計画</a:t>
            </a:r>
            <a:endParaRPr kumimoji="1" lang="ja-JP" altLang="en-US" dirty="0"/>
          </a:p>
        </p:txBody>
      </p:sp>
      <p:sp>
        <p:nvSpPr>
          <p:cNvPr id="3" name="コンテンツ プレースホルダー 2"/>
          <p:cNvSpPr>
            <a:spLocks noGrp="1"/>
          </p:cNvSpPr>
          <p:nvPr>
            <p:ph idx="1"/>
          </p:nvPr>
        </p:nvSpPr>
        <p:spPr>
          <a:xfrm>
            <a:off x="595064" y="2276872"/>
            <a:ext cx="8153400" cy="2931740"/>
          </a:xfrm>
        </p:spPr>
        <p:txBody>
          <a:bodyPr>
            <a:noAutofit/>
          </a:bodyPr>
          <a:lstStyle/>
          <a:p>
            <a:r>
              <a:rPr lang="ja-JP" altLang="en-US" sz="2000" dirty="0"/>
              <a:t>データ管理計画（</a:t>
            </a:r>
            <a:r>
              <a:rPr lang="en-US" altLang="ja-JP" sz="2000" dirty="0"/>
              <a:t>DMP</a:t>
            </a:r>
            <a:r>
              <a:rPr lang="ja-JP" altLang="en-US" sz="2000" dirty="0"/>
              <a:t>）</a:t>
            </a:r>
            <a:endParaRPr lang="en-US" altLang="ja-JP" sz="2000" dirty="0"/>
          </a:p>
          <a:p>
            <a:pPr lvl="1">
              <a:buFont typeface="Segoe UI" panose="020B0502040204020203" pitchFamily="34" charset="0"/>
              <a:buChar char="-"/>
            </a:pPr>
            <a:r>
              <a:rPr lang="ja-JP" altLang="en-US" dirty="0"/>
              <a:t>研究助成機関などが求める研究データの管理に関する計画書のこと</a:t>
            </a:r>
            <a:endParaRPr lang="en-US" altLang="ja-JP" dirty="0"/>
          </a:p>
          <a:p>
            <a:pPr lvl="1">
              <a:buFont typeface="Segoe UI" panose="020B0502040204020203" pitchFamily="34" charset="0"/>
              <a:buChar char="-"/>
            </a:pPr>
            <a:r>
              <a:rPr kumimoji="1" lang="ja-JP" altLang="en-US" dirty="0"/>
              <a:t>（現時点では）決められた計画通りに管理されているか等のチェック機能がない</a:t>
            </a:r>
            <a:endParaRPr kumimoji="1" lang="en-US" altLang="ja-JP" dirty="0"/>
          </a:p>
          <a:p>
            <a:pPr lvl="1">
              <a:buFont typeface="Segoe UI" panose="020B0502040204020203" pitchFamily="34" charset="0"/>
              <a:buChar char="-"/>
            </a:pPr>
            <a:r>
              <a:rPr lang="ja-JP" altLang="en-US" dirty="0"/>
              <a:t>（現時点では）研究計画に変更が生じた場合に計画書に反映できるすべがない</a:t>
            </a:r>
            <a:endParaRPr lang="en-US" altLang="ja-JP" dirty="0"/>
          </a:p>
          <a:p>
            <a:r>
              <a:rPr lang="ja-JP" altLang="en-US" sz="2000" dirty="0"/>
              <a:t>実質的な研究データ管理</a:t>
            </a:r>
            <a:endParaRPr lang="en-US" altLang="ja-JP" sz="2000" dirty="0"/>
          </a:p>
          <a:p>
            <a:pPr lvl="1">
              <a:buFont typeface="Segoe UI" panose="020B0502040204020203" pitchFamily="34" charset="0"/>
              <a:buChar char="-"/>
            </a:pPr>
            <a:r>
              <a:rPr lang="en-US" altLang="ja-JP" dirty="0"/>
              <a:t>DMP</a:t>
            </a:r>
            <a:r>
              <a:rPr lang="ja-JP" altLang="en-US" dirty="0"/>
              <a:t>のための研究データ管理計画ではなく、実行性のある研究データ管理が求められる</a:t>
            </a:r>
            <a:endParaRPr lang="en-US" altLang="ja-JP" dirty="0"/>
          </a:p>
          <a:p>
            <a:pPr marL="342900" lvl="1" indent="0">
              <a:buNone/>
            </a:pPr>
            <a:endParaRPr kumimoji="1" lang="en-US" altLang="ja-JP" dirty="0"/>
          </a:p>
          <a:p>
            <a:pPr lvl="1"/>
            <a:endParaRPr kumimoji="1" lang="ja-JP" altLang="en-US" dirty="0"/>
          </a:p>
        </p:txBody>
      </p:sp>
      <p:sp>
        <p:nvSpPr>
          <p:cNvPr id="5" name="テキスト ボックス 4"/>
          <p:cNvSpPr txBox="1"/>
          <p:nvPr/>
        </p:nvSpPr>
        <p:spPr>
          <a:xfrm>
            <a:off x="179512" y="44624"/>
            <a:ext cx="2693366"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2.1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研究データ管理計画</a:t>
            </a:r>
          </a:p>
        </p:txBody>
      </p:sp>
      <p:sp>
        <p:nvSpPr>
          <p:cNvPr id="6" name="角丸四角形 5"/>
          <p:cNvSpPr/>
          <p:nvPr/>
        </p:nvSpPr>
        <p:spPr>
          <a:xfrm>
            <a:off x="683568" y="5317989"/>
            <a:ext cx="7831782" cy="792000"/>
          </a:xfrm>
          <a:prstGeom prst="roundRect">
            <a:avLst>
              <a:gd name="adj" fmla="val 1732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文本框 6">
            <a:extLst>
              <a:ext uri="{FF2B5EF4-FFF2-40B4-BE49-F238E27FC236}">
                <a16:creationId xmlns:a16="http://schemas.microsoft.com/office/drawing/2014/main" id="{D3F5A110-2FCD-814A-9861-628B110A27DD}"/>
              </a:ext>
            </a:extLst>
          </p:cNvPr>
          <p:cNvSpPr txBox="1"/>
          <p:nvPr/>
        </p:nvSpPr>
        <p:spPr>
          <a:xfrm>
            <a:off x="870790" y="5373216"/>
            <a:ext cx="7805666" cy="707886"/>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研究計画に変更が生じた場合等にも反映できるような研究データ</a:t>
            </a:r>
            <a:r>
              <a:rPr lang="en-US" altLang="ja-JP" sz="2000" b="1" kern="0" dirty="0">
                <a:solidFill>
                  <a:schemeClr val="bg1"/>
                </a:solidFill>
                <a:ea typeface="BIZ UDPゴシック" panose="020B0400000000000000" pitchFamily="50" charset="-128"/>
              </a:rPr>
              <a:t/>
            </a:r>
            <a:br>
              <a:rPr lang="en-US" altLang="ja-JP" sz="2000" b="1" kern="0" dirty="0">
                <a:solidFill>
                  <a:schemeClr val="bg1"/>
                </a:solidFill>
                <a:ea typeface="BIZ UDPゴシック" panose="020B0400000000000000" pitchFamily="50" charset="-128"/>
              </a:rPr>
            </a:br>
            <a:r>
              <a:rPr lang="ja-JP" altLang="en-US" sz="2000" b="1" kern="0" dirty="0">
                <a:solidFill>
                  <a:schemeClr val="bg1"/>
                </a:solidFill>
                <a:ea typeface="BIZ UDPゴシック" panose="020B0400000000000000" pitchFamily="50" charset="-128"/>
              </a:rPr>
              <a:t>管理計画を自身で作成し管理しましょう。</a:t>
            </a:r>
          </a:p>
        </p:txBody>
      </p:sp>
      <p:sp>
        <p:nvSpPr>
          <p:cNvPr id="4" name="スライド番号プレースホルダー 3"/>
          <p:cNvSpPr>
            <a:spLocks noGrp="1"/>
          </p:cNvSpPr>
          <p:nvPr>
            <p:ph type="sldNum" sz="quarter" idx="4"/>
          </p:nvPr>
        </p:nvSpPr>
        <p:spPr/>
        <p:txBody>
          <a:bodyPr/>
          <a:lstStyle/>
          <a:p>
            <a:fld id="{7D13D62D-5873-4BFA-B8C7-DD639043DD21}" type="slidenum">
              <a:rPr lang="ja-JP" altLang="en-US" smtClean="0"/>
              <a:pPr/>
              <a:t>2</a:t>
            </a:fld>
            <a:endParaRPr lang="ja-JP" altLang="en-US"/>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046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ChangeArrowheads="1"/>
          </p:cNvSpPr>
          <p:nvPr>
            <p:ph type="title"/>
          </p:nvPr>
        </p:nvSpPr>
        <p:spPr>
          <a:xfrm>
            <a:off x="323528" y="838200"/>
            <a:ext cx="8712968" cy="381000"/>
          </a:xfrm>
        </p:spPr>
        <p:txBody>
          <a:bodyPr>
            <a:normAutofit fontScale="90000"/>
          </a:bodyPr>
          <a:lstStyle/>
          <a:p>
            <a:pPr eaLnBrk="1" hangingPunct="1"/>
            <a:r>
              <a:rPr lang="ja-JP" altLang="en-US" dirty="0"/>
              <a:t>データ管理計画 </a:t>
            </a:r>
            <a:r>
              <a:rPr lang="en-US" altLang="ja-JP" sz="2700" dirty="0">
                <a:latin typeface="+mn-lt"/>
              </a:rPr>
              <a:t>(</a:t>
            </a:r>
            <a:r>
              <a:rPr lang="en-US" altLang="ja-JP" sz="2700" dirty="0"/>
              <a:t>DMP: Data Management Plan</a:t>
            </a:r>
            <a:r>
              <a:rPr lang="ja-JP" altLang="en-US" sz="2700" dirty="0"/>
              <a:t>）</a:t>
            </a:r>
            <a:endParaRPr lang="en-US" altLang="ja-JP" sz="2700" dirty="0"/>
          </a:p>
        </p:txBody>
      </p:sp>
      <p:sp>
        <p:nvSpPr>
          <p:cNvPr id="72708" name="Rectangle 3"/>
          <p:cNvSpPr>
            <a:spLocks noGrp="1" noChangeArrowheads="1"/>
          </p:cNvSpPr>
          <p:nvPr>
            <p:ph idx="1"/>
          </p:nvPr>
        </p:nvSpPr>
        <p:spPr>
          <a:xfrm>
            <a:off x="628650" y="1700807"/>
            <a:ext cx="8407846" cy="4655543"/>
          </a:xfrm>
        </p:spPr>
        <p:txBody>
          <a:bodyPr>
            <a:noAutofit/>
          </a:bodyPr>
          <a:lstStyle/>
          <a:p>
            <a:pPr eaLnBrk="1" hangingPunct="1">
              <a:defRPr/>
            </a:pPr>
            <a:r>
              <a:rPr lang="ja-JP" altLang="en-US" sz="2000" b="1" dirty="0">
                <a:solidFill>
                  <a:srgbClr val="C00000"/>
                </a:solidFill>
              </a:rPr>
              <a:t>データ管理計画</a:t>
            </a:r>
            <a:r>
              <a:rPr lang="ja-JP" altLang="en-US" sz="2000" dirty="0"/>
              <a:t>とは</a:t>
            </a:r>
            <a:endParaRPr lang="en-US" altLang="ja-JP" sz="2000" dirty="0"/>
          </a:p>
          <a:p>
            <a:pPr lvl="1" eaLnBrk="1" hangingPunct="1">
              <a:lnSpc>
                <a:spcPct val="100000"/>
              </a:lnSpc>
              <a:buFont typeface="Segoe UI" panose="020B0502040204020203" pitchFamily="34" charset="0"/>
              <a:buChar char="-"/>
              <a:defRPr/>
            </a:pPr>
            <a:r>
              <a:rPr lang="ja-JP" altLang="en-US" dirty="0">
                <a:solidFill>
                  <a:srgbClr val="C00000"/>
                </a:solidFill>
              </a:rPr>
              <a:t>研究プロジェクト等における研究データの取り扱いを定めるもの</a:t>
            </a:r>
            <a:r>
              <a:rPr lang="ja-JP" altLang="en-US" dirty="0"/>
              <a:t>であり、具体的にはデータの種類、フォーマット、アクセス及び共有のための方針、研究成果の保管に関する計画などについて記載されるもの</a:t>
            </a:r>
            <a:endParaRPr lang="en-US" altLang="ja-JP" dirty="0"/>
          </a:p>
          <a:p>
            <a:pPr lvl="2" indent="0">
              <a:lnSpc>
                <a:spcPct val="110000"/>
              </a:lnSpc>
              <a:buNone/>
              <a:defRPr/>
            </a:pPr>
            <a:r>
              <a:rPr lang="ja-JP" altLang="en-US" sz="1000" dirty="0"/>
              <a:t>（文部科学省科学技術・学術審議会学術分科会学術情報委員会（</a:t>
            </a:r>
            <a:r>
              <a:rPr lang="en-US" altLang="ja-JP" sz="1000" dirty="0"/>
              <a:t>2016</a:t>
            </a:r>
            <a:r>
              <a:rPr lang="ja-JP" altLang="en-US" sz="1000" dirty="0"/>
              <a:t>）「学術情報のオープン化の推進について（審議まとめ）」用語</a:t>
            </a:r>
            <a:r>
              <a:rPr lang="ja-JP" altLang="en-US" sz="1000" dirty="0" smtClean="0"/>
              <a:t>解説 </a:t>
            </a:r>
            <a:r>
              <a:rPr lang="en-US" altLang="ja-JP" sz="1000" dirty="0">
                <a:hlinkClick r:id="rId3"/>
              </a:rPr>
              <a:t>https://www.mext.go.jp/component/b_menu/shingi/toushin/__</a:t>
            </a:r>
            <a:r>
              <a:rPr lang="en-US" altLang="ja-JP" sz="1000" dirty="0" smtClean="0">
                <a:hlinkClick r:id="rId3"/>
              </a:rPr>
              <a:t>icsFiles/afieldfile/2016/04/08/1368804_1_1_1.pdf</a:t>
            </a:r>
            <a:r>
              <a:rPr lang="en-US" altLang="ja-JP" sz="1000" dirty="0" smtClean="0"/>
              <a:t> </a:t>
            </a:r>
            <a:r>
              <a:rPr lang="ja-JP" altLang="en-US" sz="1000" dirty="0" smtClean="0"/>
              <a:t>より</a:t>
            </a:r>
            <a:r>
              <a:rPr lang="ja-JP" altLang="en-US" sz="1000" dirty="0"/>
              <a:t>）</a:t>
            </a:r>
            <a:endParaRPr lang="en-US" altLang="ja-JP" sz="1000" dirty="0"/>
          </a:p>
          <a:p>
            <a:pPr marL="457200" lvl="1" indent="0" eaLnBrk="1" hangingPunct="1">
              <a:buFontTx/>
              <a:buNone/>
              <a:defRPr/>
            </a:pPr>
            <a:endParaRPr lang="ja-JP" altLang="en-US" sz="1400" dirty="0"/>
          </a:p>
          <a:p>
            <a:pPr eaLnBrk="1" hangingPunct="1">
              <a:defRPr/>
            </a:pPr>
            <a:r>
              <a:rPr lang="ja-JP" altLang="en-US" sz="2000" dirty="0"/>
              <a:t>効果</a:t>
            </a:r>
            <a:endParaRPr lang="en-US" altLang="ja-JP" sz="2000" dirty="0"/>
          </a:p>
          <a:p>
            <a:pPr lvl="1">
              <a:lnSpc>
                <a:spcPct val="100000"/>
              </a:lnSpc>
              <a:buFont typeface="Segoe UI" panose="020B0502040204020203" pitchFamily="34" charset="0"/>
              <a:buChar char="-"/>
              <a:defRPr/>
            </a:pPr>
            <a:r>
              <a:rPr lang="ja-JP" altLang="en-US" sz="1600" dirty="0"/>
              <a:t>計画の策定により、研究全体を通して、具体的で適切なデータ管理の実行が可能</a:t>
            </a:r>
            <a:endParaRPr lang="en-US" altLang="ja-JP" sz="1600" dirty="0"/>
          </a:p>
          <a:p>
            <a:pPr lvl="2">
              <a:lnSpc>
                <a:spcPct val="100000"/>
              </a:lnSpc>
              <a:buFont typeface="Wingdings" panose="05000000000000000000" pitchFamily="2" charset="2"/>
              <a:buChar char=""/>
              <a:defRPr/>
            </a:pPr>
            <a:r>
              <a:rPr lang="ja-JP" altLang="en-US" sz="1600" dirty="0"/>
              <a:t>研究の</a:t>
            </a:r>
            <a:r>
              <a:rPr lang="ja-JP" altLang="en-US" sz="1600" dirty="0">
                <a:solidFill>
                  <a:srgbClr val="C00000"/>
                </a:solidFill>
              </a:rPr>
              <a:t>公正性</a:t>
            </a:r>
            <a:r>
              <a:rPr lang="ja-JP" altLang="en-US" sz="1600" dirty="0"/>
              <a:t>と</a:t>
            </a:r>
            <a:r>
              <a:rPr lang="ja-JP" altLang="en-US" sz="1600" dirty="0">
                <a:solidFill>
                  <a:srgbClr val="C00000"/>
                </a:solidFill>
              </a:rPr>
              <a:t>再現性</a:t>
            </a:r>
            <a:r>
              <a:rPr lang="ja-JP" altLang="en-US" sz="1600" dirty="0"/>
              <a:t>の保証</a:t>
            </a:r>
            <a:endParaRPr lang="en-US" altLang="ja-JP" sz="1600" dirty="0"/>
          </a:p>
          <a:p>
            <a:pPr lvl="2">
              <a:lnSpc>
                <a:spcPct val="100000"/>
              </a:lnSpc>
              <a:buFont typeface="Wingdings" panose="05000000000000000000" pitchFamily="2" charset="2"/>
              <a:buChar char=""/>
              <a:defRPr/>
            </a:pPr>
            <a:r>
              <a:rPr lang="ja-JP" altLang="en-US" sz="1600" dirty="0"/>
              <a:t>自分の研究データや記録が、</a:t>
            </a:r>
            <a:r>
              <a:rPr lang="ja-JP" altLang="en-US" sz="1600" dirty="0">
                <a:solidFill>
                  <a:srgbClr val="C00000"/>
                </a:solidFill>
              </a:rPr>
              <a:t>正確</a:t>
            </a:r>
            <a:r>
              <a:rPr lang="ja-JP" altLang="en-US" sz="1600" dirty="0"/>
              <a:t>で</a:t>
            </a:r>
            <a:r>
              <a:rPr lang="ja-JP" altLang="en-US" sz="1600" dirty="0">
                <a:solidFill>
                  <a:srgbClr val="C00000"/>
                </a:solidFill>
              </a:rPr>
              <a:t>信頼</a:t>
            </a:r>
            <a:r>
              <a:rPr lang="ja-JP" altLang="en-US" sz="1600" dirty="0"/>
              <a:t>できることの保証</a:t>
            </a:r>
            <a:endParaRPr lang="en-US" altLang="ja-JP" sz="1600" dirty="0"/>
          </a:p>
          <a:p>
            <a:pPr lvl="2">
              <a:lnSpc>
                <a:spcPct val="100000"/>
              </a:lnSpc>
              <a:buFont typeface="Wingdings" panose="05000000000000000000" pitchFamily="2" charset="2"/>
              <a:buChar char=""/>
              <a:defRPr/>
            </a:pPr>
            <a:r>
              <a:rPr lang="ja-JP" altLang="en-US" sz="1600" dirty="0"/>
              <a:t>データの</a:t>
            </a:r>
            <a:r>
              <a:rPr lang="ja-JP" altLang="en-US" sz="1600" dirty="0">
                <a:solidFill>
                  <a:srgbClr val="C00000"/>
                </a:solidFill>
              </a:rPr>
              <a:t>セキュリティ</a:t>
            </a:r>
            <a:r>
              <a:rPr lang="ja-JP" altLang="en-US" sz="1600" dirty="0"/>
              <a:t>を高め、</a:t>
            </a:r>
            <a:r>
              <a:rPr lang="ja-JP" altLang="en-US" sz="1600" dirty="0">
                <a:solidFill>
                  <a:srgbClr val="C00000"/>
                </a:solidFill>
              </a:rPr>
              <a:t>データ損失のリスク</a:t>
            </a:r>
            <a:r>
              <a:rPr lang="ja-JP" altLang="en-US" sz="1600" dirty="0"/>
              <a:t>を最小化</a:t>
            </a:r>
            <a:endParaRPr lang="en-US" altLang="ja-JP" sz="1600" dirty="0"/>
          </a:p>
          <a:p>
            <a:pPr lvl="1">
              <a:lnSpc>
                <a:spcPct val="100000"/>
              </a:lnSpc>
              <a:buFont typeface="Segoe UI" panose="020B0502040204020203" pitchFamily="34" charset="0"/>
              <a:buChar char="-"/>
              <a:defRPr/>
            </a:pPr>
            <a:r>
              <a:rPr lang="ja-JP" altLang="en-US" sz="1600" dirty="0"/>
              <a:t>研究の初期段階から、データ管理に関する事柄を検討することで、データ管理に</a:t>
            </a:r>
            <a:r>
              <a:rPr lang="en-US" altLang="ja-JP" sz="1600" dirty="0"/>
              <a:t/>
            </a:r>
            <a:br>
              <a:rPr lang="en-US" altLang="ja-JP" sz="1600" dirty="0"/>
            </a:br>
            <a:r>
              <a:rPr lang="ja-JP" altLang="en-US" sz="1600" dirty="0"/>
              <a:t>関する入念な準備が可能</a:t>
            </a:r>
            <a:endParaRPr lang="en-US" altLang="ja-JP" sz="1600" dirty="0"/>
          </a:p>
          <a:p>
            <a:pPr lvl="1">
              <a:lnSpc>
                <a:spcPct val="100000"/>
              </a:lnSpc>
              <a:buFont typeface="Segoe UI" panose="020B0502040204020203" pitchFamily="34" charset="0"/>
              <a:buChar char="-"/>
              <a:defRPr/>
            </a:pPr>
            <a:r>
              <a:rPr lang="ja-JP" altLang="en-US" sz="1600" dirty="0"/>
              <a:t>研究の質や効率性を高めるのに役立つ</a:t>
            </a:r>
            <a:endParaRPr lang="en-US" altLang="ja-JP" sz="1600" dirty="0"/>
          </a:p>
          <a:p>
            <a:pPr lvl="1">
              <a:lnSpc>
                <a:spcPct val="100000"/>
              </a:lnSpc>
              <a:buFont typeface="Segoe UI" panose="020B0502040204020203" pitchFamily="34" charset="0"/>
              <a:buChar char="-"/>
              <a:defRPr/>
            </a:pPr>
            <a:r>
              <a:rPr lang="ja-JP" altLang="en-US" sz="1600" dirty="0"/>
              <a:t>研究者と大学との間のコミュニケーションツールとしての役割</a:t>
            </a:r>
            <a:endParaRPr lang="en-US" altLang="ja-JP" sz="1600" dirty="0"/>
          </a:p>
        </p:txBody>
      </p:sp>
      <p:sp>
        <p:nvSpPr>
          <p:cNvPr id="8" name="页脚占位符 4"/>
          <p:cNvSpPr txBox="1">
            <a:spLocks noChangeArrowheads="1"/>
          </p:cNvSpPr>
          <p:nvPr/>
        </p:nvSpPr>
        <p:spPr>
          <a:xfrm>
            <a:off x="1115616" y="6537325"/>
            <a:ext cx="2520280"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2</a:t>
            </a:r>
            <a:r>
              <a:rPr lang="ja-JP" altLang="en-US" sz="1200" dirty="0">
                <a:solidFill>
                  <a:schemeClr val="bg1">
                    <a:lumMod val="75000"/>
                  </a:schemeClr>
                </a:solidFill>
              </a:rPr>
              <a:t>章</a:t>
            </a:r>
            <a:r>
              <a:rPr lang="en-US" altLang="ja-JP" sz="1200" dirty="0">
                <a:solidFill>
                  <a:schemeClr val="bg1">
                    <a:lumMod val="75000"/>
                  </a:schemeClr>
                </a:solidFill>
              </a:rPr>
              <a:t>_3,4</a:t>
            </a:r>
          </a:p>
        </p:txBody>
      </p:sp>
      <p:sp>
        <p:nvSpPr>
          <p:cNvPr id="2" name="スライド番号プレースホルダー 1"/>
          <p:cNvSpPr>
            <a:spLocks noGrp="1"/>
          </p:cNvSpPr>
          <p:nvPr>
            <p:ph type="sldNum" sz="quarter" idx="4"/>
          </p:nvPr>
        </p:nvSpPr>
        <p:spPr/>
        <p:txBody>
          <a:bodyPr/>
          <a:lstStyle/>
          <a:p>
            <a:fld id="{7D13D62D-5873-4BFA-B8C7-DD639043DD21}" type="slidenum">
              <a:rPr lang="ja-JP" altLang="en-US" smtClean="0"/>
              <a:pPr/>
              <a:t>3</a:t>
            </a:fld>
            <a:endParaRPr lang="ja-JP" altLang="en-US"/>
          </a:p>
        </p:txBody>
      </p:sp>
      <p:cxnSp>
        <p:nvCxnSpPr>
          <p:cNvPr id="7" name="直線コネクタ 6"/>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179512" y="44624"/>
            <a:ext cx="2693366"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2.1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研究データ管理計画</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ChangeArrowheads="1"/>
          </p:cNvSpPr>
          <p:nvPr>
            <p:ph type="title"/>
          </p:nvPr>
        </p:nvSpPr>
        <p:spPr>
          <a:xfrm>
            <a:off x="457200" y="838200"/>
            <a:ext cx="7715200" cy="381000"/>
          </a:xfrm>
        </p:spPr>
        <p:txBody>
          <a:bodyPr>
            <a:noAutofit/>
          </a:bodyPr>
          <a:lstStyle/>
          <a:p>
            <a:pPr eaLnBrk="1" hangingPunct="1"/>
            <a:r>
              <a:rPr lang="ja-JP" altLang="en-US" dirty="0"/>
              <a:t>データ管理計画（</a:t>
            </a:r>
            <a:r>
              <a:rPr lang="en-US" altLang="ja-JP" dirty="0"/>
              <a:t>DMP</a:t>
            </a:r>
            <a:r>
              <a:rPr lang="ja-JP" altLang="en-US" dirty="0"/>
              <a:t>）の動向</a:t>
            </a:r>
            <a:endParaRPr lang="en-US" altLang="ja-JP" dirty="0"/>
          </a:p>
        </p:txBody>
      </p:sp>
      <p:sp>
        <p:nvSpPr>
          <p:cNvPr id="70660" name="Rectangle 3"/>
          <p:cNvSpPr>
            <a:spLocks noGrp="1" noChangeArrowheads="1"/>
          </p:cNvSpPr>
          <p:nvPr>
            <p:ph idx="1"/>
          </p:nvPr>
        </p:nvSpPr>
        <p:spPr/>
        <p:txBody>
          <a:bodyPr/>
          <a:lstStyle/>
          <a:p>
            <a:pPr eaLnBrk="1" hangingPunct="1">
              <a:defRPr/>
            </a:pPr>
            <a:r>
              <a:rPr lang="ja-JP" altLang="en-US" sz="2400" dirty="0"/>
              <a:t>国際的に、研究助成機関等が</a:t>
            </a:r>
            <a:r>
              <a:rPr lang="ja-JP" altLang="en-US" sz="2400" dirty="0">
                <a:solidFill>
                  <a:srgbClr val="C00000"/>
                </a:solidFill>
              </a:rPr>
              <a:t>助成の条件</a:t>
            </a:r>
            <a:r>
              <a:rPr lang="ja-JP" altLang="en-US" sz="2400" dirty="0"/>
              <a:t>として</a:t>
            </a:r>
            <a:r>
              <a:rPr lang="en-US" altLang="ja-JP" sz="2400" dirty="0"/>
              <a:t/>
            </a:r>
            <a:br>
              <a:rPr lang="en-US" altLang="ja-JP" sz="2400" dirty="0"/>
            </a:br>
            <a:r>
              <a:rPr lang="ja-JP" altLang="en-US" sz="2400" dirty="0"/>
              <a:t>データ管理計画の策定を求めるようになってきている</a:t>
            </a:r>
            <a:endParaRPr lang="en-US" altLang="ja-JP" sz="2400" dirty="0"/>
          </a:p>
          <a:p>
            <a:pPr eaLnBrk="1" hangingPunct="1">
              <a:defRPr/>
            </a:pPr>
            <a:endParaRPr lang="en-US" altLang="ja-JP" sz="2400" dirty="0"/>
          </a:p>
          <a:p>
            <a:pPr eaLnBrk="1" hangingPunct="1">
              <a:defRPr/>
            </a:pPr>
            <a:r>
              <a:rPr lang="ja-JP" altLang="en-US" sz="2400" dirty="0"/>
              <a:t>日本国内でも提出を求める動き</a:t>
            </a:r>
            <a:endParaRPr lang="en-US" altLang="ja-JP" sz="2400" dirty="0"/>
          </a:p>
          <a:p>
            <a:pPr lvl="1" eaLnBrk="1" hangingPunct="1">
              <a:buFont typeface="Segoe UI" panose="020B0502040204020203" pitchFamily="34" charset="0"/>
              <a:buChar char="-"/>
              <a:defRPr/>
            </a:pPr>
            <a:r>
              <a:rPr lang="ja-JP" altLang="en-US" sz="1800" dirty="0"/>
              <a:t>日本学術振興会（</a:t>
            </a:r>
            <a:r>
              <a:rPr lang="en-US" altLang="ja-JP" sz="1800" dirty="0"/>
              <a:t>JSPS</a:t>
            </a:r>
            <a:r>
              <a:rPr lang="ja-JP" altLang="en-US" sz="1800" dirty="0"/>
              <a:t>）</a:t>
            </a:r>
            <a:endParaRPr lang="en-US" altLang="ja-JP" sz="1800" dirty="0"/>
          </a:p>
          <a:p>
            <a:pPr lvl="1">
              <a:buFont typeface="Segoe UI" panose="020B0502040204020203" pitchFamily="34" charset="0"/>
              <a:buChar char="-"/>
            </a:pPr>
            <a:r>
              <a:rPr lang="zh-TW" altLang="en-US" sz="1800" dirty="0"/>
              <a:t>科学技術振興機構</a:t>
            </a:r>
            <a:r>
              <a:rPr lang="ja-JP" altLang="en-US" sz="1800" dirty="0"/>
              <a:t>（</a:t>
            </a:r>
            <a:r>
              <a:rPr lang="en-US" altLang="ja-JP" sz="1800" dirty="0"/>
              <a:t>JST</a:t>
            </a:r>
            <a:r>
              <a:rPr lang="ja-JP" altLang="en-US" sz="1800" dirty="0"/>
              <a:t>）</a:t>
            </a:r>
            <a:endParaRPr lang="en-US" altLang="ja-JP" sz="1800" dirty="0"/>
          </a:p>
          <a:p>
            <a:pPr lvl="1">
              <a:buFont typeface="Segoe UI" panose="020B0502040204020203" pitchFamily="34" charset="0"/>
              <a:buChar char="-"/>
            </a:pPr>
            <a:r>
              <a:rPr lang="zh-TW" altLang="en-US" sz="1800" dirty="0"/>
              <a:t>日本医療研究開発機構</a:t>
            </a:r>
            <a:r>
              <a:rPr lang="ja-JP" altLang="en-US" sz="1800" dirty="0"/>
              <a:t>（</a:t>
            </a:r>
            <a:r>
              <a:rPr lang="en-US" altLang="ja-JP" sz="1800" dirty="0"/>
              <a:t>AMED</a:t>
            </a:r>
            <a:r>
              <a:rPr lang="ja-JP" altLang="en-US" sz="1800" dirty="0"/>
              <a:t>）</a:t>
            </a:r>
            <a:endParaRPr lang="en-US" altLang="ja-JP" sz="1800" dirty="0"/>
          </a:p>
          <a:p>
            <a:pPr eaLnBrk="1" hangingPunct="1">
              <a:defRPr/>
            </a:pPr>
            <a:endParaRPr lang="en-US" altLang="ja-JP" sz="1400" dirty="0"/>
          </a:p>
          <a:p>
            <a:r>
              <a:rPr lang="ja-JP" altLang="en-US" sz="2400" dirty="0"/>
              <a:t>研究助成機関への</a:t>
            </a:r>
            <a:r>
              <a:rPr lang="ja-JP" altLang="ja-JP" sz="2400" dirty="0"/>
              <a:t>申請</a:t>
            </a:r>
            <a:r>
              <a:rPr lang="ja-JP" altLang="en-US" sz="2400" dirty="0"/>
              <a:t>を</a:t>
            </a:r>
            <a:r>
              <a:rPr lang="ja-JP" altLang="ja-JP" sz="2400" dirty="0"/>
              <a:t>検討</a:t>
            </a:r>
            <a:r>
              <a:rPr lang="ja-JP" altLang="en-US" sz="2400" dirty="0"/>
              <a:t>する際は、助成機関の</a:t>
            </a:r>
            <a:r>
              <a:rPr lang="en-US" altLang="ja-JP" sz="2400" dirty="0"/>
              <a:t>Web</a:t>
            </a:r>
            <a:r>
              <a:rPr lang="ja-JP" altLang="en-US" sz="2400" dirty="0"/>
              <a:t>サイトでデータ管理計画のフォーマット等について確認が必要</a:t>
            </a:r>
            <a:endParaRPr lang="en-US" altLang="ja-JP" sz="2400" dirty="0"/>
          </a:p>
        </p:txBody>
      </p:sp>
      <p:sp>
        <p:nvSpPr>
          <p:cNvPr id="2" name="正方形/長方形 1"/>
          <p:cNvSpPr/>
          <p:nvPr/>
        </p:nvSpPr>
        <p:spPr>
          <a:xfrm>
            <a:off x="4598775" y="4001294"/>
            <a:ext cx="3682865" cy="261610"/>
          </a:xfrm>
          <a:prstGeom prst="rect">
            <a:avLst/>
          </a:prstGeom>
        </p:spPr>
        <p:txBody>
          <a:bodyPr wrap="square">
            <a:spAutoFit/>
          </a:bodyPr>
          <a:lstStyle/>
          <a:p>
            <a:r>
              <a:rPr lang="ja-JP" altLang="en-US" sz="1100" dirty="0">
                <a:hlinkClick r:id="rId3"/>
              </a:rPr>
              <a:t>https://www.amed.go.jp/koubo/datamanagement.html</a:t>
            </a:r>
            <a:endParaRPr lang="ja-JP" altLang="en-US" sz="1100" dirty="0"/>
          </a:p>
        </p:txBody>
      </p:sp>
      <p:sp>
        <p:nvSpPr>
          <p:cNvPr id="6" name="正方形/長方形 5"/>
          <p:cNvSpPr/>
          <p:nvPr/>
        </p:nvSpPr>
        <p:spPr>
          <a:xfrm>
            <a:off x="3846512" y="3710253"/>
            <a:ext cx="4896544" cy="261610"/>
          </a:xfrm>
          <a:prstGeom prst="rect">
            <a:avLst/>
          </a:prstGeom>
        </p:spPr>
        <p:txBody>
          <a:bodyPr wrap="square">
            <a:spAutoFit/>
          </a:bodyPr>
          <a:lstStyle/>
          <a:p>
            <a:r>
              <a:rPr lang="en-US" altLang="ja-JP" sz="1100" dirty="0">
                <a:hlinkClick r:id="rId4"/>
              </a:rPr>
              <a:t>https://www.jst.go.jp/pr/intro/openscience/guideline_openscience_r4.pdf</a:t>
            </a:r>
            <a:endParaRPr lang="ja-JP" altLang="en-US" sz="1100" dirty="0"/>
          </a:p>
        </p:txBody>
      </p:sp>
      <p:sp>
        <p:nvSpPr>
          <p:cNvPr id="3" name="テキスト ボックス 2"/>
          <p:cNvSpPr txBox="1"/>
          <p:nvPr/>
        </p:nvSpPr>
        <p:spPr>
          <a:xfrm>
            <a:off x="3846512" y="3415443"/>
            <a:ext cx="5532071" cy="261610"/>
          </a:xfrm>
          <a:prstGeom prst="rect">
            <a:avLst/>
          </a:prstGeom>
          <a:noFill/>
        </p:spPr>
        <p:txBody>
          <a:bodyPr wrap="square" rtlCol="0">
            <a:spAutoFit/>
          </a:bodyPr>
          <a:lstStyle/>
          <a:p>
            <a:r>
              <a:rPr kumimoji="1" lang="en-US" altLang="ja-JP" sz="1100" dirty="0">
                <a:hlinkClick r:id="rId5"/>
              </a:rPr>
              <a:t>https://www.mext.go.jp/content/20200122-mxt_gakjokik-000004289_03.pdf</a:t>
            </a:r>
            <a:endParaRPr kumimoji="1" lang="ja-JP" altLang="en-US" sz="1100" dirty="0"/>
          </a:p>
        </p:txBody>
      </p:sp>
      <p:sp>
        <p:nvSpPr>
          <p:cNvPr id="9" name="页脚占位符 4"/>
          <p:cNvSpPr txBox="1">
            <a:spLocks noChangeArrowheads="1"/>
          </p:cNvSpPr>
          <p:nvPr/>
        </p:nvSpPr>
        <p:spPr>
          <a:xfrm>
            <a:off x="1115616" y="6537325"/>
            <a:ext cx="2376264" cy="246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2</a:t>
            </a:r>
            <a:r>
              <a:rPr lang="ja-JP" altLang="en-US" sz="1200" dirty="0">
                <a:solidFill>
                  <a:schemeClr val="bg1">
                    <a:lumMod val="75000"/>
                  </a:schemeClr>
                </a:solidFill>
              </a:rPr>
              <a:t>章</a:t>
            </a:r>
            <a:r>
              <a:rPr lang="en-US" altLang="ja-JP" sz="1200" dirty="0">
                <a:solidFill>
                  <a:schemeClr val="bg1">
                    <a:lumMod val="75000"/>
                  </a:schemeClr>
                </a:solidFill>
              </a:rPr>
              <a:t>_6</a:t>
            </a:r>
          </a:p>
        </p:txBody>
      </p:sp>
      <p:sp>
        <p:nvSpPr>
          <p:cNvPr id="4" name="スライド番号プレースホルダー 3"/>
          <p:cNvSpPr>
            <a:spLocks noGrp="1"/>
          </p:cNvSpPr>
          <p:nvPr>
            <p:ph type="sldNum" sz="quarter" idx="4"/>
          </p:nvPr>
        </p:nvSpPr>
        <p:spPr/>
        <p:txBody>
          <a:bodyPr/>
          <a:lstStyle/>
          <a:p>
            <a:fld id="{7D13D62D-5873-4BFA-B8C7-DD639043DD21}" type="slidenum">
              <a:rPr lang="ja-JP" altLang="en-US" smtClean="0"/>
              <a:pPr/>
              <a:t>4</a:t>
            </a:fld>
            <a:endParaRPr lang="ja-JP" altLang="en-US"/>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79512" y="44624"/>
            <a:ext cx="2693366"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2.1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研究データ管理計画</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a:xfrm>
            <a:off x="457200" y="838200"/>
            <a:ext cx="8075240" cy="381000"/>
          </a:xfrm>
        </p:spPr>
        <p:txBody>
          <a:bodyPr>
            <a:noAutofit/>
          </a:bodyPr>
          <a:lstStyle/>
          <a:p>
            <a:pPr eaLnBrk="1" hangingPunct="1"/>
            <a:r>
              <a:rPr lang="ja-JP" altLang="en-US" dirty="0"/>
              <a:t>取り扱いに配慮が必要なデータ</a:t>
            </a:r>
            <a:endParaRPr lang="en-US" altLang="ja-JP" dirty="0"/>
          </a:p>
        </p:txBody>
      </p:sp>
      <p:sp>
        <p:nvSpPr>
          <p:cNvPr id="3" name="コンテンツ プレースホルダー 2"/>
          <p:cNvSpPr>
            <a:spLocks noGrp="1"/>
          </p:cNvSpPr>
          <p:nvPr>
            <p:ph idx="1"/>
          </p:nvPr>
        </p:nvSpPr>
        <p:spPr>
          <a:xfrm>
            <a:off x="628650" y="3356991"/>
            <a:ext cx="7886700" cy="1440161"/>
          </a:xfrm>
        </p:spPr>
        <p:txBody>
          <a:bodyPr>
            <a:normAutofit/>
          </a:bodyPr>
          <a:lstStyle/>
          <a:p>
            <a:r>
              <a:rPr kumimoji="1" lang="ja-JP" altLang="en-US" sz="2400" dirty="0"/>
              <a:t>センシティブデータ</a:t>
            </a:r>
            <a:endParaRPr kumimoji="1" lang="en-US" altLang="ja-JP" sz="2400" dirty="0"/>
          </a:p>
          <a:p>
            <a:endParaRPr kumimoji="1" lang="en-US" altLang="ja-JP" sz="2400" dirty="0"/>
          </a:p>
          <a:p>
            <a:r>
              <a:rPr lang="ja-JP" altLang="en-US" sz="2400" dirty="0"/>
              <a:t>安全保障輸出管理</a:t>
            </a:r>
            <a:endParaRPr kumimoji="1" lang="ja-JP" altLang="en-US" sz="2400" dirty="0"/>
          </a:p>
        </p:txBody>
      </p:sp>
      <p:sp>
        <p:nvSpPr>
          <p:cNvPr id="6" name="角丸四角形 5"/>
          <p:cNvSpPr/>
          <p:nvPr/>
        </p:nvSpPr>
        <p:spPr>
          <a:xfrm>
            <a:off x="628650" y="1748078"/>
            <a:ext cx="7327727" cy="1102329"/>
          </a:xfrm>
          <a:prstGeom prst="roundRect">
            <a:avLst>
              <a:gd name="adj" fmla="val 17292"/>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文本框 6">
            <a:extLst>
              <a:ext uri="{FF2B5EF4-FFF2-40B4-BE49-F238E27FC236}">
                <a16:creationId xmlns:a16="http://schemas.microsoft.com/office/drawing/2014/main" id="{D3F5A110-2FCD-814A-9861-628B110A27DD}"/>
              </a:ext>
            </a:extLst>
          </p:cNvPr>
          <p:cNvSpPr txBox="1"/>
          <p:nvPr/>
        </p:nvSpPr>
        <p:spPr>
          <a:xfrm>
            <a:off x="746267" y="1844824"/>
            <a:ext cx="7210110" cy="923330"/>
          </a:xfrm>
          <a:prstGeom prst="rect">
            <a:avLst/>
          </a:prstGeom>
          <a:noFill/>
        </p:spPr>
        <p:txBody>
          <a:bodyPr wrap="square" rtlCol="0">
            <a:spAutoFit/>
          </a:bodyPr>
          <a:lstStyle/>
          <a:p>
            <a:r>
              <a:rPr lang="ja-JP" altLang="en-US" b="1" kern="0" dirty="0">
                <a:solidFill>
                  <a:schemeClr val="bg1"/>
                </a:solidFill>
                <a:ea typeface="BIZ UDPゴシック" panose="020B0400000000000000" pitchFamily="50" charset="-128"/>
              </a:rPr>
              <a:t>研究データには、倫理的・法的な観点から、特に配慮を要するデータが</a:t>
            </a:r>
            <a:br>
              <a:rPr lang="ja-JP" altLang="en-US" b="1" kern="0" dirty="0">
                <a:solidFill>
                  <a:schemeClr val="bg1"/>
                </a:solidFill>
                <a:ea typeface="BIZ UDPゴシック" panose="020B0400000000000000" pitchFamily="50" charset="-128"/>
              </a:rPr>
            </a:br>
            <a:r>
              <a:rPr lang="ja-JP" altLang="en-US" b="1" kern="0" dirty="0">
                <a:solidFill>
                  <a:schemeClr val="bg1"/>
                </a:solidFill>
                <a:ea typeface="BIZ UDPゴシック" panose="020B0400000000000000" pitchFamily="50" charset="-128"/>
              </a:rPr>
              <a:t>含まれる場合があります。所属する研究機関のルールを確認</a:t>
            </a:r>
            <a:r>
              <a:rPr lang="ja-JP" altLang="en-US" b="1" kern="0" dirty="0" smtClean="0">
                <a:solidFill>
                  <a:schemeClr val="bg1"/>
                </a:solidFill>
                <a:ea typeface="BIZ UDPゴシック" panose="020B0400000000000000" pitchFamily="50" charset="-128"/>
              </a:rPr>
              <a:t>し、研究</a:t>
            </a:r>
            <a:r>
              <a:rPr lang="en-US" altLang="ja-JP" b="1" kern="0" dirty="0" smtClean="0">
                <a:solidFill>
                  <a:schemeClr val="bg1"/>
                </a:solidFill>
                <a:ea typeface="BIZ UDPゴシック" panose="020B0400000000000000" pitchFamily="50" charset="-128"/>
              </a:rPr>
              <a:t/>
            </a:r>
            <a:br>
              <a:rPr lang="en-US" altLang="ja-JP" b="1" kern="0" dirty="0" smtClean="0">
                <a:solidFill>
                  <a:schemeClr val="bg1"/>
                </a:solidFill>
                <a:ea typeface="BIZ UDPゴシック" panose="020B0400000000000000" pitchFamily="50" charset="-128"/>
              </a:rPr>
            </a:br>
            <a:r>
              <a:rPr lang="ja-JP" altLang="en-US" b="1" kern="0" dirty="0" smtClean="0">
                <a:solidFill>
                  <a:schemeClr val="bg1"/>
                </a:solidFill>
                <a:ea typeface="BIZ UDPゴシック" panose="020B0400000000000000" pitchFamily="50" charset="-128"/>
              </a:rPr>
              <a:t>データ管理計画を立てる際に考慮しましょう</a:t>
            </a:r>
            <a:r>
              <a:rPr lang="ja-JP" altLang="en-US" b="1" kern="0" dirty="0">
                <a:solidFill>
                  <a:schemeClr val="bg1"/>
                </a:solidFill>
                <a:ea typeface="BIZ UDPゴシック" panose="020B0400000000000000" pitchFamily="50" charset="-128"/>
              </a:rPr>
              <a:t>。</a:t>
            </a:r>
          </a:p>
        </p:txBody>
      </p:sp>
      <p:sp>
        <p:nvSpPr>
          <p:cNvPr id="8" name="页脚占位符 4"/>
          <p:cNvSpPr txBox="1">
            <a:spLocks noChangeArrowheads="1"/>
          </p:cNvSpPr>
          <p:nvPr/>
        </p:nvSpPr>
        <p:spPr>
          <a:xfrm>
            <a:off x="1115616" y="6537325"/>
            <a:ext cx="5112568" cy="32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「研究者のため</a:t>
            </a:r>
            <a:r>
              <a:rPr lang="ja-JP" altLang="en-US" sz="1200" dirty="0" smtClean="0">
                <a:solidFill>
                  <a:schemeClr val="bg1">
                    <a:lumMod val="75000"/>
                  </a:schemeClr>
                </a:solidFill>
              </a:rPr>
              <a:t>の研究データマネジメント」</a:t>
            </a:r>
            <a:r>
              <a:rPr lang="ja-JP" altLang="en-US" sz="1200" dirty="0">
                <a:solidFill>
                  <a:schemeClr val="bg1">
                    <a:lumMod val="75000"/>
                  </a:schemeClr>
                </a:solidFill>
              </a:rPr>
              <a:t>研究中</a:t>
            </a:r>
            <a:r>
              <a:rPr lang="en-US" altLang="ja-JP" sz="1200" dirty="0">
                <a:solidFill>
                  <a:schemeClr val="bg1">
                    <a:lumMod val="75000"/>
                  </a:schemeClr>
                </a:solidFill>
              </a:rPr>
              <a:t>_</a:t>
            </a:r>
            <a:r>
              <a:rPr lang="ja-JP" altLang="en-US" sz="1200" dirty="0">
                <a:solidFill>
                  <a:schemeClr val="bg1">
                    <a:lumMod val="75000"/>
                  </a:schemeClr>
                </a:solidFill>
              </a:rPr>
              <a:t>研究データの保存</a:t>
            </a:r>
            <a:r>
              <a:rPr lang="en-US" altLang="ja-JP" sz="1200" dirty="0">
                <a:solidFill>
                  <a:schemeClr val="bg1">
                    <a:lumMod val="75000"/>
                  </a:schemeClr>
                </a:solidFill>
              </a:rPr>
              <a:t>_4</a:t>
            </a:r>
          </a:p>
        </p:txBody>
      </p:sp>
      <p:sp>
        <p:nvSpPr>
          <p:cNvPr id="9" name="テキスト ボックス 8"/>
          <p:cNvSpPr txBox="1"/>
          <p:nvPr/>
        </p:nvSpPr>
        <p:spPr>
          <a:xfrm>
            <a:off x="179512" y="44624"/>
            <a:ext cx="4204997" cy="369332"/>
          </a:xfrm>
          <a:prstGeom prst="rect">
            <a:avLst/>
          </a:prstGeom>
          <a:noFill/>
        </p:spPr>
        <p:txBody>
          <a:bodyPr wrap="none" rtlCol="0">
            <a:spAutoFit/>
          </a:bodyPr>
          <a:lstStyle/>
          <a:p>
            <a:r>
              <a:rPr kumimoji="1" lang="en-US" altLang="ja-JP" dirty="0" smtClean="0">
                <a:solidFill>
                  <a:schemeClr val="accent1">
                    <a:lumMod val="50000"/>
                  </a:schemeClr>
                </a:solidFill>
                <a:latin typeface="BIZ UDPゴシック" panose="020B0400000000000000" pitchFamily="50" charset="-128"/>
                <a:ea typeface="BIZ UDPゴシック" panose="020B0400000000000000" pitchFamily="50" charset="-128"/>
              </a:rPr>
              <a:t>2.2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研究データのタイプによる取り扱い</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7D13D62D-5873-4BFA-B8C7-DD639043DD21}" type="slidenum">
              <a:rPr lang="ja-JP" altLang="en-US" smtClean="0"/>
              <a:pPr/>
              <a:t>5</a:t>
            </a:fld>
            <a:endParaRPr lang="ja-JP" altLang="en-US"/>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1"/>
          <p:cNvSpPr>
            <a:spLocks noGrp="1"/>
          </p:cNvSpPr>
          <p:nvPr>
            <p:ph type="title"/>
          </p:nvPr>
        </p:nvSpPr>
        <p:spPr/>
        <p:txBody>
          <a:bodyPr/>
          <a:lstStyle/>
          <a:p>
            <a:r>
              <a:rPr lang="ja-JP" altLang="en-US" dirty="0"/>
              <a:t>センシティブデータ</a:t>
            </a:r>
            <a:r>
              <a:rPr lang="en-US" altLang="ja-JP" dirty="0">
                <a:latin typeface="+mn-lt"/>
              </a:rPr>
              <a:t>(</a:t>
            </a:r>
            <a:r>
              <a:rPr lang="en-US" altLang="ja-JP" dirty="0"/>
              <a:t>1/2)</a:t>
            </a:r>
            <a:endParaRPr lang="ja-JP" altLang="en-US" dirty="0"/>
          </a:p>
        </p:txBody>
      </p:sp>
      <p:sp>
        <p:nvSpPr>
          <p:cNvPr id="62467" name="コンテンツ プレースホルダー 2"/>
          <p:cNvSpPr>
            <a:spLocks noGrp="1"/>
          </p:cNvSpPr>
          <p:nvPr>
            <p:ph idx="1"/>
          </p:nvPr>
        </p:nvSpPr>
        <p:spPr>
          <a:xfrm>
            <a:off x="552450" y="1791122"/>
            <a:ext cx="8153400" cy="4189608"/>
          </a:xfrm>
        </p:spPr>
        <p:txBody>
          <a:bodyPr>
            <a:normAutofit/>
          </a:bodyPr>
          <a:lstStyle/>
          <a:p>
            <a:pPr>
              <a:defRPr/>
            </a:pPr>
            <a:r>
              <a:rPr lang="ja-JP" altLang="en-US" sz="2400" dirty="0"/>
              <a:t>定義</a:t>
            </a:r>
            <a:endParaRPr lang="en-US" altLang="ja-JP" sz="2400" dirty="0"/>
          </a:p>
          <a:p>
            <a:pPr marL="800100" lvl="2" indent="0">
              <a:lnSpc>
                <a:spcPct val="100000"/>
              </a:lnSpc>
              <a:buFontTx/>
              <a:buNone/>
              <a:defRPr/>
            </a:pPr>
            <a:r>
              <a:rPr lang="ja-JP" altLang="en-US" sz="2000" dirty="0"/>
              <a:t>以下の情報を含むデータ</a:t>
            </a:r>
            <a:endParaRPr lang="en-US" altLang="ja-JP" sz="2000" dirty="0"/>
          </a:p>
          <a:p>
            <a:pPr marL="1187450" lvl="3" indent="0">
              <a:lnSpc>
                <a:spcPct val="100000"/>
              </a:lnSpc>
              <a:buNone/>
              <a:defRPr/>
            </a:pPr>
            <a:r>
              <a:rPr lang="ja-JP" altLang="en-US" sz="2000" dirty="0">
                <a:solidFill>
                  <a:srgbClr val="C00000"/>
                </a:solidFill>
              </a:rPr>
              <a:t>① 個人情報</a:t>
            </a:r>
            <a:endParaRPr lang="en-US" altLang="ja-JP" sz="2000" dirty="0">
              <a:solidFill>
                <a:srgbClr val="C00000"/>
              </a:solidFill>
            </a:endParaRPr>
          </a:p>
          <a:p>
            <a:pPr lvl="4">
              <a:lnSpc>
                <a:spcPct val="100000"/>
              </a:lnSpc>
              <a:buFont typeface="Segoe UI" panose="020B0502040204020203" pitchFamily="34" charset="0"/>
              <a:buChar char="-"/>
              <a:defRPr/>
            </a:pPr>
            <a:r>
              <a:rPr lang="ja-JP" altLang="en-US" sz="1800" u="sng" dirty="0"/>
              <a:t>種族・民族</a:t>
            </a:r>
            <a:r>
              <a:rPr lang="ja-JP" altLang="en-US" sz="1800" dirty="0"/>
              <a:t>に関するもの（出自）</a:t>
            </a:r>
            <a:endParaRPr lang="en-US" altLang="ja-JP" sz="1800" dirty="0"/>
          </a:p>
          <a:p>
            <a:pPr lvl="4">
              <a:lnSpc>
                <a:spcPct val="100000"/>
              </a:lnSpc>
              <a:buFont typeface="Segoe UI" panose="020B0502040204020203" pitchFamily="34" charset="0"/>
              <a:buChar char="-"/>
              <a:defRPr/>
            </a:pPr>
            <a:r>
              <a:rPr lang="ja-JP" altLang="en-US" sz="1800" u="sng" dirty="0"/>
              <a:t>政治的な意見・宗教・思想上の信条</a:t>
            </a:r>
            <a:r>
              <a:rPr lang="ja-JP" altLang="en-US" sz="1800" dirty="0"/>
              <a:t>に関するもの</a:t>
            </a:r>
            <a:endParaRPr lang="en-US" altLang="ja-JP" sz="1800" dirty="0"/>
          </a:p>
          <a:p>
            <a:pPr lvl="4">
              <a:lnSpc>
                <a:spcPct val="100000"/>
              </a:lnSpc>
              <a:buFont typeface="Segoe UI" panose="020B0502040204020203" pitchFamily="34" charset="0"/>
              <a:buChar char="-"/>
              <a:defRPr/>
            </a:pPr>
            <a:r>
              <a:rPr lang="ja-JP" altLang="en-US" sz="1800" u="sng" dirty="0"/>
              <a:t>労働組合での活動</a:t>
            </a:r>
            <a:endParaRPr lang="en-US" altLang="ja-JP" sz="1800" dirty="0"/>
          </a:p>
          <a:p>
            <a:pPr lvl="4">
              <a:lnSpc>
                <a:spcPct val="100000"/>
              </a:lnSpc>
              <a:buFont typeface="Segoe UI" panose="020B0502040204020203" pitchFamily="34" charset="0"/>
              <a:buChar char="-"/>
              <a:defRPr/>
            </a:pPr>
            <a:r>
              <a:rPr lang="ja-JP" altLang="en-US" sz="1800" dirty="0"/>
              <a:t>（肉体的・精神的な）</a:t>
            </a:r>
            <a:r>
              <a:rPr lang="ja-JP" altLang="en-US" sz="1800" u="sng" dirty="0"/>
              <a:t>健康状態</a:t>
            </a:r>
            <a:r>
              <a:rPr lang="ja-JP" altLang="en-US" sz="1800" dirty="0"/>
              <a:t>に関するもの、</a:t>
            </a:r>
            <a:r>
              <a:rPr lang="ja-JP" altLang="en-US" sz="1800" u="sng" dirty="0"/>
              <a:t>性</a:t>
            </a:r>
            <a:r>
              <a:rPr lang="ja-JP" altLang="en-US" sz="1800" dirty="0"/>
              <a:t>に関するもの</a:t>
            </a:r>
            <a:endParaRPr lang="en-US" altLang="ja-JP" sz="1800" dirty="0"/>
          </a:p>
          <a:p>
            <a:pPr lvl="4">
              <a:lnSpc>
                <a:spcPct val="100000"/>
              </a:lnSpc>
              <a:buFont typeface="Segoe UI" panose="020B0502040204020203" pitchFamily="34" charset="0"/>
              <a:buChar char="-"/>
              <a:defRPr/>
            </a:pPr>
            <a:r>
              <a:rPr lang="ja-JP" altLang="en-US" sz="1800" u="sng" dirty="0"/>
              <a:t>守秘義務</a:t>
            </a:r>
            <a:r>
              <a:rPr lang="ja-JP" altLang="en-US" sz="1800" dirty="0"/>
              <a:t>に係るもの（例：</a:t>
            </a:r>
            <a:r>
              <a:rPr lang="en-US" altLang="ja-JP" sz="1800" dirty="0"/>
              <a:t> </a:t>
            </a:r>
            <a:r>
              <a:rPr lang="ja-JP" altLang="en-US" sz="1800" dirty="0"/>
              <a:t>被弁護人に係る情報）</a:t>
            </a:r>
            <a:endParaRPr lang="en-US" altLang="ja-JP" sz="1800" dirty="0"/>
          </a:p>
          <a:p>
            <a:pPr marL="1187450" lvl="3" indent="0">
              <a:lnSpc>
                <a:spcPct val="100000"/>
              </a:lnSpc>
              <a:buNone/>
              <a:defRPr/>
            </a:pPr>
            <a:r>
              <a:rPr lang="ja-JP" altLang="en-US" sz="2000" dirty="0">
                <a:solidFill>
                  <a:srgbClr val="C00000"/>
                </a:solidFill>
              </a:rPr>
              <a:t>② 知的財産権</a:t>
            </a:r>
            <a:endParaRPr lang="en-US" altLang="ja-JP" sz="2000" dirty="0">
              <a:solidFill>
                <a:srgbClr val="C00000"/>
              </a:solidFill>
            </a:endParaRPr>
          </a:p>
          <a:p>
            <a:pPr marL="1187450" lvl="3" indent="0">
              <a:lnSpc>
                <a:spcPct val="100000"/>
              </a:lnSpc>
              <a:buNone/>
              <a:defRPr/>
            </a:pPr>
            <a:r>
              <a:rPr lang="ja-JP" altLang="en-US" sz="2000" dirty="0">
                <a:solidFill>
                  <a:srgbClr val="C00000"/>
                </a:solidFill>
              </a:rPr>
              <a:t>③ その他特に配慮を必要とするもの</a:t>
            </a:r>
            <a:endParaRPr lang="en-US" altLang="ja-JP" sz="2000" dirty="0">
              <a:solidFill>
                <a:srgbClr val="C00000"/>
              </a:solidFill>
            </a:endParaRPr>
          </a:p>
          <a:p>
            <a:pPr marL="1828800" lvl="4" indent="0">
              <a:lnSpc>
                <a:spcPct val="100000"/>
              </a:lnSpc>
              <a:buFontTx/>
              <a:buNone/>
              <a:defRPr/>
            </a:pPr>
            <a:r>
              <a:rPr lang="ja-JP" altLang="en-US" sz="1800" dirty="0"/>
              <a:t>　例：</a:t>
            </a:r>
            <a:r>
              <a:rPr lang="en-US" altLang="ja-JP" sz="1800" dirty="0"/>
              <a:t> </a:t>
            </a:r>
            <a:r>
              <a:rPr lang="ja-JP" altLang="en-US" sz="1800" dirty="0"/>
              <a:t>絶滅危惧種の生息地情報</a:t>
            </a:r>
            <a:endParaRPr lang="en-US" altLang="ja-JP" sz="1800" dirty="0"/>
          </a:p>
          <a:p>
            <a:pPr>
              <a:defRPr/>
            </a:pPr>
            <a:endParaRPr lang="ja-JP" altLang="en-US" sz="2000" dirty="0"/>
          </a:p>
        </p:txBody>
      </p:sp>
      <p:sp>
        <p:nvSpPr>
          <p:cNvPr id="8" name="页脚占位符 4"/>
          <p:cNvSpPr txBox="1">
            <a:spLocks noChangeArrowheads="1"/>
          </p:cNvSpPr>
          <p:nvPr/>
        </p:nvSpPr>
        <p:spPr>
          <a:xfrm>
            <a:off x="1115616" y="6537325"/>
            <a:ext cx="2448272" cy="32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5</a:t>
            </a:r>
            <a:r>
              <a:rPr lang="ja-JP" altLang="en-US" sz="1200" dirty="0">
                <a:solidFill>
                  <a:schemeClr val="bg1">
                    <a:lumMod val="75000"/>
                  </a:schemeClr>
                </a:solidFill>
              </a:rPr>
              <a:t>章</a:t>
            </a:r>
            <a:r>
              <a:rPr lang="en-US" altLang="ja-JP" sz="1200" dirty="0">
                <a:solidFill>
                  <a:schemeClr val="bg1">
                    <a:lumMod val="75000"/>
                  </a:schemeClr>
                </a:solidFill>
              </a:rPr>
              <a:t>_13</a:t>
            </a:r>
          </a:p>
        </p:txBody>
      </p:sp>
      <p:sp>
        <p:nvSpPr>
          <p:cNvPr id="9" name="テキスト ボックス 8"/>
          <p:cNvSpPr txBox="1"/>
          <p:nvPr/>
        </p:nvSpPr>
        <p:spPr>
          <a:xfrm>
            <a:off x="179512" y="44624"/>
            <a:ext cx="4204997" cy="369332"/>
          </a:xfrm>
          <a:prstGeom prst="rect">
            <a:avLst/>
          </a:prstGeom>
          <a:noFill/>
        </p:spPr>
        <p:txBody>
          <a:bodyPr wrap="none" rtlCol="0">
            <a:spAutoFit/>
          </a:bodyPr>
          <a:lstStyle/>
          <a:p>
            <a:r>
              <a:rPr kumimoji="1" lang="en-US" altLang="ja-JP" dirty="0" smtClean="0">
                <a:solidFill>
                  <a:schemeClr val="accent1">
                    <a:lumMod val="50000"/>
                  </a:schemeClr>
                </a:solidFill>
                <a:latin typeface="BIZ UDPゴシック" panose="020B0400000000000000" pitchFamily="50" charset="-128"/>
                <a:ea typeface="BIZ UDPゴシック" panose="020B0400000000000000" pitchFamily="50" charset="-128"/>
              </a:rPr>
              <a:t>2.2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研究データのタイプによる取り扱い</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7D13D62D-5873-4BFA-B8C7-DD639043DD21}" type="slidenum">
              <a:rPr lang="ja-JP" altLang="en-US" smtClean="0"/>
              <a:pPr/>
              <a:t>6</a:t>
            </a:fld>
            <a:endParaRPr lang="ja-JP" altLang="en-US"/>
          </a:p>
        </p:txBody>
      </p:sp>
      <p:cxnSp>
        <p:nvCxnSpPr>
          <p:cNvPr id="7" name="直線コネクタ 6"/>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p:txBody>
          <a:bodyPr/>
          <a:lstStyle/>
          <a:p>
            <a:pPr eaLnBrk="1" hangingPunct="1"/>
            <a:r>
              <a:rPr lang="ja-JP" altLang="en-US" dirty="0"/>
              <a:t>センシティブデータ</a:t>
            </a:r>
            <a:r>
              <a:rPr lang="en-US" altLang="ja-JP" dirty="0"/>
              <a:t>(2/2)</a:t>
            </a:r>
          </a:p>
        </p:txBody>
      </p:sp>
      <p:sp>
        <p:nvSpPr>
          <p:cNvPr id="68612" name="Rectangle 3"/>
          <p:cNvSpPr>
            <a:spLocks noGrp="1" noChangeArrowheads="1"/>
          </p:cNvSpPr>
          <p:nvPr>
            <p:ph idx="1"/>
          </p:nvPr>
        </p:nvSpPr>
        <p:spPr>
          <a:xfrm>
            <a:off x="533400" y="1600199"/>
            <a:ext cx="8503096" cy="4756151"/>
          </a:xfrm>
        </p:spPr>
        <p:txBody>
          <a:bodyPr>
            <a:normAutofit/>
          </a:bodyPr>
          <a:lstStyle/>
          <a:p>
            <a:r>
              <a:rPr lang="ja-JP" altLang="en-US" sz="2000" dirty="0"/>
              <a:t>注意点</a:t>
            </a:r>
            <a:endParaRPr lang="en-US" altLang="ja-JP" sz="2000" dirty="0"/>
          </a:p>
          <a:p>
            <a:pPr lvl="1">
              <a:lnSpc>
                <a:spcPct val="100000"/>
              </a:lnSpc>
              <a:buFont typeface="Segoe UI" panose="020B0502040204020203" pitchFamily="34" charset="0"/>
              <a:buChar char="-"/>
            </a:pPr>
            <a:r>
              <a:rPr lang="ja-JP" altLang="ja-JP" sz="1800" dirty="0"/>
              <a:t>センシティブデータは、その性質から不適切な管理・使用方法により</a:t>
            </a:r>
            <a:r>
              <a:rPr lang="en-US" altLang="ja-JP" sz="1800" dirty="0"/>
              <a:t/>
            </a:r>
            <a:br>
              <a:rPr lang="en-US" altLang="ja-JP" sz="1800" dirty="0"/>
            </a:br>
            <a:r>
              <a:rPr lang="ja-JP" altLang="ja-JP" sz="1800" dirty="0"/>
              <a:t>自分以外の誰かが不利益を蒙る可能性がある点も意識</a:t>
            </a:r>
            <a:r>
              <a:rPr lang="ja-JP" altLang="en-US" sz="1800" dirty="0"/>
              <a:t>する必要あり</a:t>
            </a:r>
            <a:endParaRPr lang="en-US" altLang="ja-JP" sz="1800" dirty="0"/>
          </a:p>
          <a:p>
            <a:pPr lvl="1">
              <a:lnSpc>
                <a:spcPct val="100000"/>
              </a:lnSpc>
              <a:buFont typeface="Segoe UI" panose="020B0502040204020203" pitchFamily="34" charset="0"/>
              <a:buChar char="-"/>
            </a:pPr>
            <a:endParaRPr lang="en-US" altLang="ja-JP" sz="800" dirty="0"/>
          </a:p>
          <a:p>
            <a:pPr>
              <a:lnSpc>
                <a:spcPct val="100000"/>
              </a:lnSpc>
            </a:pPr>
            <a:r>
              <a:rPr lang="ja-JP" altLang="en-US" sz="2000" dirty="0"/>
              <a:t>センシティブデータに対する対応</a:t>
            </a:r>
            <a:endParaRPr lang="en-US" altLang="ja-JP" sz="2000" dirty="0"/>
          </a:p>
          <a:p>
            <a:pPr lvl="1">
              <a:lnSpc>
                <a:spcPct val="100000"/>
              </a:lnSpc>
              <a:buFont typeface="Segoe UI" panose="020B0502040204020203" pitchFamily="34" charset="0"/>
              <a:buChar char="-"/>
            </a:pPr>
            <a:r>
              <a:rPr lang="ja-JP" altLang="en-US" sz="1800" dirty="0"/>
              <a:t>最も安全なのは</a:t>
            </a:r>
            <a:r>
              <a:rPr lang="ja-JP" altLang="en-US" dirty="0"/>
              <a:t>、</a:t>
            </a:r>
            <a:r>
              <a:rPr lang="ja-JP" altLang="en-US" sz="1800" dirty="0"/>
              <a:t>センシティブデータに該当するデータを集めないこと</a:t>
            </a:r>
            <a:endParaRPr lang="en-US" altLang="ja-JP" sz="1800" dirty="0"/>
          </a:p>
          <a:p>
            <a:pPr lvl="1">
              <a:lnSpc>
                <a:spcPct val="100000"/>
              </a:lnSpc>
              <a:buFont typeface="Segoe UI" panose="020B0502040204020203" pitchFamily="34" charset="0"/>
              <a:buChar char="-"/>
            </a:pPr>
            <a:r>
              <a:rPr lang="ja-JP" altLang="en-US" sz="1800" dirty="0"/>
              <a:t>センシティブデータを含んでしまう場合は、</a:t>
            </a:r>
            <a:endParaRPr lang="en-US" altLang="ja-JP" dirty="0"/>
          </a:p>
          <a:p>
            <a:pPr lvl="2">
              <a:lnSpc>
                <a:spcPct val="100000"/>
              </a:lnSpc>
              <a:buFont typeface="Wingdings" panose="05000000000000000000" pitchFamily="2" charset="2"/>
              <a:buChar char="Ø"/>
            </a:pPr>
            <a:r>
              <a:rPr lang="ja-JP" altLang="en-US" sz="1600" dirty="0"/>
              <a:t>実験協力者に対し、研究利用であることを明確にし、十分な説明を行う</a:t>
            </a:r>
            <a:endParaRPr lang="en-US" altLang="ja-JP" sz="1600" dirty="0"/>
          </a:p>
          <a:p>
            <a:pPr lvl="2">
              <a:lnSpc>
                <a:spcPct val="100000"/>
              </a:lnSpc>
              <a:buFont typeface="Wingdings" panose="05000000000000000000" pitchFamily="2" charset="2"/>
              <a:buChar char="Ø"/>
            </a:pPr>
            <a:r>
              <a:rPr lang="ja-JP" altLang="en-US" sz="1600" dirty="0"/>
              <a:t>匿名加工、仮名加工を行う</a:t>
            </a:r>
            <a:endParaRPr lang="en-US" altLang="ja-JP" sz="1600" dirty="0"/>
          </a:p>
          <a:p>
            <a:pPr lvl="3">
              <a:lnSpc>
                <a:spcPct val="100000"/>
              </a:lnSpc>
            </a:pPr>
            <a:r>
              <a:rPr lang="ja-JP" altLang="en-US" sz="1600" dirty="0"/>
              <a:t>匿名加工</a:t>
            </a:r>
            <a:r>
              <a:rPr lang="en-US" altLang="ja-JP" sz="1600" dirty="0"/>
              <a:t>…</a:t>
            </a:r>
            <a:r>
              <a:rPr lang="ja-JP" altLang="en-US" sz="1600" dirty="0"/>
              <a:t>特定の個人を識別することができないよう個人情報を加工し、</a:t>
            </a:r>
            <a:r>
              <a:rPr lang="en-US" altLang="ja-JP" sz="1600" dirty="0"/>
              <a:t/>
            </a:r>
            <a:br>
              <a:rPr lang="en-US" altLang="ja-JP" sz="1600" dirty="0"/>
            </a:br>
            <a:r>
              <a:rPr lang="ja-JP" altLang="en-US" sz="1600" dirty="0">
                <a:solidFill>
                  <a:srgbClr val="C00000"/>
                </a:solidFill>
              </a:rPr>
              <a:t>復元できないようにすること</a:t>
            </a:r>
            <a:endParaRPr lang="en-US" altLang="ja-JP" sz="1600" dirty="0">
              <a:solidFill>
                <a:srgbClr val="C00000"/>
              </a:solidFill>
            </a:endParaRPr>
          </a:p>
          <a:p>
            <a:pPr lvl="3">
              <a:lnSpc>
                <a:spcPct val="100000"/>
              </a:lnSpc>
            </a:pPr>
            <a:r>
              <a:rPr lang="ja-JP" altLang="en-US" sz="1600" dirty="0"/>
              <a:t>仮名加工</a:t>
            </a:r>
            <a:r>
              <a:rPr lang="en-US" altLang="ja-JP" sz="1600" dirty="0"/>
              <a:t>…</a:t>
            </a:r>
            <a:r>
              <a:rPr lang="ja-JP" altLang="en-US" sz="1600" dirty="0">
                <a:solidFill>
                  <a:srgbClr val="C00000"/>
                </a:solidFill>
              </a:rPr>
              <a:t>他の情報と照合しない限り</a:t>
            </a:r>
            <a:r>
              <a:rPr lang="ja-JP" altLang="en-US" sz="1600" dirty="0"/>
              <a:t>特定の個人を識別することが</a:t>
            </a:r>
            <a:r>
              <a:rPr lang="en-US" altLang="ja-JP" sz="1600" dirty="0"/>
              <a:t/>
            </a:r>
            <a:br>
              <a:rPr lang="en-US" altLang="ja-JP" sz="1600" dirty="0"/>
            </a:br>
            <a:r>
              <a:rPr lang="ja-JP" altLang="en-US" sz="1600" dirty="0"/>
              <a:t>できないよう個人情報を加工すること（例：氏名をランダムな記号に置換）</a:t>
            </a:r>
            <a:endParaRPr lang="en-US" altLang="ja-JP" sz="1600" dirty="0"/>
          </a:p>
          <a:p>
            <a:pPr lvl="3">
              <a:lnSpc>
                <a:spcPct val="100000"/>
              </a:lnSpc>
            </a:pPr>
            <a:r>
              <a:rPr lang="ja-JP" altLang="en-US" sz="1600" dirty="0"/>
              <a:t>仮名加工情報は第三者への提供が制限される</a:t>
            </a:r>
            <a:endParaRPr lang="en-US" altLang="ja-JP" sz="1600" dirty="0"/>
          </a:p>
          <a:p>
            <a:pPr lvl="1">
              <a:lnSpc>
                <a:spcPct val="100000"/>
              </a:lnSpc>
              <a:buFont typeface="Segoe UI" panose="020B0502040204020203" pitchFamily="34" charset="0"/>
              <a:buChar char="-"/>
            </a:pPr>
            <a:r>
              <a:rPr lang="ja-JP" altLang="en-US" dirty="0"/>
              <a:t>情報漏洩を防ぐためのセキュリティ対策の徹底も不可欠</a:t>
            </a:r>
            <a:endParaRPr lang="ja-JP" altLang="en-US" sz="1800" dirty="0"/>
          </a:p>
        </p:txBody>
      </p:sp>
      <p:sp>
        <p:nvSpPr>
          <p:cNvPr id="6" name="页脚占位符 4"/>
          <p:cNvSpPr txBox="1">
            <a:spLocks noChangeArrowheads="1"/>
          </p:cNvSpPr>
          <p:nvPr/>
        </p:nvSpPr>
        <p:spPr>
          <a:xfrm>
            <a:off x="1115616" y="6453337"/>
            <a:ext cx="4821188" cy="3151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5</a:t>
            </a:r>
            <a:r>
              <a:rPr lang="ja-JP" altLang="en-US" sz="1200" dirty="0">
                <a:solidFill>
                  <a:schemeClr val="bg1">
                    <a:lumMod val="75000"/>
                  </a:schemeClr>
                </a:solidFill>
              </a:rPr>
              <a:t>章</a:t>
            </a:r>
            <a:r>
              <a:rPr lang="en-US" altLang="ja-JP" sz="1200" dirty="0">
                <a:solidFill>
                  <a:schemeClr val="bg1">
                    <a:lumMod val="75000"/>
                  </a:schemeClr>
                </a:solidFill>
              </a:rPr>
              <a:t>_14, </a:t>
            </a:r>
            <a:r>
              <a:rPr lang="ja-JP" altLang="en-US" sz="1200" dirty="0">
                <a:solidFill>
                  <a:schemeClr val="bg1">
                    <a:lumMod val="75000"/>
                  </a:schemeClr>
                </a:solidFill>
              </a:rPr>
              <a:t>「個人情報の保護に関する法律」</a:t>
            </a:r>
          </a:p>
          <a:p>
            <a:endParaRPr lang="en-US" altLang="ja-JP" sz="1200" dirty="0">
              <a:solidFill>
                <a:schemeClr val="bg1">
                  <a:lumMod val="75000"/>
                </a:schemeClr>
              </a:solidFill>
            </a:endParaRPr>
          </a:p>
        </p:txBody>
      </p:sp>
      <p:sp>
        <p:nvSpPr>
          <p:cNvPr id="7" name="テキスト ボックス 6"/>
          <p:cNvSpPr txBox="1"/>
          <p:nvPr/>
        </p:nvSpPr>
        <p:spPr>
          <a:xfrm>
            <a:off x="179512" y="44624"/>
            <a:ext cx="4204997" cy="369332"/>
          </a:xfrm>
          <a:prstGeom prst="rect">
            <a:avLst/>
          </a:prstGeom>
          <a:noFill/>
        </p:spPr>
        <p:txBody>
          <a:bodyPr wrap="none" rtlCol="0">
            <a:spAutoFit/>
          </a:bodyPr>
          <a:lstStyle/>
          <a:p>
            <a:r>
              <a:rPr kumimoji="1" lang="en-US" altLang="ja-JP" dirty="0" smtClean="0">
                <a:solidFill>
                  <a:schemeClr val="accent1">
                    <a:lumMod val="50000"/>
                  </a:schemeClr>
                </a:solidFill>
                <a:latin typeface="BIZ UDPゴシック" panose="020B0400000000000000" pitchFamily="50" charset="-128"/>
                <a:ea typeface="BIZ UDPゴシック" panose="020B0400000000000000" pitchFamily="50" charset="-128"/>
              </a:rPr>
              <a:t>2.2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研究データのタイプによる取り扱い</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4"/>
          </p:nvPr>
        </p:nvSpPr>
        <p:spPr/>
        <p:txBody>
          <a:bodyPr/>
          <a:lstStyle/>
          <a:p>
            <a:fld id="{7D13D62D-5873-4BFA-B8C7-DD639043DD21}" type="slidenum">
              <a:rPr lang="ja-JP" altLang="en-US" smtClean="0"/>
              <a:pPr/>
              <a:t>7</a:t>
            </a:fld>
            <a:endParaRPr lang="ja-JP" altLang="en-US"/>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安全保障輸出管理</a:t>
            </a:r>
            <a:endParaRPr kumimoji="1" lang="ja-JP" altLang="en-US" dirty="0"/>
          </a:p>
        </p:txBody>
      </p:sp>
      <p:sp>
        <p:nvSpPr>
          <p:cNvPr id="3" name="コンテンツ プレースホルダー 2"/>
          <p:cNvSpPr>
            <a:spLocks noGrp="1"/>
          </p:cNvSpPr>
          <p:nvPr>
            <p:ph idx="1"/>
          </p:nvPr>
        </p:nvSpPr>
        <p:spPr>
          <a:xfrm>
            <a:off x="628650" y="1690689"/>
            <a:ext cx="8359080" cy="4215183"/>
          </a:xfrm>
        </p:spPr>
        <p:txBody>
          <a:bodyPr>
            <a:noAutofit/>
          </a:bodyPr>
          <a:lstStyle/>
          <a:p>
            <a:pPr>
              <a:lnSpc>
                <a:spcPct val="100000"/>
              </a:lnSpc>
            </a:pPr>
            <a:r>
              <a:rPr lang="ja-JP" altLang="en-US" sz="2200" dirty="0"/>
              <a:t>大量破壊兵器の製造・開発につながるような貨物・技術が、</a:t>
            </a:r>
            <a:r>
              <a:rPr lang="en-US" altLang="ja-JP" sz="2200" dirty="0"/>
              <a:t/>
            </a:r>
            <a:br>
              <a:rPr lang="en-US" altLang="ja-JP" sz="2200" dirty="0"/>
            </a:br>
            <a:r>
              <a:rPr lang="ja-JP" altLang="en-US" sz="2200" dirty="0"/>
              <a:t>自国及び国際社会の安全を脅かす国家やテロリスト等に</a:t>
            </a:r>
            <a:r>
              <a:rPr lang="en-US" altLang="ja-JP" sz="2200" dirty="0"/>
              <a:t/>
            </a:r>
            <a:br>
              <a:rPr lang="en-US" altLang="ja-JP" sz="2200" dirty="0"/>
            </a:br>
            <a:r>
              <a:rPr lang="ja-JP" altLang="en-US" sz="2200" dirty="0"/>
              <a:t>渡ることを防ぐ</a:t>
            </a:r>
            <a:endParaRPr lang="en-US" altLang="ja-JP" sz="2200" dirty="0"/>
          </a:p>
          <a:p>
            <a:pPr lvl="1">
              <a:lnSpc>
                <a:spcPct val="100000"/>
              </a:lnSpc>
              <a:buFont typeface="Segoe UI" panose="020B0502040204020203" pitchFamily="34" charset="0"/>
              <a:buChar char="-"/>
            </a:pPr>
            <a:r>
              <a:rPr lang="ja-JP" altLang="en-US" dirty="0"/>
              <a:t>例：化学物質の製造法に関わるデータ</a:t>
            </a:r>
            <a:endParaRPr lang="en-US" altLang="ja-JP" dirty="0"/>
          </a:p>
          <a:p>
            <a:pPr lvl="1">
              <a:lnSpc>
                <a:spcPct val="100000"/>
              </a:lnSpc>
              <a:buFont typeface="Segoe UI" panose="020B0502040204020203" pitchFamily="34" charset="0"/>
              <a:buChar char="-"/>
            </a:pPr>
            <a:endParaRPr lang="en-US" altLang="ja-JP" dirty="0"/>
          </a:p>
          <a:p>
            <a:pPr>
              <a:lnSpc>
                <a:spcPct val="100000"/>
              </a:lnSpc>
            </a:pPr>
            <a:r>
              <a:rPr lang="ja-JP" altLang="en-US" sz="2200" dirty="0"/>
              <a:t>外為法に基づき、留学生等の管理や海外への研究資機材等の</a:t>
            </a:r>
            <a:r>
              <a:rPr lang="en-US" altLang="ja-JP" sz="2200" dirty="0"/>
              <a:t/>
            </a:r>
            <a:br>
              <a:rPr lang="en-US" altLang="ja-JP" sz="2200" dirty="0"/>
            </a:br>
            <a:r>
              <a:rPr lang="ja-JP" altLang="en-US" sz="2200" dirty="0"/>
              <a:t>送付（もしくは持ち出し）等の管理を確実に行うことが求められる</a:t>
            </a:r>
            <a:endParaRPr lang="en-US" altLang="ja-JP" sz="2200" dirty="0"/>
          </a:p>
          <a:p>
            <a:pPr>
              <a:lnSpc>
                <a:spcPct val="100000"/>
              </a:lnSpc>
            </a:pPr>
            <a:endParaRPr lang="en-US" altLang="ja-JP" sz="2200" dirty="0"/>
          </a:p>
          <a:p>
            <a:pPr>
              <a:lnSpc>
                <a:spcPct val="100000"/>
              </a:lnSpc>
            </a:pPr>
            <a:r>
              <a:rPr lang="ja-JP" altLang="en-US" sz="2200" dirty="0"/>
              <a:t>以下のような場合には、事前申請手続きなどにより</a:t>
            </a:r>
            <a:r>
              <a:rPr lang="en-US" altLang="ja-JP" sz="2200" dirty="0"/>
              <a:t/>
            </a:r>
            <a:br>
              <a:rPr lang="en-US" altLang="ja-JP" sz="2200" dirty="0"/>
            </a:br>
            <a:r>
              <a:rPr lang="ja-JP" altLang="en-US" sz="2200" dirty="0"/>
              <a:t>研究機関での一元的な管理が必要</a:t>
            </a:r>
            <a:endParaRPr lang="en-US" altLang="ja-JP" sz="2200" dirty="0"/>
          </a:p>
          <a:p>
            <a:pPr lvl="1">
              <a:lnSpc>
                <a:spcPct val="100000"/>
              </a:lnSpc>
              <a:buFont typeface="Segoe UI" panose="020B0502040204020203" pitchFamily="34" charset="0"/>
              <a:buChar char="-"/>
            </a:pPr>
            <a:r>
              <a:rPr lang="ja-JP" altLang="en-US" dirty="0"/>
              <a:t>海外への研究資機材等の送付・持ち出し</a:t>
            </a:r>
            <a:endParaRPr lang="en-US" altLang="ja-JP" dirty="0"/>
          </a:p>
          <a:p>
            <a:pPr lvl="1">
              <a:lnSpc>
                <a:spcPct val="100000"/>
              </a:lnSpc>
              <a:buFont typeface="Segoe UI" panose="020B0502040204020203" pitchFamily="34" charset="0"/>
              <a:buChar char="-"/>
            </a:pPr>
            <a:r>
              <a:rPr lang="ja-JP" altLang="en-US" dirty="0"/>
              <a:t>外国人研究者・留学生等への技術提供</a:t>
            </a:r>
            <a:endParaRPr lang="en-US" altLang="ja-JP" dirty="0"/>
          </a:p>
          <a:p>
            <a:pPr marL="457200" lvl="1" indent="0">
              <a:buNone/>
            </a:pPr>
            <a:endParaRPr lang="en-US" altLang="ja-JP" sz="2000" dirty="0"/>
          </a:p>
        </p:txBody>
      </p:sp>
      <p:sp>
        <p:nvSpPr>
          <p:cNvPr id="6" name="テキスト ボックス 5"/>
          <p:cNvSpPr txBox="1"/>
          <p:nvPr/>
        </p:nvSpPr>
        <p:spPr>
          <a:xfrm>
            <a:off x="5292080" y="5951021"/>
            <a:ext cx="3600400" cy="646331"/>
          </a:xfrm>
          <a:prstGeom prst="rect">
            <a:avLst/>
          </a:prstGeom>
          <a:noFill/>
        </p:spPr>
        <p:txBody>
          <a:bodyPr wrap="square" rtlCol="0">
            <a:spAutoFit/>
          </a:bodyPr>
          <a:lstStyle/>
          <a:p>
            <a:pPr algn="r"/>
            <a:r>
              <a:rPr lang="zh-TW" altLang="en-US" sz="1200" dirty="0">
                <a:latin typeface="BIZ UDPゴシック" panose="020B0400000000000000" pitchFamily="50" charset="-128"/>
                <a:ea typeface="BIZ UDPゴシック" panose="020B0400000000000000" pitchFamily="50" charset="-128"/>
              </a:rPr>
              <a:t>九州大学 法務統括室</a:t>
            </a:r>
            <a:r>
              <a:rPr lang="ja-JP" altLang="en-US" sz="1200" dirty="0">
                <a:latin typeface="BIZ UDPゴシック" panose="020B0400000000000000" pitchFamily="50" charset="-128"/>
                <a:ea typeface="BIZ UDPゴシック" panose="020B0400000000000000" pitchFamily="50" charset="-128"/>
              </a:rPr>
              <a:t>「安全保障管理」</a:t>
            </a:r>
            <a:endParaRPr lang="en-US" altLang="ja-JP" sz="1200" dirty="0">
              <a:latin typeface="BIZ UDPゴシック" panose="020B0400000000000000" pitchFamily="50" charset="-128"/>
              <a:ea typeface="BIZ UDPゴシック" panose="020B0400000000000000" pitchFamily="50" charset="-128"/>
            </a:endParaRPr>
          </a:p>
          <a:p>
            <a:pPr algn="r"/>
            <a:r>
              <a:rPr kumimoji="1" lang="en-US" altLang="ja-JP" sz="1200" dirty="0">
                <a:latin typeface="BIZ UDPゴシック" panose="020B0400000000000000" pitchFamily="50" charset="-128"/>
                <a:ea typeface="BIZ UDPゴシック" panose="020B0400000000000000" pitchFamily="50" charset="-128"/>
                <a:hlinkClick r:id="rId3"/>
              </a:rPr>
              <a:t>https://qilo.kyushu-u.ac.jp/security</a:t>
            </a:r>
            <a:endParaRPr kumimoji="1" lang="en-US" altLang="ja-JP" sz="1200" dirty="0">
              <a:latin typeface="BIZ UDPゴシック" panose="020B0400000000000000" pitchFamily="50" charset="-128"/>
              <a:ea typeface="BIZ UDPゴシック" panose="020B0400000000000000" pitchFamily="50" charset="-128"/>
            </a:endParaRPr>
          </a:p>
          <a:p>
            <a:pPr algn="r"/>
            <a:endParaRPr kumimoji="1" lang="ja-JP" altLang="en-US" sz="1200" dirty="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179512" y="44624"/>
            <a:ext cx="4204997" cy="369332"/>
          </a:xfrm>
          <a:prstGeom prst="rect">
            <a:avLst/>
          </a:prstGeom>
          <a:noFill/>
        </p:spPr>
        <p:txBody>
          <a:bodyPr wrap="none" rtlCol="0">
            <a:spAutoFit/>
          </a:bodyPr>
          <a:lstStyle/>
          <a:p>
            <a:r>
              <a:rPr kumimoji="1" lang="en-US" altLang="ja-JP" dirty="0" smtClean="0">
                <a:solidFill>
                  <a:schemeClr val="accent1">
                    <a:lumMod val="50000"/>
                  </a:schemeClr>
                </a:solidFill>
                <a:latin typeface="BIZ UDPゴシック" panose="020B0400000000000000" pitchFamily="50" charset="-128"/>
                <a:ea typeface="BIZ UDPゴシック" panose="020B0400000000000000" pitchFamily="50" charset="-128"/>
              </a:rPr>
              <a:t>2.2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研究データのタイプによる取り扱い</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4"/>
          </p:nvPr>
        </p:nvSpPr>
        <p:spPr/>
        <p:txBody>
          <a:bodyPr/>
          <a:lstStyle/>
          <a:p>
            <a:fld id="{7D13D62D-5873-4BFA-B8C7-DD639043DD21}" type="slidenum">
              <a:rPr lang="ja-JP" altLang="en-US" smtClean="0"/>
              <a:pPr/>
              <a:t>8</a:t>
            </a:fld>
            <a:endParaRPr lang="ja-JP" altLang="en-US"/>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045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57200" y="1681866"/>
            <a:ext cx="8435280" cy="4680000"/>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九州大学の皆様へ</a:t>
            </a:r>
            <a:endParaRPr kumimoji="1" lang="ja-JP" altLang="en-US" dirty="0"/>
          </a:p>
        </p:txBody>
      </p:sp>
      <p:sp>
        <p:nvSpPr>
          <p:cNvPr id="5" name="コンテンツ プレースホルダー 2"/>
          <p:cNvSpPr>
            <a:spLocks noGrp="1"/>
          </p:cNvSpPr>
          <p:nvPr>
            <p:ph idx="1"/>
          </p:nvPr>
        </p:nvSpPr>
        <p:spPr>
          <a:xfrm>
            <a:off x="667871" y="1861699"/>
            <a:ext cx="8153400" cy="4320334"/>
          </a:xfrm>
        </p:spPr>
        <p:txBody>
          <a:bodyPr/>
          <a:lstStyle/>
          <a:p>
            <a:r>
              <a:rPr kumimoji="1" lang="ja-JP" altLang="en-US" sz="2000" b="1" dirty="0">
                <a:solidFill>
                  <a:schemeClr val="bg1"/>
                </a:solidFill>
              </a:rPr>
              <a:t>研究データ管理の方針</a:t>
            </a:r>
            <a:r>
              <a:rPr lang="ja-JP" altLang="en-US" sz="2000" b="1" dirty="0">
                <a:solidFill>
                  <a:schemeClr val="bg1"/>
                </a:solidFill>
              </a:rPr>
              <a:t>を</a:t>
            </a:r>
            <a:r>
              <a:rPr kumimoji="1" lang="ja-JP" altLang="en-US" sz="2000" b="1" dirty="0">
                <a:solidFill>
                  <a:schemeClr val="bg1"/>
                </a:solidFill>
              </a:rPr>
              <a:t>決めておきましょう。</a:t>
            </a:r>
            <a:endParaRPr kumimoji="1" lang="en-US" altLang="ja-JP" sz="2000" b="1" dirty="0">
              <a:solidFill>
                <a:schemeClr val="bg1"/>
              </a:solidFill>
            </a:endParaRPr>
          </a:p>
          <a:p>
            <a:pPr lvl="1">
              <a:lnSpc>
                <a:spcPct val="100000"/>
              </a:lnSpc>
              <a:buFont typeface="Segoe UI" panose="020B0502040204020203" pitchFamily="34" charset="0"/>
              <a:buChar char="-"/>
            </a:pPr>
            <a:r>
              <a:rPr kumimoji="1" lang="ja-JP" altLang="en-US" sz="1800" b="1" dirty="0">
                <a:solidFill>
                  <a:schemeClr val="bg1"/>
                </a:solidFill>
              </a:rPr>
              <a:t>指導教員等の研究プロジェクトに入って研究をする場合、研究データ管理計画があらかじめ決められている場合があります。研究を始める場合には、それを確認するようにしましょう。</a:t>
            </a:r>
            <a:endParaRPr kumimoji="1" lang="en-US" altLang="ja-JP" sz="1800" b="1" dirty="0">
              <a:solidFill>
                <a:schemeClr val="bg1"/>
              </a:solidFill>
            </a:endParaRPr>
          </a:p>
          <a:p>
            <a:pPr lvl="1">
              <a:lnSpc>
                <a:spcPct val="100000"/>
              </a:lnSpc>
              <a:buFont typeface="Segoe UI" panose="020B0502040204020203" pitchFamily="34" charset="0"/>
              <a:buChar char="-"/>
            </a:pPr>
            <a:r>
              <a:rPr kumimoji="1" lang="ja-JP" altLang="en-US" sz="1800" b="1" dirty="0">
                <a:solidFill>
                  <a:schemeClr val="bg1"/>
                </a:solidFill>
              </a:rPr>
              <a:t>研究の遂行中に、研究計画に変更が生じ、取り扱う研究データにも影響が生じる場合は、研究データ管理の方針を再検討しましょう。</a:t>
            </a:r>
            <a:endParaRPr kumimoji="1" lang="en-US" altLang="ja-JP" sz="1800" b="1" dirty="0">
              <a:solidFill>
                <a:schemeClr val="bg1"/>
              </a:solidFill>
            </a:endParaRPr>
          </a:p>
          <a:p>
            <a:pPr>
              <a:lnSpc>
                <a:spcPct val="100000"/>
              </a:lnSpc>
            </a:pPr>
            <a:r>
              <a:rPr lang="ja-JP" altLang="en-US" sz="2000" b="1" dirty="0">
                <a:solidFill>
                  <a:schemeClr val="bg1"/>
                </a:solidFill>
              </a:rPr>
              <a:t>配慮が必要なデータの取り扱いに困ったときには、一人で判断せず、研究リーダーや指導教員に相談しましょう</a:t>
            </a:r>
            <a:r>
              <a:rPr kumimoji="1" lang="ja-JP" altLang="en-US" sz="2000" b="1" dirty="0">
                <a:solidFill>
                  <a:schemeClr val="bg1"/>
                </a:solidFill>
              </a:rPr>
              <a:t>。</a:t>
            </a:r>
            <a:endParaRPr kumimoji="1" lang="en-US" altLang="ja-JP" sz="2000" b="1" dirty="0">
              <a:solidFill>
                <a:schemeClr val="bg1"/>
              </a:solidFill>
            </a:endParaRPr>
          </a:p>
          <a:p>
            <a:r>
              <a:rPr kumimoji="1" lang="ja-JP" altLang="en-US" sz="2000" b="1" dirty="0">
                <a:solidFill>
                  <a:schemeClr val="bg1"/>
                </a:solidFill>
              </a:rPr>
              <a:t>ご不明な点があれば、以下に相談してください。</a:t>
            </a:r>
            <a:endParaRPr kumimoji="1" lang="en-US" altLang="ja-JP" sz="2000" b="1" dirty="0">
              <a:solidFill>
                <a:schemeClr val="bg1"/>
              </a:solidFill>
            </a:endParaRPr>
          </a:p>
          <a:p>
            <a:pPr marL="0" indent="0">
              <a:buNone/>
            </a:pPr>
            <a:endParaRPr kumimoji="1" lang="en-US" altLang="ja-JP" sz="800" b="1" dirty="0">
              <a:solidFill>
                <a:schemeClr val="bg1"/>
              </a:solidFill>
            </a:endParaRPr>
          </a:p>
          <a:p>
            <a:pPr marL="400050" lvl="1" indent="0" fontAlgn="t">
              <a:buNone/>
            </a:pPr>
            <a:r>
              <a:rPr kumimoji="1" lang="ja-JP" altLang="en-US" sz="1600" b="1" dirty="0">
                <a:solidFill>
                  <a:schemeClr val="bg1"/>
                </a:solidFill>
              </a:rPr>
              <a:t>　　</a:t>
            </a:r>
            <a:r>
              <a:rPr kumimoji="1" lang="ja-JP" altLang="en-US" sz="2000" b="1" dirty="0">
                <a:solidFill>
                  <a:schemeClr val="bg1"/>
                </a:solidFill>
              </a:rPr>
              <a:t>研究データ管理支援部門</a:t>
            </a:r>
            <a:endParaRPr kumimoji="1" lang="en-US" altLang="ja-JP" sz="2000" b="1" dirty="0">
              <a:solidFill>
                <a:schemeClr val="bg1"/>
              </a:solidFill>
            </a:endParaRPr>
          </a:p>
          <a:p>
            <a:pPr marL="400050" lvl="1" indent="0" fontAlgn="t">
              <a:buNone/>
            </a:pPr>
            <a:r>
              <a:rPr kumimoji="1" lang="ja-JP" altLang="en-US" sz="2000" b="1" dirty="0">
                <a:solidFill>
                  <a:schemeClr val="bg1"/>
                </a:solidFill>
              </a:rPr>
              <a:t>　　</a:t>
            </a:r>
            <a:r>
              <a:rPr kumimoji="1" lang="en-US" altLang="ja-JP" sz="2000" b="1" dirty="0">
                <a:solidFill>
                  <a:schemeClr val="bg1"/>
                </a:solidFill>
              </a:rPr>
              <a:t>https://</a:t>
            </a:r>
            <a:r>
              <a:rPr lang="en-US" altLang="ja-JP" sz="2000" b="1" dirty="0" smtClean="0">
                <a:solidFill>
                  <a:schemeClr val="bg1"/>
                </a:solidFill>
              </a:rPr>
              <a:t>rds.dx.kyushu-u.ac.jp/contact_us</a:t>
            </a:r>
            <a:endParaRPr kumimoji="1" lang="en-US" altLang="ja-JP" sz="2000" b="1" dirty="0">
              <a:solidFill>
                <a:schemeClr val="bg1"/>
              </a:solidFill>
            </a:endParaRPr>
          </a:p>
          <a:p>
            <a:pPr marL="400050" lvl="1" indent="0" fontAlgn="t">
              <a:buNone/>
            </a:pPr>
            <a:r>
              <a:rPr kumimoji="1" lang="ja-JP" altLang="en-US" sz="2000" b="1" dirty="0">
                <a:solidFill>
                  <a:schemeClr val="bg1"/>
                </a:solidFill>
              </a:rPr>
              <a:t>　　</a:t>
            </a:r>
            <a:r>
              <a:rPr lang="en-US" altLang="ja-JP" sz="2000" b="1" dirty="0">
                <a:solidFill>
                  <a:schemeClr val="bg1"/>
                </a:solidFill>
              </a:rPr>
              <a:t>rds_help@dx.kyushu-u.ac.jp</a:t>
            </a:r>
            <a:endParaRPr kumimoji="1" lang="en-US" altLang="ja-JP" sz="2800" b="1" dirty="0">
              <a:solidFill>
                <a:schemeClr val="bg1"/>
              </a:solidFill>
            </a:endParaRPr>
          </a:p>
        </p:txBody>
      </p:sp>
      <p:sp>
        <p:nvSpPr>
          <p:cNvPr id="9" name="スライド番号プレースホルダー 8"/>
          <p:cNvSpPr>
            <a:spLocks noGrp="1"/>
          </p:cNvSpPr>
          <p:nvPr>
            <p:ph type="sldNum" sz="quarter" idx="12"/>
          </p:nvPr>
        </p:nvSpPr>
        <p:spPr>
          <a:xfrm>
            <a:off x="6598912" y="6394970"/>
            <a:ext cx="2057400" cy="365125"/>
          </a:xfrm>
        </p:spPr>
        <p:txBody>
          <a:bodyPr/>
          <a:lstStyle/>
          <a:p>
            <a:fld id="{E7D4452B-26E9-4C9F-ABB2-FD64CED57217}" type="slidenum">
              <a:rPr kumimoji="1" lang="ja-JP" altLang="en-US" smtClean="0"/>
              <a:t>9</a:t>
            </a:fld>
            <a:endParaRPr kumimoji="1" lang="ja-JP" altLang="en-US" dirty="0"/>
          </a:p>
        </p:txBody>
      </p:sp>
      <p:pic>
        <p:nvPicPr>
          <p:cNvPr id="6" name="図 5"/>
          <p:cNvPicPr>
            <a:picLocks noChangeAspect="1"/>
          </p:cNvPicPr>
          <p:nvPr/>
        </p:nvPicPr>
        <p:blipFill rotWithShape="1">
          <a:blip r:embed="rId3" cstate="print">
            <a:extLst>
              <a:ext uri="{28A0092B-C50C-407E-A947-70E740481C1C}">
                <a14:useLocalDpi xmlns:a14="http://schemas.microsoft.com/office/drawing/2010/main" val="0"/>
              </a:ext>
            </a:extLst>
          </a:blip>
          <a:srcRect t="-1" b="34416"/>
          <a:stretch/>
        </p:blipFill>
        <p:spPr>
          <a:xfrm>
            <a:off x="7541536" y="4184067"/>
            <a:ext cx="1114776" cy="2673933"/>
          </a:xfrm>
          <a:prstGeom prst="rect">
            <a:avLst/>
          </a:prstGeom>
        </p:spPr>
      </p:pic>
      <p:pic>
        <p:nvPicPr>
          <p:cNvPr id="7" name="図 1" descr="kyudai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9079" y="44624"/>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p:cNvSpPr txBox="1"/>
          <p:nvPr/>
        </p:nvSpPr>
        <p:spPr>
          <a:xfrm>
            <a:off x="179512" y="44624"/>
            <a:ext cx="3163045"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研究データ管理の方針決定</a:t>
            </a:r>
            <a:endPar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3967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Segoe UI Semibold"/>
        <a:ea typeface="BIZ UDPゴシック"/>
        <a:cs typeface=""/>
      </a:majorFont>
      <a:minorFont>
        <a:latin typeface="Segoe UI"/>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4436</TotalTime>
  <Words>2499</Words>
  <Application>Microsoft Office PowerPoint</Application>
  <PresentationFormat>画面に合わせる (4:3)</PresentationFormat>
  <Paragraphs>158</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BIZ UDPゴシック</vt:lpstr>
      <vt:lpstr>ＭＳ Ｐゴシック</vt:lpstr>
      <vt:lpstr>Arial</vt:lpstr>
      <vt:lpstr>Calibri</vt:lpstr>
      <vt:lpstr>Segoe UI</vt:lpstr>
      <vt:lpstr>Segoe UI Semibold</vt:lpstr>
      <vt:lpstr>Wingdings</vt:lpstr>
      <vt:lpstr>Office テーマ</vt:lpstr>
      <vt:lpstr>2.　研究データ管理の方針決定</vt:lpstr>
      <vt:lpstr>実質的な研究データの管理と 　データ管理計画</vt:lpstr>
      <vt:lpstr>データ管理計画 (DMP: Data Management Plan）</vt:lpstr>
      <vt:lpstr>データ管理計画（DMP）の動向</vt:lpstr>
      <vt:lpstr>取り扱いに配慮が必要なデータ</vt:lpstr>
      <vt:lpstr>センシティブデータ(1/2)</vt:lpstr>
      <vt:lpstr>センシティブデータ(2/2)</vt:lpstr>
      <vt:lpstr>安全保障輸出管理</vt:lpstr>
      <vt:lpstr>九州大学の皆様へ</vt:lpstr>
    </vt:vector>
  </TitlesOfParts>
  <Company>Ihara .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UIプロジェクトX</dc:title>
  <dc:creator>齊藤匠一郎</dc:creator>
  <cp:lastModifiedBy>HOSHIKO NAMI</cp:lastModifiedBy>
  <cp:revision>467</cp:revision>
  <cp:lastPrinted>2013-02-26T06:19:53Z</cp:lastPrinted>
  <dcterms:created xsi:type="dcterms:W3CDTF">2013-02-26T09:12:07Z</dcterms:created>
  <dcterms:modified xsi:type="dcterms:W3CDTF">2023-08-31T01:44:36Z</dcterms:modified>
</cp:coreProperties>
</file>