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73" r:id="rId3"/>
    <p:sldId id="275" r:id="rId4"/>
    <p:sldId id="282" r:id="rId5"/>
    <p:sldId id="290" r:id="rId6"/>
    <p:sldId id="256" r:id="rId7"/>
    <p:sldId id="277" r:id="rId8"/>
    <p:sldId id="286" r:id="rId9"/>
    <p:sldId id="287" r:id="rId10"/>
    <p:sldId id="291" r:id="rId11"/>
    <p:sldId id="284" r:id="rId12"/>
    <p:sldId id="292" r:id="rId13"/>
    <p:sldId id="285" r:id="rId14"/>
    <p:sldId id="278" r:id="rId15"/>
    <p:sldId id="279" r:id="rId16"/>
    <p:sldId id="276" r:id="rId17"/>
    <p:sldId id="293" r:id="rId18"/>
    <p:sldId id="280" r:id="rId19"/>
    <p:sldId id="259" r:id="rId20"/>
    <p:sldId id="260" r:id="rId21"/>
    <p:sldId id="283" r:id="rId22"/>
    <p:sldId id="288" r:id="rId23"/>
    <p:sldId id="294" r:id="rId24"/>
    <p:sldId id="295" r:id="rId25"/>
    <p:sldId id="296" r:id="rId26"/>
    <p:sldId id="297" r:id="rId27"/>
    <p:sldId id="299" r:id="rId28"/>
    <p:sldId id="300" r:id="rId29"/>
    <p:sldId id="302" r:id="rId30"/>
    <p:sldId id="306" r:id="rId31"/>
    <p:sldId id="305" r:id="rId32"/>
    <p:sldId id="264" r:id="rId33"/>
    <p:sldId id="265" r:id="rId34"/>
    <p:sldId id="266" r:id="rId35"/>
    <p:sldId id="267" r:id="rId36"/>
    <p:sldId id="268" r:id="rId37"/>
    <p:sldId id="271" r:id="rId38"/>
    <p:sldId id="270" r:id="rId39"/>
    <p:sldId id="272" r:id="rId40"/>
    <p:sldId id="269" r:id="rId41"/>
    <p:sldId id="307" r:id="rId42"/>
    <p:sldId id="304" r:id="rId43"/>
    <p:sldId id="303" r:id="rId4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00" autoAdjust="0"/>
  </p:normalViewPr>
  <p:slideViewPr>
    <p:cSldViewPr>
      <p:cViewPr varScale="1">
        <p:scale>
          <a:sx n="110" d="100"/>
          <a:sy n="110" d="100"/>
        </p:scale>
        <p:origin x="-83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3568664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17461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381888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ja-JP" altLang="en-US" smtClean="0"/>
              <a:t>マスター タイトルの書式設定</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4" name="Date Placeholder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
        <p:nvSpPr>
          <p:cNvPr id="8" name="Content Placeholder 7"/>
          <p:cNvSpPr>
            <a:spLocks noGrp="1"/>
          </p:cNvSpPr>
          <p:nvPr>
            <p:ph sz="quarter" idx="13"/>
          </p:nvPr>
        </p:nvSpPr>
        <p:spPr>
          <a:xfrm>
            <a:off x="609600" y="1600200"/>
            <a:ext cx="79248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5" name="Date Placeholder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182229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66662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391259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67798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282032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39204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2788711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9A7FDC6-0321-48BF-8A91-59EE9D4447F7}" type="datetimeFigureOut">
              <a:rPr kumimoji="1" lang="ja-JP" altLang="en-US" smtClean="0"/>
              <a:t>2013/3/16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2699110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alpha val="31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7FDC6-0321-48BF-8A91-59EE9D4447F7}" type="datetimeFigureOut">
              <a:rPr kumimoji="1" lang="ja-JP" altLang="en-US" smtClean="0"/>
              <a:t>2013/3/16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1B588-B233-45B6-924A-62CC6BAC635E}" type="slidenum">
              <a:rPr kumimoji="1" lang="ja-JP" altLang="en-US" smtClean="0"/>
              <a:t>‹#›</a:t>
            </a:fld>
            <a:endParaRPr kumimoji="1" lang="ja-JP" altLang="en-US"/>
          </a:p>
        </p:txBody>
      </p:sp>
    </p:spTree>
    <p:extLst>
      <p:ext uri="{BB962C8B-B14F-4D97-AF65-F5344CB8AC3E}">
        <p14:creationId xmlns:p14="http://schemas.microsoft.com/office/powerpoint/2010/main" val="3415551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9A7FDC6-0321-48BF-8A91-59EE9D4447F7}" type="datetimeFigureOut">
              <a:rPr kumimoji="1" lang="ja-JP" altLang="en-US" smtClean="0"/>
              <a:t>2013/3/16</a:t>
            </a:fld>
            <a:endParaRPr kumimoji="1" lang="ja-JP" alt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D721B588-B233-45B6-924A-62CC6BAC635E}" type="slidenum">
              <a:rPr kumimoji="1" lang="ja-JP" altLang="en-US" smtClean="0"/>
              <a:t>‹#›</a:t>
            </a:fld>
            <a:endParaRPr kumimoji="1" lang="ja-JP" alt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kumimoji="1" sz="3000" kern="1200" cap="all" spc="50" baseline="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kumimoji="1" sz="17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83505" y="5949315"/>
            <a:ext cx="3960495" cy="360045"/>
          </a:xfrm>
        </p:spPr>
        <p:txBody>
          <a:bodyPr>
            <a:normAutofit fontScale="92500" lnSpcReduction="10000"/>
          </a:bodyPr>
          <a:lstStyle/>
          <a:p>
            <a:r>
              <a:rPr lang="ja-JP" altLang="en-US" sz="1800" dirty="0"/>
              <a:t>　</a:t>
            </a:r>
            <a:r>
              <a:rPr lang="en-US" altLang="ja-JP" sz="2000" dirty="0" smtClean="0">
                <a:solidFill>
                  <a:schemeClr val="tx1"/>
                </a:solidFill>
              </a:rPr>
              <a:t>2013</a:t>
            </a:r>
            <a:r>
              <a:rPr lang="ja-JP" altLang="en-US" sz="2000" dirty="0" smtClean="0">
                <a:solidFill>
                  <a:schemeClr val="tx1"/>
                </a:solidFill>
              </a:rPr>
              <a:t>年</a:t>
            </a:r>
            <a:r>
              <a:rPr lang="en-US" altLang="ja-JP" sz="2000" dirty="0">
                <a:solidFill>
                  <a:schemeClr val="tx1"/>
                </a:solidFill>
              </a:rPr>
              <a:t>3</a:t>
            </a:r>
            <a:r>
              <a:rPr lang="ja-JP" altLang="en-US" sz="2000" dirty="0" smtClean="0">
                <a:solidFill>
                  <a:schemeClr val="tx1"/>
                </a:solidFill>
              </a:rPr>
              <a:t>月</a:t>
            </a:r>
            <a:r>
              <a:rPr lang="en-US" altLang="ja-JP" sz="2000" dirty="0">
                <a:solidFill>
                  <a:schemeClr val="tx1"/>
                </a:solidFill>
              </a:rPr>
              <a:t>16</a:t>
            </a:r>
            <a:r>
              <a:rPr lang="ja-JP" altLang="en-US" sz="2000" dirty="0" smtClean="0">
                <a:solidFill>
                  <a:schemeClr val="tx1"/>
                </a:solidFill>
              </a:rPr>
              <a:t>日</a:t>
            </a:r>
            <a:r>
              <a:rPr lang="en-US" altLang="ja-JP" sz="2000" dirty="0">
                <a:solidFill>
                  <a:schemeClr val="tx1"/>
                </a:solidFill>
              </a:rPr>
              <a:t>(</a:t>
            </a:r>
            <a:r>
              <a:rPr lang="ja-JP" altLang="en-US" sz="2000" dirty="0">
                <a:solidFill>
                  <a:schemeClr val="tx1"/>
                </a:solidFill>
              </a:rPr>
              <a:t>土</a:t>
            </a:r>
            <a:r>
              <a:rPr lang="en-US" altLang="ja-JP" sz="2000" dirty="0">
                <a:solidFill>
                  <a:schemeClr val="tx1"/>
                </a:solidFill>
              </a:rPr>
              <a:t>) </a:t>
            </a:r>
            <a:r>
              <a:rPr lang="ja-JP" altLang="en-US" sz="1400" dirty="0" smtClean="0">
                <a:solidFill>
                  <a:schemeClr val="tx1"/>
                </a:solidFill>
              </a:rPr>
              <a:t>於</a:t>
            </a:r>
            <a:r>
              <a:rPr lang="ja-JP" altLang="en-US" sz="2000" dirty="0" smtClean="0">
                <a:solidFill>
                  <a:schemeClr val="tx1"/>
                </a:solidFill>
              </a:rPr>
              <a:t>鵆の湯</a:t>
            </a:r>
            <a:endParaRPr kumimoji="1" lang="ja-JP" altLang="en-US" sz="1800" dirty="0">
              <a:solidFill>
                <a:schemeClr val="tx1"/>
              </a:solidFill>
            </a:endParaRPr>
          </a:p>
        </p:txBody>
      </p:sp>
      <p:sp>
        <p:nvSpPr>
          <p:cNvPr id="2" name="タイトル 1"/>
          <p:cNvSpPr>
            <a:spLocks noGrp="1"/>
          </p:cNvSpPr>
          <p:nvPr>
            <p:ph type="ctrTitle"/>
          </p:nvPr>
        </p:nvSpPr>
        <p:spPr>
          <a:xfrm>
            <a:off x="685800" y="1988820"/>
            <a:ext cx="7772400" cy="2190116"/>
          </a:xfrm>
        </p:spPr>
        <p:txBody>
          <a:bodyPr>
            <a:normAutofit/>
          </a:bodyPr>
          <a:lstStyle/>
          <a:p>
            <a:r>
              <a:rPr lang="ja-JP" altLang="en-US" sz="3600" dirty="0"/>
              <a:t>郭沫若「行路難」と佐賀熊の川温泉</a:t>
            </a:r>
            <a:r>
              <a:rPr lang="ja-JP" altLang="en-US" dirty="0"/>
              <a:t/>
            </a:r>
            <a:br>
              <a:rPr lang="ja-JP" altLang="en-US" dirty="0"/>
            </a:br>
            <a:r>
              <a:rPr lang="en-US" altLang="ja-JP" dirty="0"/>
              <a:t/>
            </a:r>
            <a:br>
              <a:rPr lang="en-US" altLang="ja-JP" dirty="0"/>
            </a:br>
            <a:r>
              <a:rPr lang="ja-JP" altLang="en-US" dirty="0" smtClean="0"/>
              <a:t>　　　　　　　</a:t>
            </a:r>
            <a:r>
              <a:rPr lang="ja-JP" altLang="en-US" sz="3600" dirty="0" smtClean="0"/>
              <a:t>田 中 千 絵</a:t>
            </a:r>
            <a:r>
              <a:rPr lang="ja-JP" altLang="en-US" sz="4900" dirty="0"/>
              <a:t/>
            </a:r>
            <a:br>
              <a:rPr lang="ja-JP" altLang="en-US" sz="4900" dirty="0"/>
            </a:br>
            <a:endParaRPr kumimoji="1" lang="ja-JP" altLang="en-US" dirty="0"/>
          </a:p>
        </p:txBody>
      </p:sp>
      <p:sp>
        <p:nvSpPr>
          <p:cNvPr id="4" name="テキスト ボックス 3"/>
          <p:cNvSpPr txBox="1"/>
          <p:nvPr/>
        </p:nvSpPr>
        <p:spPr>
          <a:xfrm>
            <a:off x="1256222" y="2952000"/>
            <a:ext cx="3458761" cy="707886"/>
          </a:xfrm>
          <a:prstGeom prst="rect">
            <a:avLst/>
          </a:prstGeom>
          <a:noFill/>
        </p:spPr>
        <p:txBody>
          <a:bodyPr wrap="square" rtlCol="0">
            <a:spAutoFit/>
          </a:bodyPr>
          <a:lstStyle/>
          <a:p>
            <a:r>
              <a:rPr lang="ja-JP" altLang="en-US" sz="2000" dirty="0"/>
              <a:t>九州</a:t>
            </a:r>
            <a:r>
              <a:rPr lang="ja-JP" altLang="en-US" sz="2000" dirty="0" smtClean="0"/>
              <a:t>大学文学部</a:t>
            </a:r>
            <a:endParaRPr lang="en-US" altLang="ja-JP" sz="2000" dirty="0" smtClean="0"/>
          </a:p>
          <a:p>
            <a:r>
              <a:rPr lang="ja-JP" altLang="en-US" sz="2000" dirty="0" smtClean="0"/>
              <a:t>中国文学研究室　学部</a:t>
            </a:r>
            <a:r>
              <a:rPr lang="ja-JP" altLang="en-US" sz="2000" dirty="0"/>
              <a:t>３</a:t>
            </a:r>
            <a:r>
              <a:rPr lang="ja-JP" altLang="en-US" sz="2000" dirty="0" smtClean="0"/>
              <a:t>年</a:t>
            </a:r>
            <a:endParaRPr kumimoji="1" lang="ja-JP" altLang="en-US" sz="2000" dirty="0"/>
          </a:p>
        </p:txBody>
      </p:sp>
    </p:spTree>
    <p:extLst>
      <p:ext uri="{BB962C8B-B14F-4D97-AF65-F5344CB8AC3E}">
        <p14:creationId xmlns:p14="http://schemas.microsoft.com/office/powerpoint/2010/main" val="1645292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1662" y="188595"/>
            <a:ext cx="5400676" cy="634047"/>
          </a:xfrm>
        </p:spPr>
        <p:txBody>
          <a:bodyPr>
            <a:normAutofit/>
          </a:bodyPr>
          <a:lstStyle/>
          <a:p>
            <a:r>
              <a:rPr lang="ja-JP" altLang="en-US" sz="2800" dirty="0" smtClean="0"/>
              <a:t>色紙「雖不見青松、白沙心未改」</a:t>
            </a:r>
            <a:endParaRPr kumimoji="1" lang="ja-JP" altLang="en-US" sz="28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685" y="720000"/>
            <a:ext cx="5222063" cy="5706247"/>
          </a:xfrm>
        </p:spPr>
      </p:pic>
      <p:sp>
        <p:nvSpPr>
          <p:cNvPr id="5" name="テキスト ボックス 4"/>
          <p:cNvSpPr txBox="1"/>
          <p:nvPr/>
        </p:nvSpPr>
        <p:spPr>
          <a:xfrm>
            <a:off x="3851910" y="6408000"/>
            <a:ext cx="3960495" cy="307777"/>
          </a:xfrm>
          <a:prstGeom prst="rect">
            <a:avLst/>
          </a:prstGeom>
          <a:noFill/>
        </p:spPr>
        <p:txBody>
          <a:bodyPr wrap="square" rtlCol="0">
            <a:spAutoFit/>
          </a:bodyPr>
          <a:lstStyle/>
          <a:p>
            <a:r>
              <a:rPr kumimoji="1" lang="ja-JP" altLang="en-US" sz="1400" dirty="0" smtClean="0"/>
              <a:t>九州大学文学部考古学研究室所蔵</a:t>
            </a:r>
            <a:r>
              <a:rPr kumimoji="1" lang="ja-JP" altLang="en-US" sz="1100" dirty="0" smtClean="0"/>
              <a:t>（発表者撮影）</a:t>
            </a:r>
            <a:endParaRPr kumimoji="1" lang="ja-JP" altLang="en-US" sz="1100" dirty="0"/>
          </a:p>
        </p:txBody>
      </p:sp>
    </p:spTree>
    <p:extLst>
      <p:ext uri="{BB962C8B-B14F-4D97-AF65-F5344CB8AC3E}">
        <p14:creationId xmlns:p14="http://schemas.microsoft.com/office/powerpoint/2010/main" val="1991244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000" y="144000"/>
            <a:ext cx="8399999" cy="6300000"/>
          </a:xfrm>
        </p:spPr>
      </p:pic>
      <p:sp>
        <p:nvSpPr>
          <p:cNvPr id="4" name="テキスト ボックス 3"/>
          <p:cNvSpPr txBox="1"/>
          <p:nvPr/>
        </p:nvSpPr>
        <p:spPr>
          <a:xfrm>
            <a:off x="6372226" y="6444000"/>
            <a:ext cx="2520314" cy="307777"/>
          </a:xfrm>
          <a:prstGeom prst="rect">
            <a:avLst/>
          </a:prstGeom>
          <a:noFill/>
        </p:spPr>
        <p:txBody>
          <a:bodyPr wrap="square" rtlCol="0">
            <a:spAutoFit/>
          </a:bodyPr>
          <a:lstStyle/>
          <a:p>
            <a:r>
              <a:rPr kumimoji="1" lang="ja-JP" altLang="en-US" sz="1400" dirty="0" smtClean="0"/>
              <a:t>唐津　虹ノ松原　</a:t>
            </a:r>
            <a:r>
              <a:rPr kumimoji="1" lang="ja-JP" altLang="en-US" sz="1100" dirty="0" smtClean="0"/>
              <a:t>（発表者撮影）</a:t>
            </a:r>
            <a:endParaRPr kumimoji="1" lang="ja-JP" altLang="en-US" sz="1100" dirty="0"/>
          </a:p>
        </p:txBody>
      </p:sp>
    </p:spTree>
    <p:extLst>
      <p:ext uri="{BB962C8B-B14F-4D97-AF65-F5344CB8AC3E}">
        <p14:creationId xmlns:p14="http://schemas.microsoft.com/office/powerpoint/2010/main" val="2705751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000" y="144000"/>
            <a:ext cx="8399999" cy="6300000"/>
          </a:xfrm>
        </p:spPr>
      </p:pic>
      <p:sp>
        <p:nvSpPr>
          <p:cNvPr id="6" name="テキスト ボックス 5"/>
          <p:cNvSpPr txBox="1"/>
          <p:nvPr/>
        </p:nvSpPr>
        <p:spPr>
          <a:xfrm>
            <a:off x="6623686" y="6426813"/>
            <a:ext cx="2520314" cy="307777"/>
          </a:xfrm>
          <a:prstGeom prst="rect">
            <a:avLst/>
          </a:prstGeom>
          <a:noFill/>
        </p:spPr>
        <p:txBody>
          <a:bodyPr wrap="square" rtlCol="0">
            <a:spAutoFit/>
          </a:bodyPr>
          <a:lstStyle/>
          <a:p>
            <a:r>
              <a:rPr kumimoji="1" lang="ja-JP" altLang="en-US" sz="1400" dirty="0" smtClean="0"/>
              <a:t>唐津　虹ノ松原　</a:t>
            </a:r>
            <a:r>
              <a:rPr kumimoji="1" lang="ja-JP" altLang="en-US" sz="1100" dirty="0" smtClean="0"/>
              <a:t>（発表者撮影）</a:t>
            </a:r>
            <a:endParaRPr kumimoji="1" lang="ja-JP" altLang="en-US" sz="1100" dirty="0"/>
          </a:p>
        </p:txBody>
      </p:sp>
      <p:sp>
        <p:nvSpPr>
          <p:cNvPr id="2" name="テキスト ボックス 1"/>
          <p:cNvSpPr txBox="1"/>
          <p:nvPr/>
        </p:nvSpPr>
        <p:spPr>
          <a:xfrm>
            <a:off x="3131820" y="6415861"/>
            <a:ext cx="2880360" cy="369332"/>
          </a:xfrm>
          <a:prstGeom prst="rect">
            <a:avLst/>
          </a:prstGeom>
          <a:noFill/>
        </p:spPr>
        <p:txBody>
          <a:bodyPr wrap="square" rtlCol="0">
            <a:spAutoFit/>
          </a:bodyPr>
          <a:lstStyle/>
          <a:p>
            <a:r>
              <a:rPr lang="ja-JP" altLang="en-US" dirty="0" smtClean="0"/>
              <a:t>「白砂青松」の美しい景観</a:t>
            </a:r>
            <a:endParaRPr kumimoji="1" lang="ja-JP" altLang="en-US" dirty="0"/>
          </a:p>
        </p:txBody>
      </p:sp>
    </p:spTree>
    <p:extLst>
      <p:ext uri="{BB962C8B-B14F-4D97-AF65-F5344CB8AC3E}">
        <p14:creationId xmlns:p14="http://schemas.microsoft.com/office/powerpoint/2010/main" val="2230580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484000" y="252000"/>
            <a:ext cx="4248270" cy="677108"/>
          </a:xfrm>
          <a:prstGeom prst="rect">
            <a:avLst/>
          </a:prstGeom>
          <a:noFill/>
        </p:spPr>
        <p:txBody>
          <a:bodyPr wrap="square" rtlCol="0">
            <a:spAutoFit/>
          </a:bodyPr>
          <a:lstStyle/>
          <a:p>
            <a:r>
              <a:rPr lang="ja-JP" altLang="en-US" sz="2000" dirty="0" smtClean="0">
                <a:latin typeface="+mj-ea"/>
                <a:ea typeface="+mj-ea"/>
              </a:rPr>
              <a:t>家族写真</a:t>
            </a:r>
            <a:endParaRPr lang="en-US" altLang="ja-JP" sz="2000" dirty="0" smtClean="0">
              <a:latin typeface="+mj-ea"/>
              <a:ea typeface="+mj-ea"/>
            </a:endParaRPr>
          </a:p>
          <a:p>
            <a:r>
              <a:rPr lang="ja-JP" altLang="en-US" dirty="0" smtClean="0">
                <a:latin typeface="+mj-ea"/>
                <a:ea typeface="+mj-ea"/>
              </a:rPr>
              <a:t>（</a:t>
            </a:r>
            <a:r>
              <a:rPr lang="en-US" altLang="ja-JP" dirty="0" smtClean="0">
                <a:latin typeface="+mj-ea"/>
                <a:ea typeface="+mj-ea"/>
              </a:rPr>
              <a:t>1923</a:t>
            </a:r>
            <a:r>
              <a:rPr lang="ja-JP" altLang="en-US" dirty="0">
                <a:latin typeface="+mj-ea"/>
                <a:ea typeface="+mj-ea"/>
              </a:rPr>
              <a:t>年  郭沫若と妻安娜と子供たち）</a:t>
            </a:r>
            <a:endParaRPr kumimoji="1" lang="ja-JP" altLang="en-US" sz="2000" dirty="0">
              <a:latin typeface="+mj-ea"/>
              <a:ea typeface="+mj-ea"/>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82143" y="936000"/>
            <a:ext cx="3579714" cy="545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672000" y="6372000"/>
            <a:ext cx="2880360" cy="276999"/>
          </a:xfrm>
          <a:prstGeom prst="rect">
            <a:avLst/>
          </a:prstGeom>
          <a:noFill/>
        </p:spPr>
        <p:txBody>
          <a:bodyPr wrap="square" rtlCol="0">
            <a:spAutoFit/>
          </a:bodyPr>
          <a:lstStyle/>
          <a:p>
            <a:r>
              <a:rPr lang="ja-JP" altLang="en-US" sz="1200" dirty="0">
                <a:latin typeface="+mn-ea"/>
              </a:rPr>
              <a:t>肖玫</a:t>
            </a:r>
            <a:r>
              <a:rPr kumimoji="1" lang="en-US" altLang="ja-JP" sz="1200" dirty="0" smtClean="0"/>
              <a:t>『</a:t>
            </a:r>
            <a:r>
              <a:rPr kumimoji="1" lang="ja-JP" altLang="en-US" sz="1200" dirty="0" smtClean="0"/>
              <a:t>郭沫若</a:t>
            </a:r>
            <a:r>
              <a:rPr kumimoji="1" lang="en-US" altLang="ja-JP" sz="1200" dirty="0" smtClean="0"/>
              <a:t>』</a:t>
            </a:r>
            <a:r>
              <a:rPr kumimoji="1" lang="ja-JP" altLang="en-US" sz="1200" dirty="0" smtClean="0"/>
              <a:t>（文物出版社</a:t>
            </a:r>
            <a:r>
              <a:rPr kumimoji="1" lang="en-US" altLang="ja-JP" sz="1200" dirty="0" smtClean="0"/>
              <a:t>,1992</a:t>
            </a:r>
            <a:r>
              <a:rPr kumimoji="1" lang="ja-JP" altLang="en-US" sz="1200" dirty="0" smtClean="0"/>
              <a:t>年）より</a:t>
            </a:r>
            <a:endParaRPr kumimoji="1" lang="ja-JP" altLang="en-US" sz="1200" dirty="0"/>
          </a:p>
        </p:txBody>
      </p:sp>
    </p:spTree>
    <p:extLst>
      <p:ext uri="{BB962C8B-B14F-4D97-AF65-F5344CB8AC3E}">
        <p14:creationId xmlns:p14="http://schemas.microsoft.com/office/powerpoint/2010/main" val="3192033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4000" r="-4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2000" y="180000"/>
            <a:ext cx="4114799" cy="468000"/>
          </a:xfrm>
        </p:spPr>
        <p:txBody>
          <a:bodyPr>
            <a:normAutofit/>
          </a:bodyPr>
          <a:lstStyle/>
          <a:p>
            <a:r>
              <a:rPr kumimoji="1" lang="ja-JP" altLang="en-US" sz="2400" dirty="0" smtClean="0"/>
              <a:t>“福岡”を離れ“熊の川”へ</a:t>
            </a:r>
            <a:r>
              <a:rPr lang="ja-JP" altLang="en-US" sz="2400" dirty="0"/>
              <a:t>･･</a:t>
            </a:r>
            <a:r>
              <a:rPr lang="ja-JP" altLang="en-US" sz="2400" dirty="0" smtClean="0"/>
              <a:t>･</a:t>
            </a:r>
            <a:endParaRPr kumimoji="1" lang="ja-JP" altLang="en-US" sz="2400" dirty="0"/>
          </a:p>
        </p:txBody>
      </p:sp>
      <p:sp>
        <p:nvSpPr>
          <p:cNvPr id="4" name="テキスト ボックス 3"/>
          <p:cNvSpPr txBox="1"/>
          <p:nvPr/>
        </p:nvSpPr>
        <p:spPr>
          <a:xfrm>
            <a:off x="431482" y="1268730"/>
            <a:ext cx="8281035" cy="4662815"/>
          </a:xfrm>
          <a:prstGeom prst="rect">
            <a:avLst/>
          </a:prstGeom>
          <a:noFill/>
        </p:spPr>
        <p:txBody>
          <a:bodyPr wrap="square" rtlCol="0">
            <a:spAutoFit/>
          </a:bodyPr>
          <a:lstStyle/>
          <a:p>
            <a:pPr>
              <a:lnSpc>
                <a:spcPct val="150000"/>
              </a:lnSpc>
            </a:pPr>
            <a:r>
              <a:rPr lang="en-US" altLang="ja-JP" dirty="0"/>
              <a:t> </a:t>
            </a:r>
            <a:r>
              <a:rPr lang="ja-JP" altLang="en-US" dirty="0" smtClean="0"/>
              <a:t>　</a:t>
            </a:r>
            <a:r>
              <a:rPr lang="ja-JP" altLang="ja-JP" dirty="0" smtClean="0"/>
              <a:t>彼</a:t>
            </a:r>
            <a:r>
              <a:rPr lang="ja-JP" altLang="ja-JP" dirty="0"/>
              <a:t>の妻が買って帰ったのは二枚の佐賀県の地図であった。もともと武雄と古湯温泉はみな佐賀県の区域内で</a:t>
            </a:r>
            <a:r>
              <a:rPr lang="ja-JP" altLang="ja-JP" dirty="0" smtClean="0"/>
              <a:t>あった</a:t>
            </a:r>
            <a:r>
              <a:rPr lang="ja-JP" altLang="en-US" dirty="0" smtClean="0"/>
              <a:t>。</a:t>
            </a:r>
            <a:endParaRPr lang="en-US" altLang="ja-JP" dirty="0" smtClean="0"/>
          </a:p>
          <a:p>
            <a:pPr>
              <a:lnSpc>
                <a:spcPct val="150000"/>
              </a:lnSpc>
            </a:pPr>
            <a:r>
              <a:rPr lang="ja-JP" altLang="en-US" dirty="0" smtClean="0"/>
              <a:t>　･･･</a:t>
            </a:r>
            <a:r>
              <a:rPr lang="ja-JP" altLang="ja-JP" dirty="0" smtClean="0"/>
              <a:t>（</a:t>
            </a:r>
            <a:r>
              <a:rPr lang="ja-JP" altLang="ja-JP" dirty="0"/>
              <a:t>中略</a:t>
            </a:r>
            <a:r>
              <a:rPr lang="ja-JP" altLang="ja-JP" dirty="0" smtClean="0"/>
              <a:t>）</a:t>
            </a:r>
            <a:r>
              <a:rPr lang="ja-JP" altLang="en-US" dirty="0" smtClean="0"/>
              <a:t>･･･</a:t>
            </a:r>
            <a:endParaRPr lang="en-US" altLang="ja-JP" dirty="0" smtClean="0"/>
          </a:p>
          <a:p>
            <a:pPr>
              <a:lnSpc>
                <a:spcPct val="150000"/>
              </a:lnSpc>
            </a:pPr>
            <a:r>
              <a:rPr lang="ja-JP" altLang="en-US" dirty="0" smtClean="0"/>
              <a:t>　</a:t>
            </a:r>
            <a:r>
              <a:rPr lang="ja-JP" altLang="ja-JP" dirty="0" smtClean="0"/>
              <a:t>さらに</a:t>
            </a:r>
            <a:r>
              <a:rPr lang="ja-JP" altLang="ja-JP" dirty="0"/>
              <a:t>古湯を見た。古湯は佐賀県の北、川上川の上流の山間にあった。川上川に沿って上り、古湯に行かないうち一里ばかりのところに、また熊川温泉というところがあって、ここの人口は四十戸を出ない。案内にはこの両地方の風光がどんなに秀麗であるか、人心が如何に素朴であるか、生活が如何に簡易であるかをまた盛んにほめていたので、それが彼らの意向を決定してしまった。</a:t>
            </a:r>
          </a:p>
          <a:p>
            <a:pPr>
              <a:lnSpc>
                <a:spcPct val="150000"/>
              </a:lnSpc>
            </a:pPr>
            <a:r>
              <a:rPr lang="ja-JP" altLang="ja-JP" dirty="0"/>
              <a:t>　彼らは古湯か熊川に行くことに決めた。もし子供たちのうるさいのを避けたいと思う時は、彼らはまた別々に居ることが出来るし、こうして彼は山間で静かに創作に従事できるのである。</a:t>
            </a:r>
            <a:endParaRPr kumimoji="1" lang="ja-JP" altLang="en-US" dirty="0"/>
          </a:p>
        </p:txBody>
      </p:sp>
      <p:sp>
        <p:nvSpPr>
          <p:cNvPr id="5" name="テキスト ボックス 4"/>
          <p:cNvSpPr txBox="1"/>
          <p:nvPr/>
        </p:nvSpPr>
        <p:spPr>
          <a:xfrm>
            <a:off x="545620" y="726930"/>
            <a:ext cx="6186650" cy="369332"/>
          </a:xfrm>
          <a:prstGeom prst="rect">
            <a:avLst/>
          </a:prstGeom>
          <a:noFill/>
        </p:spPr>
        <p:txBody>
          <a:bodyPr wrap="square" rtlCol="0">
            <a:spAutoFit/>
          </a:bodyPr>
          <a:lstStyle/>
          <a:p>
            <a:r>
              <a:rPr lang="ja-JP" altLang="ja-JP" dirty="0"/>
              <a:t>『行路難』上篇・三 より</a:t>
            </a:r>
            <a:r>
              <a:rPr lang="ja-JP" altLang="ja-JP" sz="1400" dirty="0"/>
              <a:t>（牧山敏浩氏</a:t>
            </a:r>
            <a:r>
              <a:rPr lang="ja-JP" altLang="ja-JP" sz="1400" dirty="0" smtClean="0"/>
              <a:t>訳</a:t>
            </a:r>
            <a:r>
              <a:rPr lang="en-US" altLang="ja-JP" sz="1400" dirty="0" smtClean="0"/>
              <a:t>〔</a:t>
            </a:r>
            <a:r>
              <a:rPr lang="ja-JP" altLang="en-US" sz="1400" dirty="0" smtClean="0"/>
              <a:t>佐賀印刷社，</a:t>
            </a:r>
            <a:r>
              <a:rPr lang="en-US" altLang="ja-JP" sz="1400" dirty="0" smtClean="0"/>
              <a:t>1982</a:t>
            </a:r>
            <a:r>
              <a:rPr lang="ja-JP" altLang="en-US" sz="1400" dirty="0" smtClean="0"/>
              <a:t>年</a:t>
            </a:r>
            <a:r>
              <a:rPr lang="en-US" altLang="ja-JP" sz="1400" dirty="0" smtClean="0"/>
              <a:t>〕</a:t>
            </a:r>
            <a:r>
              <a:rPr lang="ja-JP" altLang="ja-JP" sz="1400" dirty="0" smtClean="0"/>
              <a:t>に</a:t>
            </a:r>
            <a:r>
              <a:rPr lang="ja-JP" altLang="ja-JP" sz="1400" dirty="0"/>
              <a:t>よる</a:t>
            </a:r>
            <a:r>
              <a:rPr lang="ja-JP" altLang="ja-JP" sz="1400" dirty="0" smtClean="0"/>
              <a:t>）</a:t>
            </a:r>
            <a:endParaRPr lang="ja-JP" altLang="ja-JP" sz="1400" dirty="0"/>
          </a:p>
        </p:txBody>
      </p:sp>
      <p:sp>
        <p:nvSpPr>
          <p:cNvPr id="6" name="正方形/長方形 5"/>
          <p:cNvSpPr/>
          <p:nvPr/>
        </p:nvSpPr>
        <p:spPr>
          <a:xfrm>
            <a:off x="1224000" y="2628000"/>
            <a:ext cx="504000"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192000" y="3024000"/>
            <a:ext cx="972000"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176000" y="3429000"/>
            <a:ext cx="4284000"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45620" y="3852000"/>
            <a:ext cx="7920000"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40000" y="4270732"/>
            <a:ext cx="5112135"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40000" y="4680000"/>
            <a:ext cx="3852000" cy="324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899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4000"/>
                                        <p:tgtEl>
                                          <p:spTgt spid="9"/>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0"/>
                                        <p:tgtEl>
                                          <p:spTgt spid="10"/>
                                        </p:tgtEl>
                                      </p:cBhvr>
                                    </p:animEffect>
                                  </p:childTnLst>
                                </p:cTn>
                              </p:par>
                            </p:childTnLst>
                          </p:cTn>
                        </p:par>
                        <p:par>
                          <p:cTn id="27" fill="hold">
                            <p:stCondLst>
                              <p:cond delay="90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4000"/>
                                        <p:tgtEl>
                                          <p:spTgt spid="11"/>
                                        </p:tgtEl>
                                      </p:cBhvr>
                                    </p:animEffect>
                                  </p:childTnLst>
                                </p:cTn>
                              </p:par>
                            </p:childTnLst>
                          </p:cTn>
                        </p:par>
                        <p:par>
                          <p:cTn id="31" fill="hold">
                            <p:stCondLst>
                              <p:cond delay="13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3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1" y="252000"/>
            <a:ext cx="6577620" cy="6043810"/>
          </a:xfrm>
          <a:prstGeom prst="rect">
            <a:avLst/>
          </a:prstGeom>
          <a:ln>
            <a:solidFill>
              <a:schemeClr val="tx1"/>
            </a:solidFill>
          </a:ln>
        </p:spPr>
      </p:pic>
      <p:sp>
        <p:nvSpPr>
          <p:cNvPr id="5" name="テキスト ボックス 4"/>
          <p:cNvSpPr txBox="1"/>
          <p:nvPr/>
        </p:nvSpPr>
        <p:spPr>
          <a:xfrm>
            <a:off x="7020272" y="6381328"/>
            <a:ext cx="1728192" cy="369332"/>
          </a:xfrm>
          <a:prstGeom prst="rect">
            <a:avLst/>
          </a:prstGeom>
          <a:noFill/>
        </p:spPr>
        <p:txBody>
          <a:bodyPr wrap="square" rtlCol="0">
            <a:spAutoFit/>
          </a:bodyPr>
          <a:lstStyle/>
          <a:p>
            <a:r>
              <a:rPr kumimoji="1" lang="en-US" altLang="ja-JP" dirty="0" err="1" smtClean="0">
                <a:latin typeface="+mj-ea"/>
                <a:ea typeface="+mj-ea"/>
              </a:rPr>
              <a:t>Googlemap</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4071604" y="1772816"/>
            <a:ext cx="959663" cy="288032"/>
          </a:xfrm>
          <a:prstGeom prst="wedgeRectCallout">
            <a:avLst>
              <a:gd name="adj1" fmla="val 18562"/>
              <a:gd name="adj2" fmla="val 147358"/>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rPr>
              <a:t>熊の</a:t>
            </a:r>
            <a:r>
              <a:rPr lang="ja-JP" altLang="en-US" sz="1100" b="1" dirty="0" smtClean="0">
                <a:solidFill>
                  <a:schemeClr val="tx1"/>
                </a:solidFill>
              </a:rPr>
              <a:t>川温泉</a:t>
            </a:r>
            <a:endParaRPr kumimoji="1" lang="ja-JP" altLang="en-US" sz="1100" b="1" dirty="0">
              <a:solidFill>
                <a:schemeClr val="tx1"/>
              </a:solidFill>
            </a:endParaRPr>
          </a:p>
        </p:txBody>
      </p:sp>
      <p:sp>
        <p:nvSpPr>
          <p:cNvPr id="8" name="四角形吹き出し 7"/>
          <p:cNvSpPr/>
          <p:nvPr/>
        </p:nvSpPr>
        <p:spPr>
          <a:xfrm>
            <a:off x="6012180" y="548640"/>
            <a:ext cx="959663" cy="288032"/>
          </a:xfrm>
          <a:prstGeom prst="wedgeRectCallout">
            <a:avLst>
              <a:gd name="adj1" fmla="val -92003"/>
              <a:gd name="adj2" fmla="val 36545"/>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九大医学部</a:t>
            </a:r>
            <a:endParaRPr kumimoji="1" lang="ja-JP" altLang="en-US" sz="1100" b="1" dirty="0">
              <a:solidFill>
                <a:schemeClr val="tx1"/>
              </a:solidFill>
            </a:endParaRPr>
          </a:p>
        </p:txBody>
      </p:sp>
    </p:spTree>
    <p:extLst>
      <p:ext uri="{BB962C8B-B14F-4D97-AF65-F5344CB8AC3E}">
        <p14:creationId xmlns:p14="http://schemas.microsoft.com/office/powerpoint/2010/main" val="2284180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1" y="268536"/>
            <a:ext cx="6577620" cy="6010738"/>
          </a:xfrm>
          <a:prstGeom prst="rect">
            <a:avLst/>
          </a:prstGeom>
          <a:ln>
            <a:solidFill>
              <a:schemeClr val="tx1"/>
            </a:solidFill>
          </a:ln>
        </p:spPr>
      </p:pic>
      <p:sp>
        <p:nvSpPr>
          <p:cNvPr id="5" name="テキスト ボックス 4"/>
          <p:cNvSpPr txBox="1"/>
          <p:nvPr/>
        </p:nvSpPr>
        <p:spPr>
          <a:xfrm>
            <a:off x="7020272" y="6381328"/>
            <a:ext cx="1728192" cy="369332"/>
          </a:xfrm>
          <a:prstGeom prst="rect">
            <a:avLst/>
          </a:prstGeom>
          <a:noFill/>
        </p:spPr>
        <p:txBody>
          <a:bodyPr wrap="square" rtlCol="0">
            <a:spAutoFit/>
          </a:bodyPr>
          <a:lstStyle/>
          <a:p>
            <a:r>
              <a:rPr kumimoji="1" lang="en-US" altLang="ja-JP" dirty="0" err="1" smtClean="0">
                <a:latin typeface="+mj-ea"/>
                <a:ea typeface="+mj-ea"/>
              </a:rPr>
              <a:t>Googlemap</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4071604" y="1772816"/>
            <a:ext cx="959663" cy="288032"/>
          </a:xfrm>
          <a:prstGeom prst="wedgeRectCallout">
            <a:avLst>
              <a:gd name="adj1" fmla="val 18562"/>
              <a:gd name="adj2" fmla="val 147358"/>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rPr>
              <a:t>熊の</a:t>
            </a:r>
            <a:r>
              <a:rPr lang="ja-JP" altLang="en-US" sz="1100" b="1" dirty="0" smtClean="0">
                <a:solidFill>
                  <a:schemeClr val="tx1"/>
                </a:solidFill>
              </a:rPr>
              <a:t>川温泉</a:t>
            </a:r>
            <a:endParaRPr kumimoji="1" lang="ja-JP" altLang="en-US" sz="1100" b="1" dirty="0">
              <a:solidFill>
                <a:schemeClr val="tx1"/>
              </a:solidFill>
            </a:endParaRPr>
          </a:p>
        </p:txBody>
      </p:sp>
      <p:sp>
        <p:nvSpPr>
          <p:cNvPr id="8" name="四角形吹き出し 7"/>
          <p:cNvSpPr/>
          <p:nvPr/>
        </p:nvSpPr>
        <p:spPr>
          <a:xfrm>
            <a:off x="6012180" y="548640"/>
            <a:ext cx="959663" cy="288032"/>
          </a:xfrm>
          <a:prstGeom prst="wedgeRectCallout">
            <a:avLst>
              <a:gd name="adj1" fmla="val -91104"/>
              <a:gd name="adj2" fmla="val 39540"/>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九大医学部</a:t>
            </a:r>
            <a:endParaRPr kumimoji="1" lang="ja-JP" altLang="en-US" sz="1100" b="1" dirty="0">
              <a:solidFill>
                <a:schemeClr val="tx1"/>
              </a:solidFill>
            </a:endParaRPr>
          </a:p>
        </p:txBody>
      </p:sp>
    </p:spTree>
    <p:extLst>
      <p:ext uri="{BB962C8B-B14F-4D97-AF65-F5344CB8AC3E}">
        <p14:creationId xmlns:p14="http://schemas.microsoft.com/office/powerpoint/2010/main" val="536391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11505" y="349749"/>
            <a:ext cx="7920991" cy="461665"/>
          </a:xfrm>
          <a:prstGeom prst="rect">
            <a:avLst/>
          </a:prstGeom>
          <a:noFill/>
        </p:spPr>
        <p:txBody>
          <a:bodyPr wrap="square" rtlCol="0">
            <a:spAutoFit/>
          </a:bodyPr>
          <a:lstStyle/>
          <a:p>
            <a:r>
              <a:rPr lang="ja-JP" altLang="en-US" sz="2400" dirty="0" smtClean="0">
                <a:latin typeface="+mj-ea"/>
                <a:ea typeface="+mj-ea"/>
              </a:rPr>
              <a:t>佐賀駅プラットホーム</a:t>
            </a:r>
            <a:r>
              <a:rPr lang="ja-JP" altLang="en-US" sz="1600" dirty="0">
                <a:latin typeface="+mj-ea"/>
                <a:ea typeface="+mj-ea"/>
              </a:rPr>
              <a:t>（</a:t>
            </a:r>
            <a:r>
              <a:rPr lang="ja-JP" altLang="en-US" sz="1600" dirty="0" smtClean="0">
                <a:latin typeface="+mj-ea"/>
                <a:ea typeface="+mj-ea"/>
              </a:rPr>
              <a:t>大正末期，下り線）</a:t>
            </a:r>
            <a:endParaRPr kumimoji="1" lang="ja-JP" altLang="en-US" sz="2000" dirty="0">
              <a:latin typeface="+mj-ea"/>
              <a:ea typeface="+mj-ea"/>
            </a:endParaRPr>
          </a:p>
        </p:txBody>
      </p:sp>
      <p:sp>
        <p:nvSpPr>
          <p:cNvPr id="3" name="テキスト ボックス 2"/>
          <p:cNvSpPr txBox="1"/>
          <p:nvPr/>
        </p:nvSpPr>
        <p:spPr>
          <a:xfrm>
            <a:off x="3131820" y="6124416"/>
            <a:ext cx="5884617" cy="307777"/>
          </a:xfrm>
          <a:prstGeom prst="rect">
            <a:avLst/>
          </a:prstGeom>
          <a:noFill/>
        </p:spPr>
        <p:txBody>
          <a:bodyPr wrap="square" rtlCol="0">
            <a:spAutoFit/>
          </a:bodyPr>
          <a:lstStyle/>
          <a:p>
            <a:r>
              <a:rPr lang="ja-JP" altLang="en-US" sz="1400" dirty="0"/>
              <a:t>国書</a:t>
            </a:r>
            <a:r>
              <a:rPr lang="ja-JP" altLang="en-US" sz="1400" dirty="0" smtClean="0"/>
              <a:t>刊行会編</a:t>
            </a:r>
            <a:r>
              <a:rPr lang="en-US" altLang="ja-JP" sz="1400" dirty="0" smtClean="0">
                <a:latin typeface="+mj-ea"/>
              </a:rPr>
              <a:t>『</a:t>
            </a:r>
            <a:r>
              <a:rPr lang="ja-JP" altLang="en-US" sz="1400" dirty="0"/>
              <a:t>懐かしの停車場 西日本篇</a:t>
            </a:r>
            <a:r>
              <a:rPr lang="en-US" altLang="ja-JP" sz="1400" dirty="0"/>
              <a:t>』</a:t>
            </a:r>
            <a:r>
              <a:rPr lang="ja-JP" altLang="en-US" sz="1400" dirty="0"/>
              <a:t>（国書刊行会，</a:t>
            </a:r>
            <a:r>
              <a:rPr lang="en-US" altLang="ja-JP" sz="1400" dirty="0"/>
              <a:t>2010</a:t>
            </a:r>
            <a:r>
              <a:rPr lang="ja-JP" altLang="en-US" sz="1400" dirty="0"/>
              <a:t>年）</a:t>
            </a:r>
            <a:r>
              <a:rPr lang="ja-JP" altLang="en-US" sz="1400" dirty="0" smtClean="0"/>
              <a:t>より</a:t>
            </a:r>
            <a:endParaRPr lang="ja-JP" altLang="en-US" sz="1400" dirty="0">
              <a:latin typeface="+mj-ea"/>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5" y="908684"/>
            <a:ext cx="7920990" cy="5059213"/>
          </a:xfrm>
          <a:prstGeom prst="rect">
            <a:avLst/>
          </a:prstGeom>
        </p:spPr>
      </p:pic>
    </p:spTree>
    <p:extLst>
      <p:ext uri="{BB962C8B-B14F-4D97-AF65-F5344CB8AC3E}">
        <p14:creationId xmlns:p14="http://schemas.microsoft.com/office/powerpoint/2010/main" val="3309959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6" y="260648"/>
            <a:ext cx="8865938" cy="5832648"/>
          </a:xfrm>
          <a:prstGeom prst="rect">
            <a:avLst/>
          </a:prstGeom>
          <a:ln>
            <a:solidFill>
              <a:schemeClr val="tx1"/>
            </a:solidFill>
          </a:ln>
        </p:spPr>
      </p:pic>
      <p:sp>
        <p:nvSpPr>
          <p:cNvPr id="5" name="テキスト ボックス 4"/>
          <p:cNvSpPr txBox="1"/>
          <p:nvPr/>
        </p:nvSpPr>
        <p:spPr>
          <a:xfrm>
            <a:off x="7023093" y="6196662"/>
            <a:ext cx="1728192" cy="369332"/>
          </a:xfrm>
          <a:prstGeom prst="rect">
            <a:avLst/>
          </a:prstGeom>
          <a:noFill/>
        </p:spPr>
        <p:txBody>
          <a:bodyPr wrap="square" rtlCol="0">
            <a:spAutoFit/>
          </a:bodyPr>
          <a:lstStyle/>
          <a:p>
            <a:r>
              <a:rPr kumimoji="1" lang="en-US" altLang="ja-JP" smtClean="0">
                <a:latin typeface="+mj-ea"/>
                <a:ea typeface="+mj-ea"/>
              </a:rPr>
              <a:t>Googleearth</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3347864" y="1052736"/>
            <a:ext cx="959663" cy="288032"/>
          </a:xfrm>
          <a:prstGeom prst="wedgeRectCallout">
            <a:avLst>
              <a:gd name="adj1" fmla="val 18562"/>
              <a:gd name="adj2" fmla="val 147358"/>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rPr>
              <a:t>熊の</a:t>
            </a:r>
            <a:r>
              <a:rPr lang="ja-JP" altLang="en-US" sz="1100" b="1" dirty="0" smtClean="0">
                <a:solidFill>
                  <a:schemeClr val="tx1"/>
                </a:solidFill>
              </a:rPr>
              <a:t>川温泉</a:t>
            </a:r>
            <a:endParaRPr kumimoji="1" lang="ja-JP" altLang="en-US" sz="1100" b="1" dirty="0">
              <a:solidFill>
                <a:schemeClr val="tx1"/>
              </a:solidFill>
            </a:endParaRPr>
          </a:p>
        </p:txBody>
      </p:sp>
      <p:sp>
        <p:nvSpPr>
          <p:cNvPr id="2" name="テキスト ボックス 1"/>
          <p:cNvSpPr txBox="1"/>
          <p:nvPr/>
        </p:nvSpPr>
        <p:spPr>
          <a:xfrm>
            <a:off x="2591780" y="6181026"/>
            <a:ext cx="3960440" cy="369332"/>
          </a:xfrm>
          <a:prstGeom prst="rect">
            <a:avLst/>
          </a:prstGeom>
          <a:noFill/>
        </p:spPr>
        <p:txBody>
          <a:bodyPr wrap="square" rtlCol="0">
            <a:spAutoFit/>
          </a:bodyPr>
          <a:lstStyle/>
          <a:p>
            <a:r>
              <a:rPr kumimoji="1" lang="ja-JP" altLang="en-US" dirty="0" smtClean="0"/>
              <a:t>佐賀平野より熊の川温泉方面を望む</a:t>
            </a:r>
            <a:endParaRPr kumimoji="1" lang="ja-JP" altLang="en-US" dirty="0"/>
          </a:p>
        </p:txBody>
      </p:sp>
    </p:spTree>
    <p:extLst>
      <p:ext uri="{BB962C8B-B14F-4D97-AF65-F5344CB8AC3E}">
        <p14:creationId xmlns:p14="http://schemas.microsoft.com/office/powerpoint/2010/main" val="1719529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260648"/>
            <a:ext cx="8752814" cy="5832648"/>
          </a:xfrm>
          <a:prstGeom prst="rect">
            <a:avLst/>
          </a:prstGeom>
          <a:ln>
            <a:solidFill>
              <a:schemeClr val="tx1"/>
            </a:solidFill>
          </a:ln>
        </p:spPr>
      </p:pic>
      <p:sp>
        <p:nvSpPr>
          <p:cNvPr id="5" name="テキスト ボックス 4"/>
          <p:cNvSpPr txBox="1"/>
          <p:nvPr/>
        </p:nvSpPr>
        <p:spPr>
          <a:xfrm>
            <a:off x="7023093" y="6196662"/>
            <a:ext cx="1728192" cy="369332"/>
          </a:xfrm>
          <a:prstGeom prst="rect">
            <a:avLst/>
          </a:prstGeom>
          <a:noFill/>
        </p:spPr>
        <p:txBody>
          <a:bodyPr wrap="square" rtlCol="0">
            <a:spAutoFit/>
          </a:bodyPr>
          <a:lstStyle/>
          <a:p>
            <a:r>
              <a:rPr kumimoji="1" lang="en-US" altLang="ja-JP" smtClean="0">
                <a:latin typeface="+mj-ea"/>
                <a:ea typeface="+mj-ea"/>
              </a:rPr>
              <a:t>Googleearth</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5112000" y="2304000"/>
            <a:ext cx="756000" cy="288032"/>
          </a:xfrm>
          <a:prstGeom prst="wedgeRectCallout">
            <a:avLst>
              <a:gd name="adj1" fmla="val 56217"/>
              <a:gd name="adj2" fmla="val -10721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滞在跡地</a:t>
            </a:r>
            <a:endParaRPr lang="ja-JP" altLang="en-US" sz="1100" b="1" dirty="0">
              <a:solidFill>
                <a:schemeClr val="tx1"/>
              </a:solidFill>
            </a:endParaRPr>
          </a:p>
        </p:txBody>
      </p:sp>
      <p:sp>
        <p:nvSpPr>
          <p:cNvPr id="2" name="テキスト ボックス 1"/>
          <p:cNvSpPr txBox="1"/>
          <p:nvPr/>
        </p:nvSpPr>
        <p:spPr>
          <a:xfrm>
            <a:off x="3906595" y="6175296"/>
            <a:ext cx="1620175" cy="369332"/>
          </a:xfrm>
          <a:prstGeom prst="rect">
            <a:avLst/>
          </a:prstGeom>
          <a:noFill/>
        </p:spPr>
        <p:txBody>
          <a:bodyPr wrap="square" rtlCol="0">
            <a:spAutoFit/>
          </a:bodyPr>
          <a:lstStyle/>
          <a:p>
            <a:r>
              <a:rPr kumimoji="1" lang="ja-JP" altLang="en-US" dirty="0" smtClean="0"/>
              <a:t>熊の川温泉</a:t>
            </a:r>
            <a:endParaRPr kumimoji="1" lang="ja-JP" altLang="en-US" dirty="0"/>
          </a:p>
        </p:txBody>
      </p:sp>
      <p:sp>
        <p:nvSpPr>
          <p:cNvPr id="6" name="四角形吹き出し 5"/>
          <p:cNvSpPr/>
          <p:nvPr/>
        </p:nvSpPr>
        <p:spPr>
          <a:xfrm>
            <a:off x="1349550" y="2448016"/>
            <a:ext cx="756000" cy="288032"/>
          </a:xfrm>
          <a:prstGeom prst="wedgeRectCallout">
            <a:avLst>
              <a:gd name="adj1" fmla="val 19703"/>
              <a:gd name="adj2" fmla="val 1084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鵆の湯</a:t>
            </a:r>
            <a:endParaRPr lang="ja-JP" altLang="en-US" sz="1100" b="1" dirty="0">
              <a:solidFill>
                <a:schemeClr val="tx1"/>
              </a:solidFill>
            </a:endParaRPr>
          </a:p>
        </p:txBody>
      </p:sp>
    </p:spTree>
    <p:extLst>
      <p:ext uri="{BB962C8B-B14F-4D97-AF65-F5344CB8AC3E}">
        <p14:creationId xmlns:p14="http://schemas.microsoft.com/office/powerpoint/2010/main" val="3652042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477" y="1342575"/>
            <a:ext cx="2462997" cy="32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51460" y="548640"/>
            <a:ext cx="8630081" cy="1292662"/>
          </a:xfrm>
          <a:prstGeom prst="rect">
            <a:avLst/>
          </a:prstGeom>
          <a:noFill/>
        </p:spPr>
        <p:txBody>
          <a:bodyPr wrap="square" rtlCol="0">
            <a:spAutoFit/>
          </a:bodyPr>
          <a:lstStyle/>
          <a:p>
            <a:r>
              <a:rPr lang="ja-JP" altLang="en-US" sz="2400" dirty="0" smtClean="0"/>
              <a:t>　</a:t>
            </a:r>
            <a:r>
              <a:rPr lang="en-US" altLang="ja-JP" sz="2400" dirty="0" err="1" smtClean="0"/>
              <a:t>郭沫若</a:t>
            </a:r>
            <a:r>
              <a:rPr lang="ja-JP" altLang="ja-JP" dirty="0"/>
              <a:t>（本名 </a:t>
            </a:r>
            <a:r>
              <a:rPr lang="en-US" altLang="ja-JP" dirty="0" err="1"/>
              <a:t>郭開貞</a:t>
            </a:r>
            <a:r>
              <a:rPr lang="ja-JP" altLang="ja-JP" dirty="0" smtClean="0"/>
              <a:t>）</a:t>
            </a:r>
            <a:r>
              <a:rPr lang="en-US" altLang="ja-JP" dirty="0" smtClean="0"/>
              <a:t> 1892</a:t>
            </a:r>
            <a:r>
              <a:rPr lang="ja-JP" altLang="ja-JP" dirty="0"/>
              <a:t>～</a:t>
            </a:r>
            <a:r>
              <a:rPr lang="en-US" altLang="ja-JP" dirty="0" smtClean="0"/>
              <a:t>1978 </a:t>
            </a:r>
            <a:r>
              <a:rPr lang="ja-JP" altLang="en-US" sz="1600" dirty="0" smtClean="0"/>
              <a:t>（</a:t>
            </a:r>
            <a:r>
              <a:rPr lang="en-US" altLang="ja-JP" sz="1600" dirty="0" smtClean="0"/>
              <a:t>※</a:t>
            </a:r>
            <a:r>
              <a:rPr lang="ja-JP" altLang="en-US" sz="1600" dirty="0" smtClean="0"/>
              <a:t>明治</a:t>
            </a:r>
            <a:r>
              <a:rPr lang="en-US" altLang="ja-JP" sz="1600" dirty="0" smtClean="0"/>
              <a:t>25</a:t>
            </a:r>
            <a:r>
              <a:rPr lang="ja-JP" altLang="en-US" sz="1600" dirty="0" smtClean="0"/>
              <a:t>年～昭和</a:t>
            </a:r>
            <a:r>
              <a:rPr lang="en-US" altLang="ja-JP" sz="1600" dirty="0" smtClean="0"/>
              <a:t>53</a:t>
            </a:r>
            <a:r>
              <a:rPr lang="ja-JP" altLang="en-US" sz="1600" dirty="0"/>
              <a:t>年</a:t>
            </a:r>
            <a:r>
              <a:rPr lang="ja-JP" altLang="en-US" sz="1600" dirty="0" smtClean="0"/>
              <a:t>）</a:t>
            </a:r>
            <a:endParaRPr lang="en-US" altLang="ja-JP" sz="2000" dirty="0" smtClean="0"/>
          </a:p>
          <a:p>
            <a:endParaRPr lang="en-US" altLang="ja-JP" dirty="0" smtClean="0"/>
          </a:p>
          <a:p>
            <a:r>
              <a:rPr lang="ja-JP" altLang="en-US" dirty="0" smtClean="0"/>
              <a:t>　　　　　　　　　　　　　　　　 　　 </a:t>
            </a:r>
            <a:r>
              <a:rPr lang="ja-JP" altLang="ja-JP" dirty="0" smtClean="0"/>
              <a:t>中国四</a:t>
            </a:r>
            <a:r>
              <a:rPr lang="ja-JP" altLang="ja-JP" dirty="0"/>
              <a:t>川省生まれ。</a:t>
            </a:r>
          </a:p>
          <a:p>
            <a:r>
              <a:rPr lang="ja-JP" altLang="en-US" dirty="0" smtClean="0"/>
              <a:t>　　　　　　　　　　　　　　　　 　　 </a:t>
            </a:r>
            <a:r>
              <a:rPr lang="ja-JP" altLang="ja-JP" dirty="0" smtClean="0"/>
              <a:t>近</a:t>
            </a:r>
            <a:r>
              <a:rPr lang="ja-JP" altLang="ja-JP" dirty="0"/>
              <a:t>現代中国の代表的作家・書家であり、政治家</a:t>
            </a:r>
            <a:r>
              <a:rPr lang="ja-JP" altLang="ja-JP" dirty="0" smtClean="0"/>
              <a:t>。</a:t>
            </a:r>
            <a:endParaRPr lang="en-US" altLang="ja-JP" dirty="0"/>
          </a:p>
        </p:txBody>
      </p:sp>
      <p:sp>
        <p:nvSpPr>
          <p:cNvPr id="4" name="テキスト ボックス 3"/>
          <p:cNvSpPr txBox="1"/>
          <p:nvPr/>
        </p:nvSpPr>
        <p:spPr>
          <a:xfrm>
            <a:off x="3125889" y="1988820"/>
            <a:ext cx="5760719" cy="1200329"/>
          </a:xfrm>
          <a:prstGeom prst="rect">
            <a:avLst/>
          </a:prstGeom>
          <a:noFill/>
        </p:spPr>
        <p:txBody>
          <a:bodyPr wrap="square" rtlCol="0">
            <a:spAutoFit/>
          </a:bodyPr>
          <a:lstStyle/>
          <a:p>
            <a:r>
              <a:rPr lang="en-US" altLang="ja-JP" dirty="0"/>
              <a:t>1914</a:t>
            </a:r>
            <a:r>
              <a:rPr lang="ja-JP" altLang="ja-JP" dirty="0"/>
              <a:t>年</a:t>
            </a:r>
            <a:r>
              <a:rPr lang="ja-JP" altLang="en-US" dirty="0"/>
              <a:t>　</a:t>
            </a:r>
            <a:r>
              <a:rPr lang="ja-JP" altLang="ja-JP" dirty="0"/>
              <a:t>留学のため来日。</a:t>
            </a:r>
            <a:endParaRPr lang="en-US" altLang="ja-JP" dirty="0"/>
          </a:p>
          <a:p>
            <a:r>
              <a:rPr lang="en-US" altLang="ja-JP" dirty="0"/>
              <a:t>1918</a:t>
            </a:r>
            <a:r>
              <a:rPr lang="ja-JP" altLang="ja-JP" dirty="0"/>
              <a:t>年</a:t>
            </a:r>
            <a:r>
              <a:rPr lang="ja-JP" altLang="en-US" dirty="0"/>
              <a:t>　</a:t>
            </a:r>
            <a:r>
              <a:rPr lang="ja-JP" altLang="ja-JP" dirty="0"/>
              <a:t>九州帝国大学医学部に進学。</a:t>
            </a:r>
            <a:endParaRPr lang="en-US" altLang="ja-JP" dirty="0"/>
          </a:p>
          <a:p>
            <a:r>
              <a:rPr lang="ja-JP" altLang="en-US" dirty="0"/>
              <a:t>                 </a:t>
            </a:r>
            <a:r>
              <a:rPr lang="ja-JP" altLang="ja-JP" dirty="0"/>
              <a:t>大学在学中、処女詩集『女神』を発表。</a:t>
            </a:r>
            <a:endParaRPr lang="en-US" altLang="ja-JP" dirty="0"/>
          </a:p>
          <a:p>
            <a:endParaRPr kumimoji="1" lang="en-US" altLang="ja-JP" dirty="0" smtClean="0"/>
          </a:p>
        </p:txBody>
      </p:sp>
      <p:sp>
        <p:nvSpPr>
          <p:cNvPr id="6" name="テキスト ボックス 5"/>
          <p:cNvSpPr txBox="1"/>
          <p:nvPr/>
        </p:nvSpPr>
        <p:spPr>
          <a:xfrm>
            <a:off x="3125889" y="3068955"/>
            <a:ext cx="5760720" cy="1292662"/>
          </a:xfrm>
          <a:prstGeom prst="rect">
            <a:avLst/>
          </a:prstGeom>
          <a:noFill/>
        </p:spPr>
        <p:txBody>
          <a:bodyPr wrap="square" rtlCol="0">
            <a:spAutoFit/>
          </a:bodyPr>
          <a:lstStyle/>
          <a:p>
            <a:r>
              <a:rPr lang="en-US" altLang="ja-JP" dirty="0">
                <a:solidFill>
                  <a:srgbClr val="0070C0"/>
                </a:solidFill>
              </a:rPr>
              <a:t>1924</a:t>
            </a:r>
            <a:r>
              <a:rPr lang="ja-JP" altLang="ja-JP" dirty="0">
                <a:solidFill>
                  <a:srgbClr val="0070C0"/>
                </a:solidFill>
              </a:rPr>
              <a:t>年</a:t>
            </a:r>
            <a:r>
              <a:rPr lang="en-US" altLang="ja-JP" dirty="0">
                <a:solidFill>
                  <a:srgbClr val="0070C0"/>
                </a:solidFill>
              </a:rPr>
              <a:t>10</a:t>
            </a:r>
            <a:r>
              <a:rPr lang="ja-JP" altLang="ja-JP" dirty="0">
                <a:solidFill>
                  <a:srgbClr val="0070C0"/>
                </a:solidFill>
              </a:rPr>
              <a:t>月</a:t>
            </a:r>
            <a:r>
              <a:rPr lang="ja-JP" altLang="en-US" dirty="0">
                <a:solidFill>
                  <a:srgbClr val="0070C0"/>
                </a:solidFill>
              </a:rPr>
              <a:t>　</a:t>
            </a:r>
            <a:r>
              <a:rPr lang="ja-JP" altLang="ja-JP" dirty="0">
                <a:solidFill>
                  <a:srgbClr val="0070C0"/>
                </a:solidFill>
              </a:rPr>
              <a:t>熊の川</a:t>
            </a:r>
            <a:r>
              <a:rPr lang="ja-JP" altLang="en-US" dirty="0">
                <a:solidFill>
                  <a:srgbClr val="0070C0"/>
                </a:solidFill>
              </a:rPr>
              <a:t>温泉</a:t>
            </a:r>
            <a:r>
              <a:rPr lang="ja-JP" altLang="ja-JP" dirty="0">
                <a:solidFill>
                  <a:srgbClr val="0070C0"/>
                </a:solidFill>
              </a:rPr>
              <a:t>に滞在</a:t>
            </a:r>
            <a:endParaRPr lang="en-US" altLang="ja-JP" dirty="0">
              <a:solidFill>
                <a:srgbClr val="0070C0"/>
              </a:solidFill>
            </a:endParaRPr>
          </a:p>
          <a:p>
            <a:r>
              <a:rPr lang="ja-JP" altLang="en-US" sz="2400" dirty="0">
                <a:solidFill>
                  <a:srgbClr val="0070C0"/>
                </a:solidFill>
              </a:rPr>
              <a:t>                    </a:t>
            </a:r>
            <a:r>
              <a:rPr lang="ja-JP" altLang="en-US" dirty="0" smtClean="0">
                <a:solidFill>
                  <a:srgbClr val="0070C0"/>
                </a:solidFill>
              </a:rPr>
              <a:t>自伝的小説</a:t>
            </a:r>
            <a:r>
              <a:rPr lang="en-US" altLang="ja-JP" sz="2400" dirty="0" smtClean="0">
                <a:solidFill>
                  <a:srgbClr val="0070C0"/>
                </a:solidFill>
              </a:rPr>
              <a:t>『</a:t>
            </a:r>
            <a:r>
              <a:rPr lang="ja-JP" altLang="en-US" sz="2400" dirty="0">
                <a:solidFill>
                  <a:srgbClr val="0070C0"/>
                </a:solidFill>
              </a:rPr>
              <a:t>行路難</a:t>
            </a:r>
            <a:r>
              <a:rPr lang="en-US" altLang="ja-JP" sz="2400" dirty="0" smtClean="0">
                <a:solidFill>
                  <a:srgbClr val="0070C0"/>
                </a:solidFill>
              </a:rPr>
              <a:t>』</a:t>
            </a:r>
            <a:r>
              <a:rPr lang="ja-JP" altLang="en-US" dirty="0" smtClean="0">
                <a:solidFill>
                  <a:srgbClr val="0070C0"/>
                </a:solidFill>
              </a:rPr>
              <a:t>のほか、多数</a:t>
            </a:r>
            <a:r>
              <a:rPr lang="ja-JP" altLang="ja-JP" dirty="0" smtClean="0">
                <a:solidFill>
                  <a:srgbClr val="0070C0"/>
                </a:solidFill>
              </a:rPr>
              <a:t>執筆</a:t>
            </a:r>
            <a:r>
              <a:rPr lang="ja-JP" altLang="en-US" dirty="0">
                <a:solidFill>
                  <a:srgbClr val="0070C0"/>
                </a:solidFill>
              </a:rPr>
              <a:t>。</a:t>
            </a:r>
            <a:endParaRPr lang="en-US" altLang="ja-JP" dirty="0">
              <a:solidFill>
                <a:srgbClr val="0070C0"/>
              </a:solidFill>
            </a:endParaRPr>
          </a:p>
          <a:p>
            <a:r>
              <a:rPr lang="en-US" altLang="ja-JP" dirty="0">
                <a:solidFill>
                  <a:srgbClr val="0070C0"/>
                </a:solidFill>
              </a:rPr>
              <a:t>             11</a:t>
            </a:r>
            <a:r>
              <a:rPr lang="ja-JP" altLang="en-US" dirty="0">
                <a:solidFill>
                  <a:srgbClr val="0070C0"/>
                </a:solidFill>
              </a:rPr>
              <a:t>月　</a:t>
            </a:r>
            <a:r>
              <a:rPr lang="ja-JP" altLang="ja-JP" dirty="0">
                <a:solidFill>
                  <a:srgbClr val="0070C0"/>
                </a:solidFill>
              </a:rPr>
              <a:t>中国に帰国。</a:t>
            </a:r>
          </a:p>
          <a:p>
            <a:endParaRPr kumimoji="1" lang="ja-JP" altLang="en-US" dirty="0"/>
          </a:p>
        </p:txBody>
      </p:sp>
      <p:sp>
        <p:nvSpPr>
          <p:cNvPr id="3" name="テキスト ボックス 2"/>
          <p:cNvSpPr txBox="1"/>
          <p:nvPr/>
        </p:nvSpPr>
        <p:spPr>
          <a:xfrm>
            <a:off x="432000" y="4569706"/>
            <a:ext cx="2880361" cy="276999"/>
          </a:xfrm>
          <a:prstGeom prst="rect">
            <a:avLst/>
          </a:prstGeom>
          <a:noFill/>
        </p:spPr>
        <p:txBody>
          <a:bodyPr wrap="square" rtlCol="0">
            <a:spAutoFit/>
          </a:bodyPr>
          <a:lstStyle/>
          <a:p>
            <a:r>
              <a:rPr kumimoji="1" lang="ja-JP" altLang="en-US" sz="1200" dirty="0" smtClean="0">
                <a:latin typeface="+mn-ea"/>
              </a:rPr>
              <a:t>肖玫</a:t>
            </a:r>
            <a:r>
              <a:rPr kumimoji="1" lang="en-US" altLang="ja-JP" sz="1200" dirty="0" smtClean="0">
                <a:latin typeface="+mn-ea"/>
              </a:rPr>
              <a:t>『</a:t>
            </a:r>
            <a:r>
              <a:rPr kumimoji="1" lang="ja-JP" altLang="en-US" sz="1200" dirty="0" smtClean="0">
                <a:latin typeface="+mn-ea"/>
              </a:rPr>
              <a:t>郭沫若</a:t>
            </a:r>
            <a:r>
              <a:rPr kumimoji="1" lang="en-US" altLang="ja-JP" sz="1200" dirty="0" smtClean="0"/>
              <a:t>』</a:t>
            </a:r>
            <a:r>
              <a:rPr kumimoji="1" lang="ja-JP" altLang="en-US" sz="1200" dirty="0" smtClean="0"/>
              <a:t>（文物出版社</a:t>
            </a:r>
            <a:r>
              <a:rPr kumimoji="1" lang="en-US" altLang="ja-JP" sz="1200" dirty="0" smtClean="0"/>
              <a:t>,1992</a:t>
            </a:r>
            <a:r>
              <a:rPr kumimoji="1" lang="ja-JP" altLang="en-US" sz="1200" dirty="0" smtClean="0"/>
              <a:t>年）より</a:t>
            </a:r>
            <a:endParaRPr kumimoji="1" lang="ja-JP" altLang="en-US" sz="1200" dirty="0"/>
          </a:p>
        </p:txBody>
      </p:sp>
    </p:spTree>
    <p:extLst>
      <p:ext uri="{BB962C8B-B14F-4D97-AF65-F5344CB8AC3E}">
        <p14:creationId xmlns:p14="http://schemas.microsoft.com/office/powerpoint/2010/main" val="367999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71550" y="760533"/>
            <a:ext cx="3600450" cy="533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14609" y="392177"/>
            <a:ext cx="615553" cy="6120765"/>
          </a:xfrm>
          <a:prstGeom prst="rect">
            <a:avLst/>
          </a:prstGeom>
          <a:noFill/>
        </p:spPr>
        <p:txBody>
          <a:bodyPr vert="eaVert" wrap="square" rtlCol="0">
            <a:spAutoFit/>
          </a:bodyPr>
          <a:lstStyle/>
          <a:p>
            <a:r>
              <a:rPr kumimoji="1" lang="en-US" altLang="ja-JP" sz="2800" dirty="0" smtClean="0"/>
              <a:t>『</a:t>
            </a:r>
            <a:r>
              <a:rPr kumimoji="1" lang="ja-JP" altLang="en-US" sz="2800" dirty="0" smtClean="0"/>
              <a:t>行路難</a:t>
            </a:r>
            <a:r>
              <a:rPr kumimoji="1" lang="en-US" altLang="ja-JP" sz="2800" dirty="0" smtClean="0"/>
              <a:t>』 </a:t>
            </a:r>
            <a:r>
              <a:rPr kumimoji="1" lang="ja-JP" altLang="en-US" sz="2000" dirty="0" smtClean="0"/>
              <a:t>（単行本）　</a:t>
            </a:r>
            <a:r>
              <a:rPr lang="ja-JP" altLang="en-US" sz="1600" dirty="0" smtClean="0">
                <a:latin typeface="+mn-ea"/>
              </a:rPr>
              <a:t>上海商務印書館、一九三三年</a:t>
            </a:r>
            <a:endParaRPr kumimoji="1" lang="ja-JP" altLang="en-US" sz="1600" dirty="0">
              <a:latin typeface="+mn-ea"/>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756000"/>
            <a:ext cx="6448258" cy="53640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00" y="756000"/>
            <a:ext cx="7122545" cy="5364000"/>
          </a:xfrm>
          <a:prstGeom prst="rect">
            <a:avLst/>
          </a:prstGeom>
        </p:spPr>
      </p:pic>
      <p:sp>
        <p:nvSpPr>
          <p:cNvPr id="5" name="テキスト ボックス 4"/>
          <p:cNvSpPr txBox="1"/>
          <p:nvPr/>
        </p:nvSpPr>
        <p:spPr>
          <a:xfrm>
            <a:off x="3491865" y="6205165"/>
            <a:ext cx="2520315" cy="307777"/>
          </a:xfrm>
          <a:prstGeom prst="rect">
            <a:avLst/>
          </a:prstGeom>
          <a:noFill/>
        </p:spPr>
        <p:txBody>
          <a:bodyPr wrap="square" rtlCol="0">
            <a:spAutoFit/>
          </a:bodyPr>
          <a:lstStyle/>
          <a:p>
            <a:r>
              <a:rPr kumimoji="1" lang="ja-JP" altLang="en-US" sz="1400" dirty="0" smtClean="0"/>
              <a:t>竹村則行氏蔵書</a:t>
            </a:r>
            <a:r>
              <a:rPr kumimoji="1" lang="ja-JP" altLang="en-US" sz="1100" dirty="0" smtClean="0"/>
              <a:t>（発表者撮影）</a:t>
            </a:r>
            <a:endParaRPr kumimoji="1" lang="ja-JP" altLang="en-US" sz="1400" dirty="0"/>
          </a:p>
        </p:txBody>
      </p:sp>
    </p:spTree>
    <p:extLst>
      <p:ext uri="{BB962C8B-B14F-4D97-AF65-F5344CB8AC3E}">
        <p14:creationId xmlns:p14="http://schemas.microsoft.com/office/powerpoint/2010/main" val="22518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nodeType="afterEffect">
                                  <p:stCondLst>
                                    <p:cond delay="4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51685" y="188595"/>
            <a:ext cx="5040630" cy="634047"/>
          </a:xfrm>
        </p:spPr>
        <p:txBody>
          <a:bodyPr/>
          <a:lstStyle/>
          <a:p>
            <a:r>
              <a:rPr kumimoji="1" lang="en-US" altLang="ja-JP" sz="3200" dirty="0" smtClean="0"/>
              <a:t>『</a:t>
            </a:r>
            <a:r>
              <a:rPr kumimoji="1" lang="ja-JP" altLang="en-US" sz="3200" dirty="0" smtClean="0"/>
              <a:t>行路難</a:t>
            </a:r>
            <a:r>
              <a:rPr kumimoji="1" lang="en-US" altLang="ja-JP" sz="3200" dirty="0" smtClean="0"/>
              <a:t>』 </a:t>
            </a:r>
            <a:r>
              <a:rPr kumimoji="1" lang="ja-JP" altLang="en-US" sz="2400" dirty="0" smtClean="0"/>
              <a:t>（登場人物とあらすじ）</a:t>
            </a:r>
            <a:endParaRPr kumimoji="1" lang="ja-JP" altLang="en-US" sz="2400" dirty="0"/>
          </a:p>
        </p:txBody>
      </p:sp>
      <p:sp>
        <p:nvSpPr>
          <p:cNvPr id="4" name="テキスト ボックス 3"/>
          <p:cNvSpPr txBox="1"/>
          <p:nvPr/>
        </p:nvSpPr>
        <p:spPr>
          <a:xfrm>
            <a:off x="360000" y="936000"/>
            <a:ext cx="3240405" cy="1200329"/>
          </a:xfrm>
          <a:prstGeom prst="rect">
            <a:avLst/>
          </a:prstGeom>
          <a:noFill/>
        </p:spPr>
        <p:txBody>
          <a:bodyPr wrap="square" rtlCol="0">
            <a:spAutoFit/>
          </a:bodyPr>
          <a:lstStyle/>
          <a:p>
            <a:r>
              <a:rPr lang="en-US" altLang="ja-JP" dirty="0" smtClean="0"/>
              <a:t>【</a:t>
            </a:r>
            <a:r>
              <a:rPr lang="ja-JP" altLang="en-US" dirty="0" smtClean="0"/>
              <a:t>登場人物</a:t>
            </a:r>
            <a:r>
              <a:rPr lang="en-US" altLang="ja-JP" dirty="0" smtClean="0"/>
              <a:t>】</a:t>
            </a:r>
          </a:p>
          <a:p>
            <a:r>
              <a:rPr lang="ja-JP" altLang="en-US" dirty="0" smtClean="0"/>
              <a:t>　</a:t>
            </a:r>
            <a:r>
              <a:rPr lang="ja-JP" altLang="ja-JP" dirty="0" smtClean="0"/>
              <a:t>愛牟</a:t>
            </a:r>
            <a:r>
              <a:rPr lang="ja-JP" altLang="en-US" dirty="0"/>
              <a:t>（</a:t>
            </a:r>
            <a:r>
              <a:rPr lang="ja-JP" altLang="ja-JP" dirty="0" smtClean="0"/>
              <a:t>あいむ</a:t>
            </a:r>
            <a:r>
              <a:rPr lang="ja-JP" altLang="en-US" dirty="0" smtClean="0"/>
              <a:t>，</a:t>
            </a:r>
            <a:r>
              <a:rPr lang="ja-JP" altLang="ja-JP" dirty="0" smtClean="0"/>
              <a:t>主人公郭</a:t>
            </a:r>
            <a:r>
              <a:rPr lang="ja-JP" altLang="ja-JP" dirty="0"/>
              <a:t>沫若</a:t>
            </a:r>
            <a:r>
              <a:rPr lang="ja-JP" altLang="ja-JP" dirty="0" smtClean="0"/>
              <a:t>）</a:t>
            </a:r>
            <a:endParaRPr lang="en-US" altLang="ja-JP" dirty="0" smtClean="0"/>
          </a:p>
          <a:p>
            <a:r>
              <a:rPr lang="ja-JP" altLang="en-US" dirty="0" smtClean="0"/>
              <a:t>　</a:t>
            </a:r>
            <a:r>
              <a:rPr lang="ja-JP" altLang="ja-JP" dirty="0" smtClean="0"/>
              <a:t>暁芙</a:t>
            </a:r>
            <a:r>
              <a:rPr lang="ja-JP" altLang="en-US" dirty="0"/>
              <a:t>（</a:t>
            </a:r>
            <a:r>
              <a:rPr lang="ja-JP" altLang="ja-JP" dirty="0" smtClean="0"/>
              <a:t>ぎょうふ</a:t>
            </a:r>
            <a:r>
              <a:rPr lang="ja-JP" altLang="en-US" dirty="0"/>
              <a:t>，</a:t>
            </a:r>
            <a:r>
              <a:rPr lang="ja-JP" altLang="ja-JP" dirty="0" smtClean="0"/>
              <a:t>妻とみ）</a:t>
            </a:r>
            <a:endParaRPr lang="en-US" altLang="ja-JP" dirty="0"/>
          </a:p>
          <a:p>
            <a:r>
              <a:rPr lang="ja-JP" altLang="en-US" dirty="0" smtClean="0"/>
              <a:t>　</a:t>
            </a:r>
            <a:r>
              <a:rPr lang="ja-JP" altLang="ja-JP" dirty="0" smtClean="0"/>
              <a:t>和夫</a:t>
            </a:r>
            <a:r>
              <a:rPr lang="ja-JP" altLang="ja-JP" dirty="0"/>
              <a:t>・博生・仏児（</a:t>
            </a:r>
            <a:r>
              <a:rPr lang="ja-JP" altLang="ja-JP" dirty="0" smtClean="0"/>
              <a:t>子供</a:t>
            </a:r>
            <a:r>
              <a:rPr lang="ja-JP" altLang="en-US" dirty="0" smtClean="0"/>
              <a:t>たち</a:t>
            </a:r>
            <a:r>
              <a:rPr lang="ja-JP" altLang="ja-JP" dirty="0" smtClean="0"/>
              <a:t>）</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46" y="2146720"/>
            <a:ext cx="2724912" cy="4155948"/>
          </a:xfrm>
          <a:prstGeom prst="rect">
            <a:avLst/>
          </a:prstGeom>
        </p:spPr>
      </p:pic>
      <p:sp>
        <p:nvSpPr>
          <p:cNvPr id="6" name="テキスト ボックス 5"/>
          <p:cNvSpPr txBox="1"/>
          <p:nvPr/>
        </p:nvSpPr>
        <p:spPr>
          <a:xfrm>
            <a:off x="3931812" y="864000"/>
            <a:ext cx="5040630" cy="5438668"/>
          </a:xfrm>
          <a:prstGeom prst="rect">
            <a:avLst/>
          </a:prstGeom>
          <a:noFill/>
        </p:spPr>
        <p:txBody>
          <a:bodyPr wrap="square" rtlCol="0">
            <a:spAutoFit/>
          </a:bodyPr>
          <a:lstStyle/>
          <a:p>
            <a:pPr>
              <a:lnSpc>
                <a:spcPts val="3000"/>
              </a:lnSpc>
            </a:pPr>
            <a:r>
              <a:rPr kumimoji="1" lang="en-US" altLang="ja-JP" dirty="0" smtClean="0"/>
              <a:t>【</a:t>
            </a:r>
            <a:r>
              <a:rPr kumimoji="1" lang="ja-JP" altLang="en-US" dirty="0" smtClean="0"/>
              <a:t>あらすじ</a:t>
            </a:r>
            <a:r>
              <a:rPr kumimoji="1" lang="en-US" altLang="ja-JP" dirty="0" smtClean="0"/>
              <a:t>】</a:t>
            </a:r>
          </a:p>
          <a:p>
            <a:pPr>
              <a:lnSpc>
                <a:spcPts val="3000"/>
              </a:lnSpc>
            </a:pPr>
            <a:r>
              <a:rPr lang="ja-JP" altLang="en-US" dirty="0" smtClean="0"/>
              <a:t>　</a:t>
            </a:r>
            <a:r>
              <a:rPr lang="ja-JP" altLang="ja-JP" dirty="0" smtClean="0"/>
              <a:t>主人公愛牟</a:t>
            </a:r>
            <a:r>
              <a:rPr lang="ja-JP" altLang="ja-JP" dirty="0"/>
              <a:t>は作家として身を立てようとするもままならず、暮らし向きは楽では無かった</a:t>
            </a:r>
            <a:r>
              <a:rPr lang="ja-JP" altLang="ja-JP" dirty="0" smtClean="0"/>
              <a:t>。</a:t>
            </a:r>
            <a:endParaRPr lang="en-US" altLang="ja-JP" dirty="0" smtClean="0"/>
          </a:p>
          <a:p>
            <a:pPr>
              <a:lnSpc>
                <a:spcPts val="3000"/>
              </a:lnSpc>
            </a:pPr>
            <a:r>
              <a:rPr lang="ja-JP" altLang="en-US" dirty="0"/>
              <a:t>　</a:t>
            </a:r>
            <a:r>
              <a:rPr lang="ja-JP" altLang="ja-JP" dirty="0" smtClean="0"/>
              <a:t>福岡</a:t>
            </a:r>
            <a:r>
              <a:rPr lang="ja-JP" altLang="ja-JP" dirty="0"/>
              <a:t>では住んでいた家を追い出され、唐津では家を借りようとしても中国人であるために差別を受ける</a:t>
            </a:r>
            <a:r>
              <a:rPr lang="ja-JP" altLang="ja-JP" dirty="0" smtClean="0"/>
              <a:t>。</a:t>
            </a:r>
            <a:endParaRPr lang="en-US" altLang="ja-JP" dirty="0" smtClean="0"/>
          </a:p>
          <a:p>
            <a:pPr>
              <a:lnSpc>
                <a:spcPts val="3000"/>
              </a:lnSpc>
            </a:pPr>
            <a:r>
              <a:rPr lang="ja-JP" altLang="en-US" dirty="0"/>
              <a:t>　</a:t>
            </a:r>
            <a:r>
              <a:rPr lang="ja-JP" altLang="ja-JP" dirty="0" smtClean="0"/>
              <a:t>その後</a:t>
            </a:r>
            <a:r>
              <a:rPr lang="ja-JP" altLang="ja-JP" dirty="0"/>
              <a:t>、生活資金が底をつき始めたため、物価の安い田舎の温泉である佐賀県・熊の川温泉への移住を決意する。移住当初は、“紀元前の風光”を残す土地の様子に感銘を受けるなど、順調な様子に思えたが、やはり上手くいかない執筆活動に苦しむこととなる</a:t>
            </a:r>
            <a:r>
              <a:rPr lang="ja-JP" altLang="ja-JP" dirty="0" smtClean="0"/>
              <a:t>。</a:t>
            </a:r>
            <a:endParaRPr lang="en-US" altLang="ja-JP" dirty="0" smtClean="0"/>
          </a:p>
          <a:p>
            <a:pPr>
              <a:lnSpc>
                <a:spcPts val="3000"/>
              </a:lnSpc>
            </a:pPr>
            <a:r>
              <a:rPr lang="ja-JP" altLang="en-US" dirty="0"/>
              <a:t>　</a:t>
            </a:r>
            <a:r>
              <a:rPr lang="ja-JP" altLang="ja-JP" dirty="0" smtClean="0"/>
              <a:t>その</a:t>
            </a:r>
            <a:r>
              <a:rPr lang="ja-JP" altLang="ja-JP" dirty="0"/>
              <a:t>ような折、川上川の絶えざる流れを目の前にして、将来に向かい歩み続ける決意をする。</a:t>
            </a:r>
            <a:endParaRPr kumimoji="1" lang="ja-JP" altLang="en-US" dirty="0"/>
          </a:p>
        </p:txBody>
      </p:sp>
      <p:sp>
        <p:nvSpPr>
          <p:cNvPr id="7" name="正方形/長方形 6"/>
          <p:cNvSpPr/>
          <p:nvPr/>
        </p:nvSpPr>
        <p:spPr>
          <a:xfrm>
            <a:off x="3959999" y="5544000"/>
            <a:ext cx="4896000" cy="252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59999" y="5948400"/>
            <a:ext cx="4212000" cy="252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056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500"/>
                                        <p:tgtEl>
                                          <p:spTgt spid="7"/>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3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1461" y="188595"/>
            <a:ext cx="3960494" cy="720090"/>
          </a:xfrm>
        </p:spPr>
        <p:txBody>
          <a:bodyPr>
            <a:normAutofit/>
          </a:bodyPr>
          <a:lstStyle/>
          <a:p>
            <a:r>
              <a:rPr kumimoji="1" lang="en-US" altLang="ja-JP" sz="2800" dirty="0" smtClean="0"/>
              <a:t>『</a:t>
            </a:r>
            <a:r>
              <a:rPr kumimoji="1" lang="ja-JP" altLang="en-US" sz="2800" dirty="0" smtClean="0"/>
              <a:t>行路難</a:t>
            </a:r>
            <a:r>
              <a:rPr kumimoji="1" lang="en-US" altLang="ja-JP" sz="2800" dirty="0" smtClean="0"/>
              <a:t>』</a:t>
            </a:r>
            <a:r>
              <a:rPr kumimoji="1" lang="ja-JP" altLang="en-US" sz="2800" dirty="0" smtClean="0"/>
              <a:t>に対する言及</a:t>
            </a:r>
            <a:endParaRPr kumimoji="1" lang="ja-JP" altLang="en-US" sz="2000" dirty="0"/>
          </a:p>
        </p:txBody>
      </p:sp>
      <p:sp>
        <p:nvSpPr>
          <p:cNvPr id="10" name="テキスト ボックス 9"/>
          <p:cNvSpPr txBox="1"/>
          <p:nvPr/>
        </p:nvSpPr>
        <p:spPr>
          <a:xfrm>
            <a:off x="639649" y="1044000"/>
            <a:ext cx="7560945" cy="3831818"/>
          </a:xfrm>
          <a:prstGeom prst="rect">
            <a:avLst/>
          </a:prstGeom>
          <a:noFill/>
        </p:spPr>
        <p:txBody>
          <a:bodyPr wrap="square" rtlCol="0">
            <a:spAutoFit/>
          </a:bodyPr>
          <a:lstStyle/>
          <a:p>
            <a:pPr>
              <a:lnSpc>
                <a:spcPct val="150000"/>
              </a:lnSpc>
            </a:pPr>
            <a:r>
              <a:rPr lang="ja-JP" altLang="en-US" dirty="0" smtClean="0"/>
              <a:t>　</a:t>
            </a:r>
            <a:r>
              <a:rPr lang="ja-JP" altLang="ja-JP" dirty="0" smtClean="0"/>
              <a:t>「</a:t>
            </a:r>
            <a:r>
              <a:rPr lang="ja-JP" altLang="ja-JP" dirty="0"/>
              <a:t>行路難」の主人公は、文学で身を立てようと考えているが、その自負に違って現実は厳しい。これは郭沫若自身が当時おかれていた状況をそのまま描いている。</a:t>
            </a:r>
          </a:p>
          <a:p>
            <a:pPr>
              <a:lnSpc>
                <a:spcPct val="150000"/>
              </a:lnSpc>
            </a:pPr>
            <a:r>
              <a:rPr lang="ja-JP" altLang="en-US" dirty="0" smtClean="0"/>
              <a:t>　</a:t>
            </a:r>
            <a:r>
              <a:rPr lang="ja-JP" altLang="ja-JP" dirty="0" smtClean="0"/>
              <a:t>それ</a:t>
            </a:r>
            <a:r>
              <a:rPr lang="ja-JP" altLang="ja-JP" dirty="0"/>
              <a:t>より前に出した詩集「女神」によって中国詩壇の新星として知られていた郭沫若も、福岡では一介の外国人貧乏書生にすぎなかった。 </a:t>
            </a:r>
            <a:endParaRPr lang="en-US" altLang="ja-JP" dirty="0" smtClean="0"/>
          </a:p>
          <a:p>
            <a:pPr>
              <a:lnSpc>
                <a:spcPct val="150000"/>
              </a:lnSpc>
            </a:pPr>
            <a:r>
              <a:rPr lang="ja-JP" altLang="en-US" dirty="0" smtClean="0"/>
              <a:t>　　　</a:t>
            </a:r>
            <a:r>
              <a:rPr lang="ja-JP" altLang="ja-JP" dirty="0" smtClean="0"/>
              <a:t>…</a:t>
            </a:r>
            <a:r>
              <a:rPr lang="ja-JP" altLang="ja-JP" dirty="0"/>
              <a:t>中略… </a:t>
            </a:r>
            <a:endParaRPr lang="en-US" altLang="ja-JP" dirty="0" smtClean="0"/>
          </a:p>
          <a:p>
            <a:pPr>
              <a:lnSpc>
                <a:spcPct val="150000"/>
              </a:lnSpc>
            </a:pPr>
            <a:r>
              <a:rPr lang="ja-JP" altLang="ja-JP" dirty="0" smtClean="0"/>
              <a:t>加えて</a:t>
            </a:r>
            <a:r>
              <a:rPr lang="ja-JP" altLang="ja-JP" dirty="0"/>
              <a:t>彼の創作は思うにまかせない。「行路難」はそういう現実に歯ぎしりする郭沫若のいら立ち、民族蔑視（べっし）への敵意などを主調音としてつづられた私小説だと思う</a:t>
            </a:r>
            <a:r>
              <a:rPr lang="ja-JP" altLang="ja-JP" dirty="0" smtClean="0"/>
              <a:t>。</a:t>
            </a:r>
            <a:endParaRPr lang="ja-JP" altLang="ja-JP" dirty="0"/>
          </a:p>
        </p:txBody>
      </p:sp>
      <p:sp>
        <p:nvSpPr>
          <p:cNvPr id="11" name="テキスト ボックス 10"/>
          <p:cNvSpPr txBox="1"/>
          <p:nvPr/>
        </p:nvSpPr>
        <p:spPr>
          <a:xfrm>
            <a:off x="3564000" y="5616000"/>
            <a:ext cx="5400675" cy="1138773"/>
          </a:xfrm>
          <a:prstGeom prst="rect">
            <a:avLst/>
          </a:prstGeom>
          <a:noFill/>
        </p:spPr>
        <p:txBody>
          <a:bodyPr wrap="square" rtlCol="0">
            <a:spAutoFit/>
          </a:bodyPr>
          <a:lstStyle/>
          <a:p>
            <a:r>
              <a:rPr lang="ja-JP" altLang="ja-JP" dirty="0" smtClean="0"/>
              <a:t>岩佐昌暲</a:t>
            </a:r>
            <a:r>
              <a:rPr lang="ja-JP" altLang="ja-JP" dirty="0"/>
              <a:t>「私の推薦文―厳しい現実へのいら立ち」</a:t>
            </a:r>
          </a:p>
          <a:p>
            <a:r>
              <a:rPr lang="ja-JP" altLang="en-US" dirty="0" smtClean="0"/>
              <a:t>　</a:t>
            </a:r>
            <a:r>
              <a:rPr lang="ja-JP" altLang="ja-JP" sz="1600" dirty="0" smtClean="0"/>
              <a:t>「</a:t>
            </a:r>
            <a:r>
              <a:rPr lang="ja-JP" altLang="ja-JP" sz="1600" dirty="0"/>
              <a:t>行路難 郭沫若 川の流れの先に大海を見る</a:t>
            </a:r>
            <a:r>
              <a:rPr lang="ja-JP" altLang="ja-JP" sz="1600" dirty="0" smtClean="0"/>
              <a:t>」</a:t>
            </a:r>
            <a:endParaRPr lang="en-US" altLang="ja-JP" sz="1600" dirty="0" smtClean="0"/>
          </a:p>
          <a:p>
            <a:r>
              <a:rPr lang="ja-JP" altLang="en-US" sz="1600" dirty="0" smtClean="0"/>
              <a:t>　</a:t>
            </a:r>
            <a:r>
              <a:rPr lang="ja-JP" altLang="ja-JP" sz="1600" dirty="0" smtClean="0"/>
              <a:t>九州</a:t>
            </a:r>
            <a:r>
              <a:rPr lang="ja-JP" altLang="ja-JP" sz="1600" dirty="0"/>
              <a:t>の</a:t>
            </a:r>
            <a:r>
              <a:rPr lang="en-US" altLang="ja-JP" sz="1600" dirty="0"/>
              <a:t>100</a:t>
            </a:r>
            <a:r>
              <a:rPr lang="ja-JP" altLang="ja-JP" sz="1600" dirty="0"/>
              <a:t>冊 千年書房・第</a:t>
            </a:r>
            <a:r>
              <a:rPr lang="en-US" altLang="ja-JP" sz="1600" dirty="0"/>
              <a:t>62</a:t>
            </a:r>
            <a:r>
              <a:rPr lang="ja-JP" altLang="ja-JP" sz="1600" dirty="0"/>
              <a:t>回配本、西日本新聞</a:t>
            </a:r>
            <a:r>
              <a:rPr lang="ja-JP" altLang="ja-JP" sz="1600" dirty="0" smtClean="0"/>
              <a:t>、</a:t>
            </a:r>
            <a:r>
              <a:rPr lang="ja-JP" altLang="en-US" sz="1600" dirty="0" smtClean="0"/>
              <a:t>　　</a:t>
            </a:r>
            <a:endParaRPr lang="en-US" altLang="ja-JP" sz="1600" dirty="0" smtClean="0"/>
          </a:p>
          <a:p>
            <a:r>
              <a:rPr lang="ja-JP" altLang="en-US" sz="1600" dirty="0"/>
              <a:t>　</a:t>
            </a:r>
            <a:r>
              <a:rPr lang="en-US" altLang="ja-JP" sz="1600" dirty="0" smtClean="0"/>
              <a:t>2007</a:t>
            </a:r>
            <a:r>
              <a:rPr lang="ja-JP" altLang="ja-JP" sz="1600" dirty="0"/>
              <a:t>年</a:t>
            </a:r>
            <a:r>
              <a:rPr lang="en-US" altLang="ja-JP" sz="1600" dirty="0"/>
              <a:t>5</a:t>
            </a:r>
            <a:r>
              <a:rPr lang="ja-JP" altLang="ja-JP" sz="1600" dirty="0"/>
              <a:t>月</a:t>
            </a:r>
            <a:r>
              <a:rPr lang="en-US" altLang="ja-JP" sz="1600" dirty="0"/>
              <a:t>13</a:t>
            </a:r>
            <a:r>
              <a:rPr lang="ja-JP" altLang="ja-JP" sz="1600" dirty="0"/>
              <a:t>日</a:t>
            </a:r>
            <a:r>
              <a:rPr lang="ja-JP" altLang="ja-JP" sz="1600" dirty="0" smtClean="0"/>
              <a:t>朝刊</a:t>
            </a:r>
            <a:endParaRPr kumimoji="1" lang="ja-JP" altLang="en-US" dirty="0"/>
          </a:p>
        </p:txBody>
      </p:sp>
      <p:sp>
        <p:nvSpPr>
          <p:cNvPr id="5" name="正方形/長方形 4"/>
          <p:cNvSpPr/>
          <p:nvPr/>
        </p:nvSpPr>
        <p:spPr>
          <a:xfrm>
            <a:off x="720000" y="3636000"/>
            <a:ext cx="7200000" cy="288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20000" y="4068000"/>
            <a:ext cx="7200000" cy="288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20000" y="4464000"/>
            <a:ext cx="2016000" cy="288000"/>
          </a:xfrm>
          <a:prstGeom prst="rect">
            <a:avLst/>
          </a:prstGeom>
          <a:solidFill>
            <a:srgbClr val="FFFF00">
              <a:alpha val="31000"/>
            </a:srgbClr>
          </a:solidFill>
          <a:ln>
            <a:solidFill>
              <a:srgbClr val="FFFF0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547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0"/>
                                        <p:tgtEl>
                                          <p:spTgt spid="6"/>
                                        </p:tgtEl>
                                      </p:cBhvr>
                                    </p:animEffect>
                                  </p:childTnLst>
                                </p:cTn>
                              </p:par>
                            </p:childTnLst>
                          </p:cTn>
                        </p:par>
                        <p:par>
                          <p:cTn id="12" fill="hold">
                            <p:stCondLst>
                              <p:cond delay="10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7000" b="-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1460" y="188595"/>
            <a:ext cx="5040630" cy="720090"/>
          </a:xfrm>
        </p:spPr>
        <p:txBody>
          <a:bodyPr>
            <a:normAutofit/>
          </a:bodyPr>
          <a:lstStyle/>
          <a:p>
            <a:r>
              <a:rPr kumimoji="1" lang="en-US" altLang="ja-JP" sz="2800" dirty="0" smtClean="0"/>
              <a:t>『</a:t>
            </a:r>
            <a:r>
              <a:rPr kumimoji="1" lang="ja-JP" altLang="en-US" sz="2800" dirty="0" smtClean="0"/>
              <a:t>行路難</a:t>
            </a:r>
            <a:r>
              <a:rPr kumimoji="1" lang="en-US" altLang="ja-JP" sz="2800" dirty="0" smtClean="0"/>
              <a:t>』</a:t>
            </a:r>
            <a:r>
              <a:rPr kumimoji="1" lang="ja-JP" altLang="en-US" sz="2800" dirty="0" smtClean="0"/>
              <a:t>の文学史上の評価</a:t>
            </a:r>
            <a:endParaRPr kumimoji="1" lang="ja-JP" altLang="en-US" sz="2000" dirty="0"/>
          </a:p>
        </p:txBody>
      </p:sp>
      <p:sp>
        <p:nvSpPr>
          <p:cNvPr id="10" name="テキスト ボックス 9"/>
          <p:cNvSpPr txBox="1"/>
          <p:nvPr/>
        </p:nvSpPr>
        <p:spPr>
          <a:xfrm>
            <a:off x="611505" y="1044000"/>
            <a:ext cx="7920990" cy="3733073"/>
          </a:xfrm>
          <a:prstGeom prst="rect">
            <a:avLst/>
          </a:prstGeom>
          <a:noFill/>
          <a:ln w="25400">
            <a:solidFill>
              <a:srgbClr val="FFC000"/>
            </a:solidFill>
          </a:ln>
        </p:spPr>
        <p:txBody>
          <a:bodyPr wrap="square" rtlCol="0">
            <a:spAutoFit/>
          </a:bodyPr>
          <a:lstStyle/>
          <a:p>
            <a:pPr>
              <a:lnSpc>
                <a:spcPts val="2600"/>
              </a:lnSpc>
            </a:pPr>
            <a:r>
              <a:rPr lang="en-US" altLang="ja-JP" b="1" dirty="0" smtClean="0"/>
              <a:t>A</a:t>
            </a:r>
            <a:r>
              <a:rPr lang="en-US" altLang="ja-JP" b="1" dirty="0"/>
              <a:t>.</a:t>
            </a:r>
            <a:r>
              <a:rPr lang="ja-JP" altLang="ja-JP" b="1" dirty="0"/>
              <a:t>李明「《漂流三部曲》的思想和芸術」『湖南人文科技学院学報』</a:t>
            </a:r>
            <a:r>
              <a:rPr lang="en-US" altLang="ja-JP" b="1" dirty="0"/>
              <a:t>1990</a:t>
            </a:r>
            <a:r>
              <a:rPr lang="ja-JP" altLang="ja-JP" b="1" dirty="0"/>
              <a:t>年第</a:t>
            </a:r>
            <a:r>
              <a:rPr lang="en-US" altLang="ja-JP" b="1" dirty="0"/>
              <a:t>01</a:t>
            </a:r>
            <a:r>
              <a:rPr lang="ja-JP" altLang="ja-JP" b="1" dirty="0"/>
              <a:t>期</a:t>
            </a:r>
            <a:endParaRPr lang="ja-JP" altLang="ja-JP" dirty="0"/>
          </a:p>
          <a:p>
            <a:pPr>
              <a:lnSpc>
                <a:spcPts val="2600"/>
              </a:lnSpc>
            </a:pPr>
            <a:r>
              <a:rPr lang="ja-JP" altLang="en-US" dirty="0" smtClean="0"/>
              <a:t>　　</a:t>
            </a:r>
            <a:r>
              <a:rPr lang="zh-CN" altLang="ja-JP" dirty="0" smtClean="0"/>
              <a:t>他的小说</a:t>
            </a:r>
            <a:r>
              <a:rPr lang="zh-CN" altLang="ja-JP" dirty="0"/>
              <a:t>具有郭沫若浪漫主义抒情诗人的独特风格——潇洒豪迈，自由奔放，</a:t>
            </a:r>
            <a:r>
              <a:rPr lang="zh-CN" altLang="ja-JP" u="sng" dirty="0"/>
              <a:t>如《牧羊哀话》、《漂流三部曲》、</a:t>
            </a:r>
            <a:r>
              <a:rPr lang="zh-CN" altLang="ja-JP" b="1" u="sng" dirty="0"/>
              <a:t>《行路难》</a:t>
            </a:r>
            <a:r>
              <a:rPr lang="zh-CN" altLang="ja-JP" u="sng" dirty="0"/>
              <a:t>、《地下的笑声》等作品，对中国现代小说的形成和发展，曾起过相当重要的作用</a:t>
            </a:r>
            <a:r>
              <a:rPr lang="zh-CN" altLang="ja-JP" dirty="0"/>
              <a:t>。</a:t>
            </a:r>
            <a:endParaRPr lang="ja-JP" altLang="ja-JP" dirty="0"/>
          </a:p>
          <a:p>
            <a:pPr>
              <a:lnSpc>
                <a:spcPts val="2600"/>
              </a:lnSpc>
            </a:pPr>
            <a:r>
              <a:rPr lang="en-US" altLang="ja-JP" dirty="0"/>
              <a:t> </a:t>
            </a:r>
            <a:endParaRPr lang="ja-JP" altLang="ja-JP" dirty="0"/>
          </a:p>
          <a:p>
            <a:pPr>
              <a:lnSpc>
                <a:spcPts val="2600"/>
              </a:lnSpc>
            </a:pPr>
            <a:r>
              <a:rPr lang="en-US" altLang="ja-JP" b="1" dirty="0" smtClean="0"/>
              <a:t>B</a:t>
            </a:r>
            <a:r>
              <a:rPr lang="en-US" altLang="ja-JP" b="1" dirty="0"/>
              <a:t>.</a:t>
            </a:r>
            <a:r>
              <a:rPr lang="zh-CN" altLang="ja-JP" b="1" dirty="0"/>
              <a:t>武継平『郭沫若留日十年』</a:t>
            </a:r>
            <a:r>
              <a:rPr lang="en-US" altLang="ja-JP" b="1" dirty="0"/>
              <a:t>1914-1924</a:t>
            </a:r>
            <a:r>
              <a:rPr lang="zh-CN" altLang="ja-JP" b="1" dirty="0"/>
              <a:t>、重慶出版社、</a:t>
            </a:r>
            <a:r>
              <a:rPr lang="en-US" altLang="ja-JP" b="1" dirty="0"/>
              <a:t>2001</a:t>
            </a:r>
            <a:r>
              <a:rPr lang="zh-CN" altLang="ja-JP" b="1" dirty="0"/>
              <a:t>年</a:t>
            </a:r>
            <a:endParaRPr lang="ja-JP" altLang="ja-JP" dirty="0"/>
          </a:p>
          <a:p>
            <a:pPr>
              <a:lnSpc>
                <a:spcPts val="2600"/>
              </a:lnSpc>
            </a:pPr>
            <a:r>
              <a:rPr lang="ja-JP" altLang="en-US" dirty="0" smtClean="0"/>
              <a:t>　　</a:t>
            </a:r>
            <a:r>
              <a:rPr lang="zh-CN" altLang="ja-JP" dirty="0" smtClean="0"/>
              <a:t>我想</a:t>
            </a:r>
            <a:r>
              <a:rPr lang="zh-CN" altLang="ja-JP" dirty="0"/>
              <a:t>，</a:t>
            </a:r>
            <a:r>
              <a:rPr lang="zh-CN" altLang="ja-JP" u="sng" dirty="0"/>
              <a:t>这一类【発表者注：自叙性告白小説】小说中最具有代表性的非《漂流三部曲》和</a:t>
            </a:r>
            <a:r>
              <a:rPr lang="zh-CN" altLang="ja-JP" b="1" u="sng" dirty="0"/>
              <a:t>《行路难》</a:t>
            </a:r>
            <a:r>
              <a:rPr lang="zh-CN" altLang="ja-JP" u="sng" dirty="0"/>
              <a:t>莫属</a:t>
            </a:r>
            <a:r>
              <a:rPr lang="zh-CN" altLang="ja-JP" dirty="0"/>
              <a:t>。这两个中篇皆创作于</a:t>
            </a:r>
            <a:r>
              <a:rPr lang="en-US" altLang="ja-JP" dirty="0"/>
              <a:t>1924</a:t>
            </a:r>
            <a:r>
              <a:rPr lang="zh-CN" altLang="ja-JP" dirty="0"/>
              <a:t>年。对郭沫若来说，</a:t>
            </a:r>
            <a:r>
              <a:rPr lang="en-US" altLang="ja-JP" dirty="0"/>
              <a:t>1924</a:t>
            </a:r>
            <a:r>
              <a:rPr lang="zh-CN" altLang="ja-JP" dirty="0"/>
              <a:t>年可以说是小说和随笔著作颇丰的一年。他的早期小说（包括随笔散文）中，几乎有一半以上是</a:t>
            </a:r>
            <a:r>
              <a:rPr lang="en-US" altLang="ja-JP" dirty="0"/>
              <a:t>1924</a:t>
            </a:r>
            <a:r>
              <a:rPr lang="zh-CN" altLang="ja-JP" dirty="0"/>
              <a:t>年夏天在称名寺旁边居住时和在佐贺县富士町的熊川温泉滞留的前后共几个月时间内创作的。</a:t>
            </a:r>
            <a:endParaRPr lang="ja-JP" altLang="ja-JP" u="sng" dirty="0"/>
          </a:p>
        </p:txBody>
      </p:sp>
      <p:sp>
        <p:nvSpPr>
          <p:cNvPr id="3" name="曲折矢印 2"/>
          <p:cNvSpPr/>
          <p:nvPr/>
        </p:nvSpPr>
        <p:spPr>
          <a:xfrm flipV="1">
            <a:off x="684000" y="4932000"/>
            <a:ext cx="1080135" cy="903700"/>
          </a:xfrm>
          <a:prstGeom prst="bentArrow">
            <a:avLst>
              <a:gd name="adj1" fmla="val 25000"/>
              <a:gd name="adj2" fmla="val 25000"/>
              <a:gd name="adj3" fmla="val 27887"/>
              <a:gd name="adj4" fmla="val 3797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2051685" y="4860000"/>
            <a:ext cx="6480810" cy="1823576"/>
          </a:xfrm>
          <a:prstGeom prst="rect">
            <a:avLst/>
          </a:prstGeom>
          <a:noFill/>
        </p:spPr>
        <p:txBody>
          <a:bodyPr wrap="square" rtlCol="0">
            <a:spAutoFit/>
          </a:bodyPr>
          <a:lstStyle/>
          <a:p>
            <a:pPr>
              <a:lnSpc>
                <a:spcPts val="2700"/>
              </a:lnSpc>
            </a:pPr>
            <a:r>
              <a:rPr lang="ja-JP" altLang="en-US" dirty="0" smtClean="0"/>
              <a:t>　</a:t>
            </a:r>
            <a:r>
              <a:rPr lang="ja-JP" altLang="ja-JP" dirty="0" smtClean="0"/>
              <a:t>「</a:t>
            </a:r>
            <a:r>
              <a:rPr lang="ja-JP" altLang="ja-JP" dirty="0"/>
              <a:t>行路難</a:t>
            </a:r>
            <a:r>
              <a:rPr lang="ja-JP" altLang="ja-JP" dirty="0" smtClean="0"/>
              <a:t>」</a:t>
            </a:r>
            <a:r>
              <a:rPr lang="ja-JP" altLang="en-US" dirty="0" smtClean="0"/>
              <a:t>は、</a:t>
            </a:r>
            <a:r>
              <a:rPr lang="ja-JP" altLang="en-US" dirty="0"/>
              <a:t>郭沫若</a:t>
            </a:r>
            <a:r>
              <a:rPr lang="ja-JP" altLang="ja-JP" dirty="0"/>
              <a:t>の自叙性告白小説の中で最も代表的な作品の一つで</a:t>
            </a:r>
            <a:r>
              <a:rPr lang="ja-JP" altLang="ja-JP" dirty="0" smtClean="0"/>
              <a:t>ある</a:t>
            </a:r>
            <a:r>
              <a:rPr lang="ja-JP" altLang="en-US" dirty="0" smtClean="0"/>
              <a:t>と同時に、</a:t>
            </a:r>
            <a:r>
              <a:rPr lang="ja-JP" altLang="ja-JP" dirty="0" smtClean="0"/>
              <a:t>中国</a:t>
            </a:r>
            <a:r>
              <a:rPr lang="ja-JP" altLang="ja-JP" dirty="0"/>
              <a:t>現代小説の形成と発展に重要な役割を</a:t>
            </a:r>
            <a:r>
              <a:rPr lang="ja-JP" altLang="ja-JP" dirty="0" smtClean="0"/>
              <a:t>果た</a:t>
            </a:r>
            <a:r>
              <a:rPr lang="ja-JP" altLang="en-US" dirty="0" smtClean="0"/>
              <a:t>した</a:t>
            </a:r>
            <a:r>
              <a:rPr lang="ja-JP" altLang="ja-JP" dirty="0" smtClean="0"/>
              <a:t>作品で</a:t>
            </a:r>
            <a:r>
              <a:rPr lang="ja-JP" altLang="en-US" dirty="0" smtClean="0"/>
              <a:t>も</a:t>
            </a:r>
            <a:r>
              <a:rPr lang="ja-JP" altLang="ja-JP" dirty="0" smtClean="0"/>
              <a:t>ある</a:t>
            </a:r>
            <a:r>
              <a:rPr lang="ja-JP" altLang="en-US" dirty="0" smtClean="0"/>
              <a:t>。</a:t>
            </a:r>
            <a:endParaRPr lang="en-US" altLang="ja-JP" dirty="0" smtClean="0"/>
          </a:p>
          <a:p>
            <a:pPr>
              <a:lnSpc>
                <a:spcPts val="2700"/>
              </a:lnSpc>
            </a:pPr>
            <a:r>
              <a:rPr lang="ja-JP" altLang="en-US" dirty="0" smtClean="0"/>
              <a:t>　</a:t>
            </a:r>
            <a:r>
              <a:rPr lang="ja-JP" altLang="ja-JP" dirty="0" smtClean="0"/>
              <a:t>中国</a:t>
            </a:r>
            <a:r>
              <a:rPr lang="ja-JP" altLang="ja-JP" dirty="0"/>
              <a:t>現代</a:t>
            </a:r>
            <a:r>
              <a:rPr lang="ja-JP" altLang="ja-JP" dirty="0" smtClean="0"/>
              <a:t>文学史</a:t>
            </a:r>
            <a:r>
              <a:rPr lang="ja-JP" altLang="en-US" dirty="0" smtClean="0"/>
              <a:t>において</a:t>
            </a:r>
            <a:r>
              <a:rPr lang="ja-JP" altLang="ja-JP" dirty="0" smtClean="0"/>
              <a:t>も</a:t>
            </a:r>
            <a:r>
              <a:rPr lang="ja-JP" altLang="en-US" dirty="0" smtClean="0"/>
              <a:t>、</a:t>
            </a:r>
            <a:r>
              <a:rPr lang="ja-JP" altLang="ja-JP" dirty="0" smtClean="0"/>
              <a:t>郭</a:t>
            </a:r>
            <a:r>
              <a:rPr lang="ja-JP" altLang="ja-JP" dirty="0"/>
              <a:t>沫若個人の文学史において</a:t>
            </a:r>
            <a:r>
              <a:rPr lang="ja-JP" altLang="ja-JP" dirty="0" smtClean="0"/>
              <a:t>も</a:t>
            </a:r>
            <a:r>
              <a:rPr lang="ja-JP" altLang="en-US" dirty="0" smtClean="0"/>
              <a:t>、ともに</a:t>
            </a:r>
            <a:r>
              <a:rPr lang="ja-JP" altLang="ja-JP" dirty="0" smtClean="0"/>
              <a:t>重要</a:t>
            </a:r>
            <a:r>
              <a:rPr lang="ja-JP" altLang="ja-JP" dirty="0"/>
              <a:t>な作品として</a:t>
            </a:r>
            <a:r>
              <a:rPr lang="ja-JP" altLang="ja-JP" dirty="0" smtClean="0"/>
              <a:t>捉えられる</a:t>
            </a:r>
            <a:r>
              <a:rPr lang="ja-JP" altLang="en-US" dirty="0" smtClean="0"/>
              <a:t>。</a:t>
            </a:r>
            <a:endParaRPr kumimoji="1" lang="ja-JP" altLang="en-US" dirty="0"/>
          </a:p>
        </p:txBody>
      </p:sp>
      <p:sp>
        <p:nvSpPr>
          <p:cNvPr id="5" name="正方形/長方形 4"/>
          <p:cNvSpPr/>
          <p:nvPr/>
        </p:nvSpPr>
        <p:spPr>
          <a:xfrm>
            <a:off x="1908000" y="4860000"/>
            <a:ext cx="6552000" cy="18094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7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000" y="324000"/>
            <a:ext cx="4320540" cy="634047"/>
          </a:xfrm>
        </p:spPr>
        <p:txBody>
          <a:bodyPr>
            <a:normAutofit/>
          </a:bodyPr>
          <a:lstStyle/>
          <a:p>
            <a:r>
              <a:rPr kumimoji="1" lang="ja-JP" altLang="en-US" sz="2800" dirty="0" smtClean="0"/>
              <a:t>郭沫若</a:t>
            </a:r>
            <a:r>
              <a:rPr kumimoji="1" lang="en-US" altLang="ja-JP" sz="2800" dirty="0" smtClean="0"/>
              <a:t>『</a:t>
            </a:r>
            <a:r>
              <a:rPr kumimoji="1" lang="ja-JP" altLang="en-US" sz="2800" dirty="0" smtClean="0"/>
              <a:t>行路難</a:t>
            </a:r>
            <a:r>
              <a:rPr kumimoji="1" lang="en-US" altLang="ja-JP" sz="2800" dirty="0" smtClean="0"/>
              <a:t>』</a:t>
            </a:r>
            <a:r>
              <a:rPr kumimoji="1" lang="ja-JP" altLang="en-US" sz="2800" dirty="0" smtClean="0"/>
              <a:t>執筆の鍵</a:t>
            </a:r>
            <a:endParaRPr kumimoji="1" lang="ja-JP" altLang="en-US" sz="2000" dirty="0"/>
          </a:p>
        </p:txBody>
      </p:sp>
      <p:sp>
        <p:nvSpPr>
          <p:cNvPr id="4" name="テキスト ボックス 3"/>
          <p:cNvSpPr txBox="1"/>
          <p:nvPr/>
        </p:nvSpPr>
        <p:spPr>
          <a:xfrm>
            <a:off x="396000" y="1116000"/>
            <a:ext cx="4320540" cy="3831818"/>
          </a:xfrm>
          <a:prstGeom prst="rect">
            <a:avLst/>
          </a:prstGeom>
          <a:noFill/>
        </p:spPr>
        <p:txBody>
          <a:bodyPr wrap="square" rtlCol="0">
            <a:spAutoFit/>
          </a:bodyPr>
          <a:lstStyle/>
          <a:p>
            <a:pPr>
              <a:lnSpc>
                <a:spcPct val="150000"/>
              </a:lnSpc>
            </a:pPr>
            <a:r>
              <a:rPr lang="ja-JP" altLang="en-US" dirty="0"/>
              <a:t>①</a:t>
            </a:r>
            <a:r>
              <a:rPr lang="en-US" altLang="ja-JP" dirty="0" smtClean="0"/>
              <a:t>【</a:t>
            </a:r>
            <a:r>
              <a:rPr lang="ja-JP" altLang="en-US" dirty="0" smtClean="0"/>
              <a:t>（唐）李白「行路難」</a:t>
            </a:r>
            <a:r>
              <a:rPr lang="en-US" altLang="ja-JP" dirty="0" smtClean="0"/>
              <a:t>】</a:t>
            </a:r>
          </a:p>
          <a:p>
            <a:pPr>
              <a:lnSpc>
                <a:spcPct val="150000"/>
              </a:lnSpc>
            </a:pPr>
            <a:r>
              <a:rPr lang="ja-JP" altLang="en-US" dirty="0" smtClean="0"/>
              <a:t>　</a:t>
            </a:r>
            <a:r>
              <a:rPr lang="ja-JP" altLang="ja-JP" dirty="0" smtClean="0"/>
              <a:t>作品</a:t>
            </a:r>
            <a:r>
              <a:rPr lang="ja-JP" altLang="ja-JP" dirty="0"/>
              <a:t>の冒頭に、李白「行路難」三首其二が引用されて</a:t>
            </a:r>
            <a:r>
              <a:rPr lang="ja-JP" altLang="ja-JP" dirty="0" smtClean="0"/>
              <a:t>いる。</a:t>
            </a:r>
            <a:endParaRPr lang="ja-JP" altLang="ja-JP" dirty="0"/>
          </a:p>
          <a:p>
            <a:pPr>
              <a:lnSpc>
                <a:spcPct val="150000"/>
              </a:lnSpc>
            </a:pPr>
            <a:r>
              <a:rPr lang="ja-JP" altLang="en-US" dirty="0" smtClean="0"/>
              <a:t>　</a:t>
            </a:r>
            <a:r>
              <a:rPr lang="ja-JP" altLang="ja-JP" dirty="0" smtClean="0"/>
              <a:t>李</a:t>
            </a:r>
            <a:r>
              <a:rPr lang="ja-JP" altLang="ja-JP" dirty="0"/>
              <a:t>白「行路難」其二は、人生行路は険しく困難なものであると詠った一首である</a:t>
            </a:r>
            <a:r>
              <a:rPr lang="ja-JP" altLang="ja-JP" dirty="0" smtClean="0"/>
              <a:t>。</a:t>
            </a:r>
            <a:endParaRPr lang="ja-JP" altLang="ja-JP" dirty="0"/>
          </a:p>
          <a:p>
            <a:pPr>
              <a:lnSpc>
                <a:spcPct val="150000"/>
              </a:lnSpc>
            </a:pPr>
            <a:r>
              <a:rPr lang="ja-JP" altLang="en-US" dirty="0" smtClean="0"/>
              <a:t>　特に、</a:t>
            </a:r>
            <a:r>
              <a:rPr lang="ja-JP" altLang="ja-JP" dirty="0" smtClean="0"/>
              <a:t>末尾</a:t>
            </a:r>
            <a:r>
              <a:rPr lang="ja-JP" altLang="ja-JP" dirty="0"/>
              <a:t>に</a:t>
            </a:r>
            <a:r>
              <a:rPr lang="ja-JP" altLang="ja-JP" dirty="0" smtClean="0"/>
              <a:t>詠われた</a:t>
            </a:r>
            <a:endParaRPr lang="en-US" altLang="ja-JP" dirty="0" smtClean="0"/>
          </a:p>
          <a:p>
            <a:pPr>
              <a:lnSpc>
                <a:spcPct val="150000"/>
              </a:lnSpc>
            </a:pPr>
            <a:r>
              <a:rPr lang="ja-JP" altLang="en-US" dirty="0"/>
              <a:t>　</a:t>
            </a:r>
            <a:r>
              <a:rPr lang="ja-JP" altLang="en-US" dirty="0" smtClean="0"/>
              <a:t>　</a:t>
            </a:r>
            <a:r>
              <a:rPr lang="ja-JP" altLang="ja-JP" dirty="0" smtClean="0">
                <a:solidFill>
                  <a:srgbClr val="FF0000"/>
                </a:solidFill>
              </a:rPr>
              <a:t>「</a:t>
            </a:r>
            <a:r>
              <a:rPr lang="ja-JP" altLang="ja-JP" dirty="0">
                <a:solidFill>
                  <a:srgbClr val="FF0000"/>
                </a:solidFill>
              </a:rPr>
              <a:t>行路難、帰去来</a:t>
            </a:r>
            <a:r>
              <a:rPr lang="ja-JP" altLang="ja-JP" dirty="0" smtClean="0">
                <a:solidFill>
                  <a:srgbClr val="FF0000"/>
                </a:solidFill>
              </a:rPr>
              <a:t>」</a:t>
            </a:r>
            <a:endParaRPr lang="en-US" altLang="ja-JP" dirty="0" smtClean="0">
              <a:solidFill>
                <a:srgbClr val="FF0000"/>
              </a:solidFill>
            </a:endParaRPr>
          </a:p>
          <a:p>
            <a:pPr>
              <a:lnSpc>
                <a:spcPct val="150000"/>
              </a:lnSpc>
            </a:pPr>
            <a:r>
              <a:rPr lang="ja-JP" altLang="ja-JP" dirty="0" smtClean="0"/>
              <a:t>は</a:t>
            </a:r>
            <a:r>
              <a:rPr lang="ja-JP" altLang="en-US" dirty="0" smtClean="0"/>
              <a:t>、中国への</a:t>
            </a:r>
            <a:r>
              <a:rPr lang="ja-JP" altLang="ja-JP" dirty="0" smtClean="0"/>
              <a:t>帰国</a:t>
            </a:r>
            <a:r>
              <a:rPr lang="ja-JP" altLang="ja-JP" dirty="0"/>
              <a:t>を</a:t>
            </a:r>
            <a:r>
              <a:rPr lang="ja-JP" altLang="ja-JP" dirty="0" smtClean="0"/>
              <a:t>決めていた</a:t>
            </a:r>
            <a:r>
              <a:rPr lang="ja-JP" altLang="ja-JP" dirty="0"/>
              <a:t>郭沫若の境遇と重なっていた。</a:t>
            </a:r>
            <a:endParaRPr lang="en-US" altLang="ja-JP" dirty="0" smtClean="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5" y="188595"/>
            <a:ext cx="3830185" cy="6480810"/>
          </a:xfrm>
          <a:prstGeom prst="rect">
            <a:avLst/>
          </a:prstGeom>
        </p:spPr>
      </p:pic>
      <p:sp>
        <p:nvSpPr>
          <p:cNvPr id="3" name="線吹き出し 1 (枠付き) 2"/>
          <p:cNvSpPr/>
          <p:nvPr/>
        </p:nvSpPr>
        <p:spPr>
          <a:xfrm>
            <a:off x="6552000" y="3852000"/>
            <a:ext cx="288000" cy="936000"/>
          </a:xfrm>
          <a:prstGeom prst="borderCallout1">
            <a:avLst>
              <a:gd name="adj1" fmla="val 1239"/>
              <a:gd name="adj2" fmla="val -5338"/>
              <a:gd name="adj3" fmla="val 2827"/>
              <a:gd name="adj4" fmla="val -1383215"/>
            </a:avLst>
          </a:prstGeom>
          <a:solidFill>
            <a:srgbClr val="FF0000">
              <a:alpha val="20000"/>
            </a:srgbClr>
          </a:solidFill>
          <a:ln>
            <a:solidFill>
              <a:srgbClr val="FF0000">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72225" y="548640"/>
            <a:ext cx="1440180" cy="6120765"/>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516000" y="5328000"/>
            <a:ext cx="324000" cy="720000"/>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75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000" y="274638"/>
            <a:ext cx="4320540" cy="634047"/>
          </a:xfrm>
        </p:spPr>
        <p:txBody>
          <a:bodyPr>
            <a:normAutofit/>
          </a:bodyPr>
          <a:lstStyle/>
          <a:p>
            <a:r>
              <a:rPr kumimoji="1" lang="ja-JP" altLang="en-US" sz="2800" dirty="0" smtClean="0"/>
              <a:t>郭沫若</a:t>
            </a:r>
            <a:r>
              <a:rPr kumimoji="1" lang="en-US" altLang="ja-JP" sz="2800" dirty="0" smtClean="0"/>
              <a:t>『</a:t>
            </a:r>
            <a:r>
              <a:rPr kumimoji="1" lang="ja-JP" altLang="en-US" sz="2800" dirty="0" smtClean="0"/>
              <a:t>行路難</a:t>
            </a:r>
            <a:r>
              <a:rPr kumimoji="1" lang="en-US" altLang="ja-JP" sz="2800" dirty="0" smtClean="0"/>
              <a:t>』</a:t>
            </a:r>
            <a:r>
              <a:rPr kumimoji="1" lang="ja-JP" altLang="en-US" sz="2800" dirty="0" smtClean="0"/>
              <a:t>執筆の鍵</a:t>
            </a:r>
            <a:endParaRPr kumimoji="1" lang="ja-JP" altLang="en-US" sz="2000" dirty="0"/>
          </a:p>
        </p:txBody>
      </p:sp>
      <p:sp>
        <p:nvSpPr>
          <p:cNvPr id="4" name="テキスト ボックス 3"/>
          <p:cNvSpPr txBox="1"/>
          <p:nvPr/>
        </p:nvSpPr>
        <p:spPr>
          <a:xfrm>
            <a:off x="468000" y="828000"/>
            <a:ext cx="4320540" cy="460382"/>
          </a:xfrm>
          <a:prstGeom prst="rect">
            <a:avLst/>
          </a:prstGeom>
          <a:noFill/>
        </p:spPr>
        <p:txBody>
          <a:bodyPr wrap="square" rtlCol="0">
            <a:spAutoFit/>
          </a:bodyPr>
          <a:lstStyle/>
          <a:p>
            <a:pPr>
              <a:lnSpc>
                <a:spcPct val="150000"/>
              </a:lnSpc>
            </a:pPr>
            <a:r>
              <a:rPr lang="ja-JP" altLang="en-US" dirty="0" smtClean="0"/>
              <a:t>②</a:t>
            </a:r>
            <a:r>
              <a:rPr lang="en-US" altLang="ja-JP" dirty="0" smtClean="0"/>
              <a:t>【</a:t>
            </a:r>
            <a:r>
              <a:rPr lang="ja-JP" altLang="en-US" dirty="0"/>
              <a:t>川上川</a:t>
            </a:r>
            <a:r>
              <a:rPr lang="en-US" altLang="ja-JP" dirty="0" smtClean="0"/>
              <a:t>】</a:t>
            </a:r>
          </a:p>
        </p:txBody>
      </p:sp>
    </p:spTree>
    <p:extLst>
      <p:ext uri="{BB962C8B-B14F-4D97-AF65-F5344CB8AC3E}">
        <p14:creationId xmlns:p14="http://schemas.microsoft.com/office/powerpoint/2010/main" val="1161641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正方形/長方形 3"/>
          <p:cNvSpPr/>
          <p:nvPr/>
        </p:nvSpPr>
        <p:spPr>
          <a:xfrm>
            <a:off x="6588000" y="1872000"/>
            <a:ext cx="288000" cy="540000"/>
          </a:xfrm>
          <a:prstGeom prst="rect">
            <a:avLst/>
          </a:prstGeom>
          <a:solidFill>
            <a:srgbClr val="FF0000">
              <a:alpha val="2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5606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4000" r="-4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1460" y="319087"/>
            <a:ext cx="4253620" cy="546930"/>
          </a:xfrm>
        </p:spPr>
        <p:txBody>
          <a:bodyPr>
            <a:noAutofit/>
          </a:bodyPr>
          <a:lstStyle/>
          <a:p>
            <a:r>
              <a:rPr lang="ja-JP" altLang="en-US" sz="2800" dirty="0"/>
              <a:t>郭沫</a:t>
            </a:r>
            <a:r>
              <a:rPr lang="ja-JP" altLang="en-US" sz="2800" dirty="0" smtClean="0"/>
              <a:t>若</a:t>
            </a:r>
            <a:r>
              <a:rPr lang="en-US" altLang="ja-JP" sz="2800" dirty="0" smtClean="0"/>
              <a:t>『</a:t>
            </a:r>
            <a:r>
              <a:rPr lang="ja-JP" altLang="en-US" sz="2800" dirty="0" smtClean="0"/>
              <a:t>行路難</a:t>
            </a:r>
            <a:r>
              <a:rPr lang="en-US" altLang="ja-JP" sz="2800" dirty="0" smtClean="0"/>
              <a:t>』</a:t>
            </a:r>
            <a:r>
              <a:rPr lang="ja-JP" altLang="en-US" sz="2800" dirty="0" smtClean="0"/>
              <a:t>執筆の鍵</a:t>
            </a:r>
            <a:endParaRPr kumimoji="1" lang="ja-JP" altLang="en-US" sz="2800" dirty="0"/>
          </a:p>
        </p:txBody>
      </p:sp>
      <p:sp>
        <p:nvSpPr>
          <p:cNvPr id="4" name="テキスト ボックス 3"/>
          <p:cNvSpPr txBox="1"/>
          <p:nvPr/>
        </p:nvSpPr>
        <p:spPr>
          <a:xfrm>
            <a:off x="251460" y="1988820"/>
            <a:ext cx="8641080" cy="2862322"/>
          </a:xfrm>
          <a:prstGeom prst="rect">
            <a:avLst/>
          </a:prstGeom>
          <a:noFill/>
        </p:spPr>
        <p:txBody>
          <a:bodyPr wrap="square" rtlCol="0">
            <a:spAutoFit/>
          </a:bodyPr>
          <a:lstStyle/>
          <a:p>
            <a:pPr>
              <a:lnSpc>
                <a:spcPct val="200000"/>
              </a:lnSpc>
            </a:pPr>
            <a:r>
              <a:rPr lang="en-US" altLang="ja-JP" dirty="0"/>
              <a:t> </a:t>
            </a:r>
            <a:r>
              <a:rPr lang="ja-JP" altLang="en-US" dirty="0" smtClean="0"/>
              <a:t>　</a:t>
            </a:r>
            <a:r>
              <a:rPr lang="ja-JP" altLang="ja-JP" dirty="0"/>
              <a:t>家の外の</a:t>
            </a:r>
            <a:r>
              <a:rPr lang="ja-JP" altLang="ja-JP" b="1" dirty="0"/>
              <a:t>川上川</a:t>
            </a:r>
            <a:r>
              <a:rPr lang="ja-JP" altLang="ja-JP" dirty="0"/>
              <a:t>の渓流は昼夜をおかず流れてゆく</a:t>
            </a:r>
            <a:r>
              <a:rPr lang="ja-JP" altLang="ja-JP" dirty="0" smtClean="0"/>
              <a:t>。</a:t>
            </a:r>
            <a:r>
              <a:rPr lang="ja-JP" altLang="ja-JP" dirty="0"/>
              <a:t>平坦な所へ流れつくと、深い淵を形成するが、なお途切れることなく流れてゆく。流れづらい流路へ行き当たると、また激しい水音を立てながら牙を剥き飛沫を立てながら獅子奮迅する。そこを通り抜けてまた少しばかり平坦な所に行き当たるも、依然として流れ続けている。急流を過ぎるとまた深淵であり、深淵を過ぎるとまた急流である</a:t>
            </a:r>
            <a:r>
              <a:rPr lang="ja-JP" altLang="ja-JP" dirty="0" smtClean="0"/>
              <a:t>。</a:t>
            </a:r>
            <a:r>
              <a:rPr lang="ja-JP" altLang="en-US" dirty="0" smtClean="0"/>
              <a:t>　（以下省略）</a:t>
            </a:r>
            <a:endParaRPr lang="en-US" altLang="ja-JP" dirty="0" smtClean="0"/>
          </a:p>
        </p:txBody>
      </p:sp>
      <p:sp>
        <p:nvSpPr>
          <p:cNvPr id="5" name="テキスト ボックス 4"/>
          <p:cNvSpPr txBox="1"/>
          <p:nvPr/>
        </p:nvSpPr>
        <p:spPr>
          <a:xfrm>
            <a:off x="471419" y="875830"/>
            <a:ext cx="1506065" cy="369332"/>
          </a:xfrm>
          <a:prstGeom prst="rect">
            <a:avLst/>
          </a:prstGeom>
          <a:noFill/>
        </p:spPr>
        <p:txBody>
          <a:bodyPr wrap="square" rtlCol="0">
            <a:spAutoFit/>
          </a:bodyPr>
          <a:lstStyle/>
          <a:p>
            <a:r>
              <a:rPr lang="ja-JP" altLang="en-US" dirty="0" smtClean="0"/>
              <a:t>②</a:t>
            </a:r>
            <a:r>
              <a:rPr lang="en-US" altLang="ja-JP" dirty="0" smtClean="0"/>
              <a:t>【</a:t>
            </a:r>
            <a:r>
              <a:rPr lang="ja-JP" altLang="en-US" dirty="0" smtClean="0"/>
              <a:t>川上川</a:t>
            </a:r>
            <a:r>
              <a:rPr lang="en-US" altLang="ja-JP" dirty="0" smtClean="0"/>
              <a:t>】</a:t>
            </a:r>
            <a:endParaRPr lang="ja-JP" altLang="ja-JP" sz="1400" dirty="0"/>
          </a:p>
        </p:txBody>
      </p:sp>
      <p:sp>
        <p:nvSpPr>
          <p:cNvPr id="3" name="テキスト ボックス 2"/>
          <p:cNvSpPr txBox="1"/>
          <p:nvPr/>
        </p:nvSpPr>
        <p:spPr>
          <a:xfrm>
            <a:off x="442306" y="1268730"/>
            <a:ext cx="3240404" cy="369332"/>
          </a:xfrm>
          <a:prstGeom prst="rect">
            <a:avLst/>
          </a:prstGeom>
          <a:noFill/>
        </p:spPr>
        <p:txBody>
          <a:bodyPr wrap="square" rtlCol="0">
            <a:spAutoFit/>
          </a:bodyPr>
          <a:lstStyle/>
          <a:p>
            <a:r>
              <a:rPr lang="en-US" altLang="ja-JP" dirty="0" smtClean="0"/>
              <a:t>『</a:t>
            </a:r>
            <a:r>
              <a:rPr lang="ja-JP" altLang="en-US" dirty="0" smtClean="0"/>
              <a:t>行路難</a:t>
            </a:r>
            <a:r>
              <a:rPr lang="en-US" altLang="ja-JP" dirty="0" smtClean="0"/>
              <a:t>』</a:t>
            </a:r>
            <a:r>
              <a:rPr lang="ja-JP" altLang="en-US" dirty="0" smtClean="0"/>
              <a:t>末尾の一段</a:t>
            </a:r>
            <a:r>
              <a:rPr lang="ja-JP" altLang="ja-JP" sz="1400" dirty="0" smtClean="0"/>
              <a:t>（</a:t>
            </a:r>
            <a:r>
              <a:rPr lang="ja-JP" altLang="en-US" sz="1400" dirty="0" smtClean="0"/>
              <a:t>発表者訳</a:t>
            </a:r>
            <a:r>
              <a:rPr lang="ja-JP" altLang="ja-JP" sz="1400" dirty="0" smtClean="0"/>
              <a:t>）</a:t>
            </a:r>
            <a:endParaRPr lang="ja-JP" altLang="ja-JP" dirty="0"/>
          </a:p>
        </p:txBody>
      </p:sp>
      <p:sp>
        <p:nvSpPr>
          <p:cNvPr id="7" name="テキスト ボックス 6"/>
          <p:cNvSpPr txBox="1"/>
          <p:nvPr/>
        </p:nvSpPr>
        <p:spPr>
          <a:xfrm>
            <a:off x="431482" y="5059948"/>
            <a:ext cx="8281035" cy="338554"/>
          </a:xfrm>
          <a:prstGeom prst="rect">
            <a:avLst/>
          </a:prstGeom>
          <a:noFill/>
        </p:spPr>
        <p:txBody>
          <a:bodyPr wrap="square" rtlCol="0">
            <a:spAutoFit/>
          </a:bodyPr>
          <a:lstStyle/>
          <a:p>
            <a:r>
              <a:rPr lang="en-US" altLang="ja-JP" sz="1600" dirty="0">
                <a:solidFill>
                  <a:srgbClr val="FF0000"/>
                </a:solidFill>
              </a:rPr>
              <a:t>※</a:t>
            </a:r>
            <a:r>
              <a:rPr lang="ja-JP" altLang="en-US" sz="1600" dirty="0">
                <a:solidFill>
                  <a:srgbClr val="FF0000"/>
                </a:solidFill>
              </a:rPr>
              <a:t>流れては淵となり、また流れては淵となるという順調と停滞とを繰り返す川上川の描写が続く</a:t>
            </a:r>
            <a:endParaRPr kumimoji="1" lang="ja-JP" altLang="en-US" dirty="0"/>
          </a:p>
        </p:txBody>
      </p:sp>
    </p:spTree>
    <p:extLst>
      <p:ext uri="{BB962C8B-B14F-4D97-AF65-F5344CB8AC3E}">
        <p14:creationId xmlns:p14="http://schemas.microsoft.com/office/powerpoint/2010/main" val="108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460" y="252000"/>
            <a:ext cx="5040630" cy="546930"/>
          </a:xfrm>
        </p:spPr>
        <p:txBody>
          <a:bodyPr>
            <a:noAutofit/>
          </a:bodyPr>
          <a:lstStyle/>
          <a:p>
            <a:r>
              <a:rPr kumimoji="1" lang="ja-JP" altLang="en-US" sz="2800" dirty="0" smtClean="0"/>
              <a:t>「川上川」を作品に用いた理由</a:t>
            </a:r>
            <a:endParaRPr kumimoji="1" lang="ja-JP" altLang="en-US" sz="2800" dirty="0"/>
          </a:p>
        </p:txBody>
      </p:sp>
      <p:sp>
        <p:nvSpPr>
          <p:cNvPr id="5" name="テキスト ボックス 4"/>
          <p:cNvSpPr txBox="1"/>
          <p:nvPr/>
        </p:nvSpPr>
        <p:spPr>
          <a:xfrm>
            <a:off x="611505" y="756000"/>
            <a:ext cx="3380491" cy="369332"/>
          </a:xfrm>
          <a:prstGeom prst="rect">
            <a:avLst/>
          </a:prstGeom>
          <a:noFill/>
        </p:spPr>
        <p:txBody>
          <a:bodyPr wrap="square" rtlCol="0">
            <a:spAutoFit/>
          </a:bodyPr>
          <a:lstStyle/>
          <a:p>
            <a:r>
              <a:rPr lang="ja-JP" altLang="en-US" dirty="0" smtClean="0"/>
              <a:t>①「川上川」という川の名称</a:t>
            </a:r>
            <a:endParaRPr lang="ja-JP" altLang="ja-JP" sz="1400" dirty="0"/>
          </a:p>
        </p:txBody>
      </p:sp>
      <p:sp>
        <p:nvSpPr>
          <p:cNvPr id="6" name="テキスト ボックス 5"/>
          <p:cNvSpPr txBox="1"/>
          <p:nvPr/>
        </p:nvSpPr>
        <p:spPr>
          <a:xfrm>
            <a:off x="2445750" y="1111251"/>
            <a:ext cx="6140142" cy="5436000"/>
          </a:xfrm>
          <a:prstGeom prst="rect">
            <a:avLst/>
          </a:prstGeom>
          <a:noFill/>
          <a:ln w="19050">
            <a:solidFill>
              <a:srgbClr val="FFC000"/>
            </a:solidFill>
          </a:ln>
        </p:spPr>
        <p:txBody>
          <a:bodyPr vert="eaVert" wrap="square" rtlCol="0">
            <a:spAutoFit/>
          </a:bodyPr>
          <a:lstStyle/>
          <a:p>
            <a:r>
              <a:rPr lang="en-US" altLang="ja-JP" dirty="0" smtClean="0"/>
              <a:t>『</a:t>
            </a:r>
            <a:r>
              <a:rPr lang="ja-JP" altLang="en-US" dirty="0" smtClean="0"/>
              <a:t>論語</a:t>
            </a:r>
            <a:r>
              <a:rPr lang="en-US" altLang="ja-JP" dirty="0" smtClean="0"/>
              <a:t>』</a:t>
            </a:r>
            <a:r>
              <a:rPr lang="ja-JP" altLang="en-US" dirty="0" smtClean="0"/>
              <a:t>子罕篇</a:t>
            </a:r>
            <a:endParaRPr lang="en-US" altLang="ja-JP" dirty="0" smtClean="0"/>
          </a:p>
          <a:p>
            <a:endParaRPr lang="en-US" altLang="ja-JP" dirty="0" smtClean="0"/>
          </a:p>
          <a:p>
            <a:pPr>
              <a:lnSpc>
                <a:spcPct val="150000"/>
              </a:lnSpc>
            </a:pPr>
            <a:r>
              <a:rPr lang="ja-JP" altLang="en-US" dirty="0" smtClean="0"/>
              <a:t>子在</a:t>
            </a:r>
            <a:r>
              <a:rPr lang="ja-JP" altLang="en-US" dirty="0"/>
              <a:t>川上曰、「逝者如斯夫。不舍晝夜。」</a:t>
            </a:r>
          </a:p>
          <a:p>
            <a:pPr>
              <a:lnSpc>
                <a:spcPct val="150000"/>
              </a:lnSpc>
            </a:pPr>
            <a:endParaRPr lang="en-US" altLang="ja-JP" dirty="0" smtClean="0"/>
          </a:p>
          <a:p>
            <a:pPr>
              <a:lnSpc>
                <a:spcPct val="150000"/>
              </a:lnSpc>
            </a:pPr>
            <a:r>
              <a:rPr lang="ja-JP" altLang="en-US" dirty="0" smtClean="0"/>
              <a:t>　　</a:t>
            </a:r>
            <a:r>
              <a:rPr lang="en-US" altLang="ja-JP" dirty="0" smtClean="0"/>
              <a:t>【</a:t>
            </a:r>
            <a:r>
              <a:rPr lang="ja-JP" altLang="en-US" dirty="0" smtClean="0"/>
              <a:t>訓読</a:t>
            </a:r>
            <a:r>
              <a:rPr lang="en-US" altLang="ja-JP" dirty="0" smtClean="0"/>
              <a:t>】</a:t>
            </a:r>
            <a:r>
              <a:rPr lang="ja-JP" altLang="en-US" dirty="0" smtClean="0"/>
              <a:t>子 </a:t>
            </a:r>
            <a:r>
              <a:rPr lang="ja-JP" altLang="en-US" dirty="0"/>
              <a:t>川上に在り</a:t>
            </a:r>
            <a:r>
              <a:rPr lang="ja-JP" altLang="en-US" dirty="0" err="1"/>
              <a:t>て</a:t>
            </a:r>
            <a:r>
              <a:rPr lang="ja-JP" altLang="en-US" dirty="0"/>
              <a:t>曰く、「逝く者は斯の如きか</a:t>
            </a:r>
            <a:r>
              <a:rPr lang="ja-JP" altLang="en-US" dirty="0" smtClean="0"/>
              <a:t>。</a:t>
            </a:r>
            <a:endParaRPr lang="en-US" altLang="ja-JP" dirty="0" smtClean="0"/>
          </a:p>
          <a:p>
            <a:pPr>
              <a:lnSpc>
                <a:spcPct val="150000"/>
              </a:lnSpc>
            </a:pPr>
            <a:r>
              <a:rPr lang="ja-JP" altLang="en-US" dirty="0"/>
              <a:t>　</a:t>
            </a:r>
            <a:r>
              <a:rPr lang="ja-JP" altLang="en-US" dirty="0" smtClean="0"/>
              <a:t>　　　　　  昼夜を</a:t>
            </a:r>
            <a:r>
              <a:rPr lang="ja-JP" altLang="en-US" dirty="0"/>
              <a:t>舍かず。」</a:t>
            </a:r>
          </a:p>
          <a:p>
            <a:pPr>
              <a:lnSpc>
                <a:spcPct val="150000"/>
              </a:lnSpc>
            </a:pPr>
            <a:r>
              <a:rPr lang="ja-JP" altLang="en-US" dirty="0" smtClean="0"/>
              <a:t>　　</a:t>
            </a:r>
            <a:r>
              <a:rPr lang="en-US" altLang="ja-JP" dirty="0" smtClean="0"/>
              <a:t>【</a:t>
            </a:r>
            <a:r>
              <a:rPr lang="ja-JP" altLang="en-US" dirty="0" smtClean="0"/>
              <a:t>訳</a:t>
            </a:r>
            <a:r>
              <a:rPr lang="en-US" altLang="ja-JP" dirty="0" smtClean="0"/>
              <a:t>】</a:t>
            </a:r>
            <a:r>
              <a:rPr lang="ja-JP" altLang="en-US" dirty="0" smtClean="0"/>
              <a:t>孔子が川</a:t>
            </a:r>
            <a:r>
              <a:rPr lang="ja-JP" altLang="en-US" dirty="0" smtClean="0">
                <a:solidFill>
                  <a:srgbClr val="FF0000"/>
                </a:solidFill>
              </a:rPr>
              <a:t>上</a:t>
            </a:r>
            <a:r>
              <a:rPr lang="ja-JP" altLang="en-US" dirty="0" smtClean="0"/>
              <a:t>（川の</a:t>
            </a:r>
            <a:r>
              <a:rPr lang="ja-JP" altLang="en-US" dirty="0" smtClean="0">
                <a:solidFill>
                  <a:srgbClr val="FF0000"/>
                </a:solidFill>
              </a:rPr>
              <a:t>ほとり</a:t>
            </a:r>
            <a:r>
              <a:rPr lang="ja-JP" altLang="en-US" dirty="0" smtClean="0"/>
              <a:t>）で言った。「過ぎゆく</a:t>
            </a:r>
            <a:endParaRPr lang="en-US" altLang="ja-JP" dirty="0" smtClean="0"/>
          </a:p>
          <a:p>
            <a:pPr>
              <a:lnSpc>
                <a:spcPct val="150000"/>
              </a:lnSpc>
            </a:pPr>
            <a:r>
              <a:rPr lang="ja-JP" altLang="en-US" dirty="0"/>
              <a:t>　</a:t>
            </a:r>
            <a:r>
              <a:rPr lang="ja-JP" altLang="en-US" dirty="0" smtClean="0"/>
              <a:t>　　　　ものは、みなこの川の流れのようであろうか。</a:t>
            </a:r>
            <a:endParaRPr lang="en-US" altLang="ja-JP" dirty="0" smtClean="0"/>
          </a:p>
          <a:p>
            <a:pPr>
              <a:lnSpc>
                <a:spcPct val="150000"/>
              </a:lnSpc>
            </a:pPr>
            <a:r>
              <a:rPr lang="ja-JP" altLang="en-US" dirty="0"/>
              <a:t>　</a:t>
            </a:r>
            <a:r>
              <a:rPr lang="ja-JP" altLang="en-US" dirty="0" smtClean="0"/>
              <a:t>　　　　昼も夜も休むことなく流れゆく。」</a:t>
            </a:r>
            <a:endParaRPr lang="en-US" altLang="ja-JP" dirty="0" smtClean="0"/>
          </a:p>
          <a:p>
            <a:pPr>
              <a:lnSpc>
                <a:spcPct val="150000"/>
              </a:lnSpc>
            </a:pPr>
            <a:endParaRPr lang="en-US" altLang="ja-JP" dirty="0" smtClean="0"/>
          </a:p>
          <a:p>
            <a:pPr>
              <a:lnSpc>
                <a:spcPct val="150000"/>
              </a:lnSpc>
            </a:pPr>
            <a:r>
              <a:rPr lang="en-US" altLang="ja-JP" dirty="0" smtClean="0"/>
              <a:t>※</a:t>
            </a:r>
            <a:r>
              <a:rPr lang="ja-JP" altLang="en-US" dirty="0" smtClean="0"/>
              <a:t>時</a:t>
            </a:r>
            <a:r>
              <a:rPr lang="ja-JP" altLang="en-US" dirty="0"/>
              <a:t>が過ぎて空しく老いゆく我が身を孔子が詠嘆した</a:t>
            </a:r>
            <a:r>
              <a:rPr lang="ja-JP" altLang="en-US" dirty="0" smtClean="0"/>
              <a:t>もの、或いは無限</a:t>
            </a:r>
            <a:r>
              <a:rPr lang="ja-JP" altLang="en-US" dirty="0"/>
              <a:t>の天地の発展・持続の内に人もまた間断なく努力しなくては</a:t>
            </a:r>
            <a:r>
              <a:rPr lang="ja-JP" altLang="en-US" dirty="0" smtClean="0"/>
              <a:t>ならないと説くものとされる。</a:t>
            </a:r>
            <a:endParaRPr lang="en-US" altLang="ja-JP" dirty="0" smtClean="0"/>
          </a:p>
          <a:p>
            <a:pPr>
              <a:lnSpc>
                <a:spcPct val="150000"/>
              </a:lnSpc>
            </a:pPr>
            <a:r>
              <a:rPr lang="ja-JP" altLang="en-US" dirty="0" smtClean="0"/>
              <a:t>　この</a:t>
            </a:r>
            <a:r>
              <a:rPr lang="en-US" altLang="ja-JP" dirty="0" smtClean="0"/>
              <a:t>『</a:t>
            </a:r>
            <a:r>
              <a:rPr lang="ja-JP" altLang="en-US" dirty="0" smtClean="0"/>
              <a:t>論語</a:t>
            </a:r>
            <a:r>
              <a:rPr lang="en-US" altLang="ja-JP" dirty="0" smtClean="0"/>
              <a:t>』</a:t>
            </a:r>
            <a:r>
              <a:rPr lang="ja-JP" altLang="en-US" dirty="0" smtClean="0"/>
              <a:t>の一節に基づく「川上之嘆」という四字熟語が、中国語・日本語双方に定着している。</a:t>
            </a:r>
            <a:endParaRPr lang="ja-JP" altLang="en-US" dirty="0"/>
          </a:p>
        </p:txBody>
      </p:sp>
      <p:sp>
        <p:nvSpPr>
          <p:cNvPr id="7" name="正方形/長方形 6"/>
          <p:cNvSpPr/>
          <p:nvPr/>
        </p:nvSpPr>
        <p:spPr>
          <a:xfrm>
            <a:off x="7524000" y="1584000"/>
            <a:ext cx="288000" cy="468000"/>
          </a:xfrm>
          <a:prstGeom prst="rect">
            <a:avLst/>
          </a:prstGeom>
          <a:solidFill>
            <a:srgbClr val="FFFF00">
              <a:alpha val="20000"/>
            </a:srgbClr>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904000" y="2556000"/>
            <a:ext cx="288000" cy="1764000"/>
          </a:xfrm>
          <a:prstGeom prst="rect">
            <a:avLst/>
          </a:prstGeom>
          <a:solidFill>
            <a:srgbClr val="FFFF00">
              <a:alpha val="20000"/>
            </a:srgbClr>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988000" y="3888000"/>
            <a:ext cx="288000" cy="1152000"/>
          </a:xfrm>
          <a:prstGeom prst="rect">
            <a:avLst/>
          </a:prstGeom>
          <a:solidFill>
            <a:srgbClr val="FFFF00">
              <a:alpha val="20000"/>
            </a:srgbClr>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696000" y="2412000"/>
            <a:ext cx="288000" cy="468000"/>
          </a:xfrm>
          <a:prstGeom prst="rect">
            <a:avLst/>
          </a:prstGeom>
          <a:solidFill>
            <a:srgbClr val="FFFF00">
              <a:alpha val="20000"/>
            </a:srgbClr>
          </a:solid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044000" y="1656000"/>
            <a:ext cx="553998" cy="3600450"/>
          </a:xfrm>
          <a:prstGeom prst="rect">
            <a:avLst/>
          </a:prstGeom>
          <a:noFill/>
        </p:spPr>
        <p:txBody>
          <a:bodyPr vert="eaVert" wrap="square" rtlCol="0">
            <a:spAutoFit/>
          </a:bodyPr>
          <a:lstStyle/>
          <a:p>
            <a:r>
              <a:rPr kumimoji="1" lang="ja-JP" altLang="en-US" sz="2400" dirty="0" smtClean="0"/>
              <a:t>「川上川」を目の前にして、</a:t>
            </a:r>
            <a:endParaRPr kumimoji="1" lang="ja-JP" altLang="en-US" sz="2400" dirty="0"/>
          </a:p>
        </p:txBody>
      </p:sp>
      <p:sp>
        <p:nvSpPr>
          <p:cNvPr id="13" name="テキスト ボックス 12"/>
          <p:cNvSpPr txBox="1"/>
          <p:nvPr/>
        </p:nvSpPr>
        <p:spPr>
          <a:xfrm>
            <a:off x="497545" y="1650544"/>
            <a:ext cx="553998" cy="3389456"/>
          </a:xfrm>
          <a:prstGeom prst="rect">
            <a:avLst/>
          </a:prstGeom>
          <a:noFill/>
        </p:spPr>
        <p:txBody>
          <a:bodyPr vert="eaVert" wrap="square" rtlCol="0">
            <a:spAutoFit/>
          </a:bodyPr>
          <a:lstStyle/>
          <a:p>
            <a:r>
              <a:rPr kumimoji="1" lang="ja-JP" altLang="en-US" sz="2400" dirty="0" smtClean="0"/>
              <a:t>「川上之嘆」を連想した。</a:t>
            </a:r>
            <a:endParaRPr kumimoji="1" lang="ja-JP" altLang="en-US" sz="2400" dirty="0"/>
          </a:p>
        </p:txBody>
      </p:sp>
      <p:sp>
        <p:nvSpPr>
          <p:cNvPr id="4" name="右矢印 3"/>
          <p:cNvSpPr/>
          <p:nvPr/>
        </p:nvSpPr>
        <p:spPr>
          <a:xfrm rot="10800000">
            <a:off x="1728000" y="3038823"/>
            <a:ext cx="610110" cy="760296"/>
          </a:xfrm>
          <a:prstGeom prst="rightArrow">
            <a:avLst/>
          </a:prstGeom>
          <a:solidFill>
            <a:srgbClr val="FF0000">
              <a:alpha val="6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76000" y="1818000"/>
            <a:ext cx="972000" cy="648000"/>
          </a:xfrm>
          <a:prstGeom prst="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73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250"/>
                                        <p:tgtEl>
                                          <p:spTgt spid="4"/>
                                        </p:tgtEl>
                                      </p:cBhvr>
                                    </p:animEffect>
                                  </p:childTnLst>
                                </p:cTn>
                              </p:par>
                            </p:childTnLst>
                          </p:cTn>
                        </p:par>
                        <p:par>
                          <p:cTn id="31" fill="hold">
                            <p:stCondLst>
                              <p:cond delay="250"/>
                            </p:stCondLst>
                            <p:childTnLst>
                              <p:par>
                                <p:cTn id="32" presetID="22" presetClass="entr" presetSubtype="1" fill="hold" grpId="0" nodeType="afterEffect">
                                  <p:stCondLst>
                                    <p:cond delay="25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1000"/>
                                        <p:tgtEl>
                                          <p:spTgt spid="3"/>
                                        </p:tgtEl>
                                      </p:cBhvr>
                                    </p:animEffect>
                                  </p:childTnLst>
                                </p:cTn>
                              </p:par>
                            </p:childTnLst>
                          </p:cTn>
                        </p:par>
                        <p:par>
                          <p:cTn id="35" fill="hold">
                            <p:stCondLst>
                              <p:cond delay="1500"/>
                            </p:stCondLst>
                            <p:childTnLst>
                              <p:par>
                                <p:cTn id="36" presetID="22" presetClass="entr" presetSubtype="1" fill="hold" grpId="0" nodeType="afterEffect">
                                  <p:stCondLst>
                                    <p:cond delay="100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1000"/>
                                        <p:tgtEl>
                                          <p:spTgt spid="13"/>
                                        </p:tgtEl>
                                      </p:cBhvr>
                                    </p:animEffect>
                                  </p:childTnLst>
                                </p:cTn>
                              </p:par>
                            </p:childTnLst>
                          </p:cTn>
                        </p:par>
                        <p:par>
                          <p:cTn id="39" fill="hold">
                            <p:stCondLst>
                              <p:cond delay="3500"/>
                            </p:stCondLst>
                            <p:childTnLst>
                              <p:par>
                                <p:cTn id="40" presetID="10" presetClass="entr" presetSubtype="0" fill="hold" grpId="0" nodeType="afterEffect">
                                  <p:stCondLst>
                                    <p:cond delay="75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3" grpId="0"/>
      <p:bldP spid="13" grpId="0"/>
      <p:bldP spid="4"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775" y="762399"/>
            <a:ext cx="2880360" cy="5572124"/>
          </a:xfrm>
          <a:prstGeom prst="rect">
            <a:avLst/>
          </a:prstGeom>
        </p:spPr>
      </p:pic>
      <p:sp>
        <p:nvSpPr>
          <p:cNvPr id="9" name="テキスト ボックス 8"/>
          <p:cNvSpPr txBox="1"/>
          <p:nvPr/>
        </p:nvSpPr>
        <p:spPr>
          <a:xfrm>
            <a:off x="6012180" y="773584"/>
            <a:ext cx="1338828" cy="5560939"/>
          </a:xfrm>
          <a:prstGeom prst="rect">
            <a:avLst/>
          </a:prstGeom>
          <a:noFill/>
        </p:spPr>
        <p:txBody>
          <a:bodyPr vert="eaVert" wrap="square" rtlCol="0">
            <a:spAutoFit/>
          </a:bodyPr>
          <a:lstStyle/>
          <a:p>
            <a:pPr>
              <a:lnSpc>
                <a:spcPct val="150000"/>
              </a:lnSpc>
            </a:pPr>
            <a:r>
              <a:rPr lang="zh-TW" altLang="en-US" b="1" dirty="0">
                <a:latin typeface="ＭＳ Ｐゴシック" pitchFamily="50" charset="-128"/>
                <a:ea typeface="ＭＳ Ｐゴシック" pitchFamily="50" charset="-128"/>
              </a:rPr>
              <a:t>青銅造</a:t>
            </a:r>
            <a:r>
              <a:rPr lang="zh-TW" altLang="en-US" b="1" dirty="0" smtClean="0">
                <a:latin typeface="ＭＳ Ｐゴシック" pitchFamily="50" charset="-128"/>
                <a:ea typeface="ＭＳ Ｐゴシック" pitchFamily="50" charset="-128"/>
              </a:rPr>
              <a:t>孔子像</a:t>
            </a:r>
            <a:r>
              <a:rPr lang="ja-JP" altLang="en-US" b="1" dirty="0" smtClean="0">
                <a:latin typeface="ＭＳ Ｐゴシック" pitchFamily="50" charset="-128"/>
                <a:ea typeface="ＭＳ Ｐゴシック" pitchFamily="50" charset="-128"/>
              </a:rPr>
              <a:t>（多久聖廟）</a:t>
            </a:r>
            <a:endParaRPr lang="en-US" altLang="ja-JP" b="1" dirty="0" smtClean="0">
              <a:latin typeface="ＭＳ Ｐゴシック" pitchFamily="50" charset="-128"/>
              <a:ea typeface="ＭＳ Ｐゴシック" pitchFamily="50" charset="-128"/>
            </a:endParaRPr>
          </a:p>
          <a:p>
            <a:pPr>
              <a:lnSpc>
                <a:spcPct val="150000"/>
              </a:lnSpc>
            </a:pPr>
            <a:r>
              <a:rPr lang="zh-TW" altLang="en-US" dirty="0">
                <a:latin typeface="ＭＳ Ｐゴシック" pitchFamily="50" charset="-128"/>
                <a:ea typeface="ＭＳ Ｐゴシック" pitchFamily="50" charset="-128"/>
              </a:rPr>
              <a:t>多久市重要文化財（平成元年</a:t>
            </a:r>
            <a:r>
              <a:rPr lang="en-US" altLang="zh-TW" dirty="0">
                <a:latin typeface="ＭＳ Ｐゴシック" pitchFamily="50" charset="-128"/>
                <a:ea typeface="ＭＳ Ｐゴシック" pitchFamily="50" charset="-128"/>
              </a:rPr>
              <a:t>2</a:t>
            </a:r>
            <a:r>
              <a:rPr lang="zh-TW" altLang="en-US" dirty="0">
                <a:latin typeface="ＭＳ Ｐゴシック" pitchFamily="50" charset="-128"/>
                <a:ea typeface="ＭＳ Ｐゴシック" pitchFamily="50" charset="-128"/>
              </a:rPr>
              <a:t>月</a:t>
            </a:r>
            <a:r>
              <a:rPr lang="en-US" altLang="zh-TW" dirty="0">
                <a:latin typeface="ＭＳ Ｐゴシック" pitchFamily="50" charset="-128"/>
                <a:ea typeface="ＭＳ Ｐゴシック" pitchFamily="50" charset="-128"/>
              </a:rPr>
              <a:t>28</a:t>
            </a:r>
            <a:r>
              <a:rPr lang="zh-TW" altLang="en-US" dirty="0">
                <a:latin typeface="ＭＳ Ｐゴシック" pitchFamily="50" charset="-128"/>
                <a:ea typeface="ＭＳ Ｐゴシック" pitchFamily="50" charset="-128"/>
              </a:rPr>
              <a:t>日指定</a:t>
            </a:r>
            <a:r>
              <a:rPr lang="zh-TW" altLang="en-US" dirty="0" smtClean="0">
                <a:latin typeface="ＭＳ Ｐゴシック" pitchFamily="50" charset="-128"/>
                <a:ea typeface="ＭＳ Ｐゴシック" pitchFamily="50" charset="-128"/>
              </a:rPr>
              <a:t>）</a:t>
            </a:r>
            <a:endParaRPr lang="en-US" altLang="zh-TW" dirty="0" smtClean="0">
              <a:latin typeface="ＭＳ Ｐゴシック" pitchFamily="50" charset="-128"/>
              <a:ea typeface="ＭＳ Ｐゴシック" pitchFamily="50" charset="-128"/>
            </a:endParaRPr>
          </a:p>
          <a:p>
            <a:pPr algn="r">
              <a:lnSpc>
                <a:spcPct val="150000"/>
              </a:lnSpc>
            </a:pPr>
            <a:r>
              <a:rPr kumimoji="1" lang="en-US" altLang="ja-JP" sz="1400" dirty="0" smtClean="0">
                <a:latin typeface="ＭＳ Ｐゴシック" pitchFamily="50" charset="-128"/>
                <a:ea typeface="ＭＳ Ｐゴシック" pitchFamily="50" charset="-128"/>
              </a:rPr>
              <a:t>※</a:t>
            </a:r>
            <a:r>
              <a:rPr kumimoji="1" lang="ja-JP" altLang="en-US" sz="1400" dirty="0" smtClean="0">
                <a:latin typeface="ＭＳ Ｐゴシック" pitchFamily="50" charset="-128"/>
                <a:ea typeface="ＭＳ Ｐゴシック" pitchFamily="50" charset="-128"/>
              </a:rPr>
              <a:t>多久市ホームページより</a:t>
            </a:r>
            <a:endParaRPr kumimoji="1" lang="ja-JP" altLang="en-US" sz="14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4225817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685" y="548640"/>
            <a:ext cx="3960495" cy="5940744"/>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021472" y="548638"/>
            <a:ext cx="1107996" cy="6120765"/>
          </a:xfrm>
          <a:prstGeom prst="rect">
            <a:avLst/>
          </a:prstGeom>
          <a:noFill/>
        </p:spPr>
        <p:txBody>
          <a:bodyPr vert="eaVert" wrap="square" rtlCol="0">
            <a:spAutoFit/>
          </a:bodyPr>
          <a:lstStyle/>
          <a:p>
            <a:r>
              <a:rPr kumimoji="1" lang="en-US" altLang="ja-JP" sz="2800" dirty="0" smtClean="0"/>
              <a:t>『</a:t>
            </a:r>
            <a:r>
              <a:rPr kumimoji="1" lang="ja-JP" altLang="en-US" sz="2800" dirty="0" smtClean="0"/>
              <a:t>行路難</a:t>
            </a:r>
            <a:r>
              <a:rPr kumimoji="1" lang="en-US" altLang="ja-JP" sz="2800" dirty="0" smtClean="0"/>
              <a:t>』</a:t>
            </a:r>
            <a:endParaRPr kumimoji="1" lang="en-US" altLang="ja-JP" sz="2400" dirty="0" smtClean="0">
              <a:latin typeface="+mn-ea"/>
            </a:endParaRPr>
          </a:p>
          <a:p>
            <a:endParaRPr lang="en-US" altLang="ja-JP" sz="1600" dirty="0" smtClean="0">
              <a:latin typeface="+mn-ea"/>
            </a:endParaRPr>
          </a:p>
          <a:p>
            <a:r>
              <a:rPr lang="en-US" altLang="ja-JP" sz="1600" dirty="0" smtClean="0">
                <a:latin typeface="+mn-ea"/>
              </a:rPr>
              <a:t>『</a:t>
            </a:r>
            <a:r>
              <a:rPr lang="ja-JP" altLang="en-US" sz="1600" dirty="0" smtClean="0">
                <a:latin typeface="+mn-ea"/>
              </a:rPr>
              <a:t>東方雑誌</a:t>
            </a:r>
            <a:r>
              <a:rPr lang="en-US" altLang="ja-JP" sz="1600" dirty="0" smtClean="0">
                <a:latin typeface="+mn-ea"/>
              </a:rPr>
              <a:t>』</a:t>
            </a:r>
            <a:r>
              <a:rPr lang="ja-JP" altLang="en-US" sz="1600" dirty="0" smtClean="0">
                <a:latin typeface="+mn-ea"/>
              </a:rPr>
              <a:t>第二二巻第七・八号</a:t>
            </a:r>
            <a:r>
              <a:rPr lang="ja-JP" altLang="en-US" sz="1200" dirty="0" smtClean="0">
                <a:latin typeface="+mn-ea"/>
              </a:rPr>
              <a:t>（上海商務印書館、一九二五年）</a:t>
            </a:r>
            <a:r>
              <a:rPr lang="ja-JP" altLang="en-US" sz="1600" dirty="0" smtClean="0">
                <a:latin typeface="+mn-ea"/>
              </a:rPr>
              <a:t>に初めて掲載</a:t>
            </a:r>
            <a:endParaRPr kumimoji="1" lang="ja-JP" altLang="en-US" sz="1600" dirty="0">
              <a:latin typeface="+mn-ea"/>
            </a:endParaRPr>
          </a:p>
        </p:txBody>
      </p:sp>
    </p:spTree>
    <p:extLst>
      <p:ext uri="{BB962C8B-B14F-4D97-AF65-F5344CB8AC3E}">
        <p14:creationId xmlns:p14="http://schemas.microsoft.com/office/powerpoint/2010/main" val="585584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260648"/>
            <a:ext cx="8752814" cy="5832648"/>
          </a:xfrm>
          <a:prstGeom prst="rect">
            <a:avLst/>
          </a:prstGeom>
          <a:ln>
            <a:solidFill>
              <a:schemeClr val="tx1"/>
            </a:solidFill>
          </a:ln>
        </p:spPr>
      </p:pic>
      <p:sp>
        <p:nvSpPr>
          <p:cNvPr id="5" name="テキスト ボックス 4"/>
          <p:cNvSpPr txBox="1"/>
          <p:nvPr/>
        </p:nvSpPr>
        <p:spPr>
          <a:xfrm>
            <a:off x="7023093" y="6196662"/>
            <a:ext cx="1728192" cy="369332"/>
          </a:xfrm>
          <a:prstGeom prst="rect">
            <a:avLst/>
          </a:prstGeom>
          <a:noFill/>
        </p:spPr>
        <p:txBody>
          <a:bodyPr wrap="square" rtlCol="0">
            <a:spAutoFit/>
          </a:bodyPr>
          <a:lstStyle/>
          <a:p>
            <a:r>
              <a:rPr kumimoji="1" lang="en-US" altLang="ja-JP" smtClean="0">
                <a:latin typeface="+mj-ea"/>
                <a:ea typeface="+mj-ea"/>
              </a:rPr>
              <a:t>Googleearth</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5112000" y="2304000"/>
            <a:ext cx="756000" cy="288032"/>
          </a:xfrm>
          <a:prstGeom prst="wedgeRectCallout">
            <a:avLst>
              <a:gd name="adj1" fmla="val 56217"/>
              <a:gd name="adj2" fmla="val -10721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滞在跡地</a:t>
            </a:r>
            <a:endParaRPr lang="ja-JP" altLang="en-US" sz="1100" b="1" dirty="0">
              <a:solidFill>
                <a:schemeClr val="tx1"/>
              </a:solidFill>
            </a:endParaRPr>
          </a:p>
        </p:txBody>
      </p:sp>
      <p:sp>
        <p:nvSpPr>
          <p:cNvPr id="2" name="テキスト ボックス 1"/>
          <p:cNvSpPr txBox="1"/>
          <p:nvPr/>
        </p:nvSpPr>
        <p:spPr>
          <a:xfrm>
            <a:off x="3906595" y="6175296"/>
            <a:ext cx="1620175" cy="369332"/>
          </a:xfrm>
          <a:prstGeom prst="rect">
            <a:avLst/>
          </a:prstGeom>
          <a:noFill/>
        </p:spPr>
        <p:txBody>
          <a:bodyPr wrap="square" rtlCol="0">
            <a:spAutoFit/>
          </a:bodyPr>
          <a:lstStyle/>
          <a:p>
            <a:r>
              <a:rPr kumimoji="1" lang="ja-JP" altLang="en-US" dirty="0" smtClean="0"/>
              <a:t>熊の川温泉</a:t>
            </a:r>
            <a:endParaRPr kumimoji="1" lang="ja-JP" altLang="en-US" dirty="0"/>
          </a:p>
        </p:txBody>
      </p:sp>
      <p:sp>
        <p:nvSpPr>
          <p:cNvPr id="6" name="四角形吹き出し 5"/>
          <p:cNvSpPr/>
          <p:nvPr/>
        </p:nvSpPr>
        <p:spPr>
          <a:xfrm>
            <a:off x="1349550" y="2448016"/>
            <a:ext cx="756000" cy="288032"/>
          </a:xfrm>
          <a:prstGeom prst="wedgeRectCallout">
            <a:avLst>
              <a:gd name="adj1" fmla="val 19703"/>
              <a:gd name="adj2" fmla="val 1084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鵆の湯</a:t>
            </a:r>
            <a:endParaRPr lang="ja-JP" altLang="en-US" sz="1100" b="1" dirty="0">
              <a:solidFill>
                <a:schemeClr val="tx1"/>
              </a:solidFill>
            </a:endParaRPr>
          </a:p>
        </p:txBody>
      </p:sp>
    </p:spTree>
    <p:extLst>
      <p:ext uri="{BB962C8B-B14F-4D97-AF65-F5344CB8AC3E}">
        <p14:creationId xmlns:p14="http://schemas.microsoft.com/office/powerpoint/2010/main" val="3866123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33" y="360000"/>
            <a:ext cx="7966542" cy="5420248"/>
          </a:xfrm>
          <a:prstGeom prst="rect">
            <a:avLst/>
          </a:prstGeom>
          <a:ln>
            <a:solidFill>
              <a:schemeClr val="tx1"/>
            </a:solidFill>
          </a:ln>
        </p:spPr>
      </p:pic>
      <p:sp>
        <p:nvSpPr>
          <p:cNvPr id="5" name="テキスト ボックス 4"/>
          <p:cNvSpPr txBox="1"/>
          <p:nvPr/>
        </p:nvSpPr>
        <p:spPr>
          <a:xfrm>
            <a:off x="2411730" y="5963656"/>
            <a:ext cx="4397059" cy="369332"/>
          </a:xfrm>
          <a:prstGeom prst="rect">
            <a:avLst/>
          </a:prstGeom>
          <a:noFill/>
        </p:spPr>
        <p:txBody>
          <a:bodyPr wrap="square" rtlCol="0">
            <a:spAutoFit/>
          </a:bodyPr>
          <a:lstStyle/>
          <a:p>
            <a:r>
              <a:rPr lang="ja-JP" altLang="en-US" dirty="0">
                <a:latin typeface="+mj-ea"/>
                <a:ea typeface="+mj-ea"/>
              </a:rPr>
              <a:t>上流</a:t>
            </a:r>
            <a:r>
              <a:rPr lang="ja-JP" altLang="en-US" dirty="0" smtClean="0">
                <a:latin typeface="+mj-ea"/>
                <a:ea typeface="+mj-ea"/>
              </a:rPr>
              <a:t>より流れ来る川上川</a:t>
            </a:r>
            <a:r>
              <a:rPr lang="ja-JP" altLang="en-US" dirty="0">
                <a:latin typeface="+mj-ea"/>
                <a:ea typeface="+mj-ea"/>
              </a:rPr>
              <a:t>（</a:t>
            </a:r>
            <a:r>
              <a:rPr lang="ja-JP" altLang="en-US" dirty="0" smtClean="0">
                <a:latin typeface="+mj-ea"/>
                <a:ea typeface="+mj-ea"/>
              </a:rPr>
              <a:t>熊の川温泉横</a:t>
            </a:r>
            <a:r>
              <a:rPr lang="ja-JP" altLang="en-US" dirty="0">
                <a:latin typeface="+mj-ea"/>
                <a:ea typeface="+mj-ea"/>
              </a:rPr>
              <a:t>）</a:t>
            </a:r>
            <a:endParaRPr kumimoji="1" lang="ja-JP" altLang="en-US" dirty="0">
              <a:latin typeface="+mj-ea"/>
              <a:ea typeface="+mj-ea"/>
            </a:endParaRPr>
          </a:p>
        </p:txBody>
      </p:sp>
    </p:spTree>
    <p:extLst>
      <p:ext uri="{BB962C8B-B14F-4D97-AF65-F5344CB8AC3E}">
        <p14:creationId xmlns:p14="http://schemas.microsoft.com/office/powerpoint/2010/main" val="3912115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05" y="360000"/>
            <a:ext cx="7226997" cy="5420248"/>
          </a:xfrm>
          <a:prstGeom prst="rect">
            <a:avLst/>
          </a:prstGeom>
          <a:ln>
            <a:solidFill>
              <a:schemeClr val="tx1"/>
            </a:solidFill>
          </a:ln>
        </p:spPr>
      </p:pic>
      <p:sp>
        <p:nvSpPr>
          <p:cNvPr id="5" name="テキスト ボックス 4"/>
          <p:cNvSpPr txBox="1"/>
          <p:nvPr/>
        </p:nvSpPr>
        <p:spPr>
          <a:xfrm>
            <a:off x="2771775" y="5963656"/>
            <a:ext cx="4397059" cy="369332"/>
          </a:xfrm>
          <a:prstGeom prst="rect">
            <a:avLst/>
          </a:prstGeom>
          <a:noFill/>
        </p:spPr>
        <p:txBody>
          <a:bodyPr wrap="square" rtlCol="0">
            <a:spAutoFit/>
          </a:bodyPr>
          <a:lstStyle/>
          <a:p>
            <a:r>
              <a:rPr lang="ja-JP" altLang="en-US" dirty="0" smtClean="0">
                <a:latin typeface="+mj-ea"/>
                <a:ea typeface="+mj-ea"/>
              </a:rPr>
              <a:t>激しく流れ落ちる個所（熊の川温泉横</a:t>
            </a:r>
            <a:r>
              <a:rPr lang="ja-JP" altLang="en-US" dirty="0">
                <a:latin typeface="+mj-ea"/>
                <a:ea typeface="+mj-ea"/>
              </a:rPr>
              <a:t>）</a:t>
            </a:r>
            <a:endParaRPr kumimoji="1" lang="ja-JP" altLang="en-US" dirty="0">
              <a:latin typeface="+mj-ea"/>
              <a:ea typeface="+mj-ea"/>
            </a:endParaRPr>
          </a:p>
        </p:txBody>
      </p:sp>
    </p:spTree>
    <p:extLst>
      <p:ext uri="{BB962C8B-B14F-4D97-AF65-F5344CB8AC3E}">
        <p14:creationId xmlns:p14="http://schemas.microsoft.com/office/powerpoint/2010/main" val="3506832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05" y="360000"/>
            <a:ext cx="7226997" cy="5420247"/>
          </a:xfrm>
          <a:prstGeom prst="rect">
            <a:avLst/>
          </a:prstGeom>
          <a:ln>
            <a:solidFill>
              <a:schemeClr val="tx1"/>
            </a:solidFill>
          </a:ln>
        </p:spPr>
      </p:pic>
      <p:sp>
        <p:nvSpPr>
          <p:cNvPr id="5" name="テキスト ボックス 4"/>
          <p:cNvSpPr txBox="1"/>
          <p:nvPr/>
        </p:nvSpPr>
        <p:spPr>
          <a:xfrm>
            <a:off x="971550" y="5905642"/>
            <a:ext cx="7582197" cy="369332"/>
          </a:xfrm>
          <a:prstGeom prst="rect">
            <a:avLst/>
          </a:prstGeom>
          <a:noFill/>
        </p:spPr>
        <p:txBody>
          <a:bodyPr wrap="square" rtlCol="0">
            <a:spAutoFit/>
          </a:bodyPr>
          <a:lstStyle/>
          <a:p>
            <a:r>
              <a:rPr lang="ja-JP" altLang="en-US" dirty="0">
                <a:latin typeface="+mj-ea"/>
                <a:ea typeface="+mj-ea"/>
              </a:rPr>
              <a:t>急流の</a:t>
            </a:r>
            <a:r>
              <a:rPr lang="ja-JP" altLang="en-US" dirty="0" smtClean="0">
                <a:latin typeface="+mj-ea"/>
                <a:ea typeface="+mj-ea"/>
              </a:rPr>
              <a:t>後緩やかに流れ、再び速く流れて淵に至る個所（熊の川温泉横</a:t>
            </a:r>
            <a:r>
              <a:rPr lang="ja-JP" altLang="en-US" dirty="0">
                <a:latin typeface="+mj-ea"/>
                <a:ea typeface="+mj-ea"/>
              </a:rPr>
              <a:t>）</a:t>
            </a:r>
            <a:endParaRPr kumimoji="1" lang="ja-JP" altLang="en-US" dirty="0">
              <a:latin typeface="+mj-ea"/>
              <a:ea typeface="+mj-ea"/>
            </a:endParaRPr>
          </a:p>
        </p:txBody>
      </p:sp>
    </p:spTree>
    <p:extLst>
      <p:ext uri="{BB962C8B-B14F-4D97-AF65-F5344CB8AC3E}">
        <p14:creationId xmlns:p14="http://schemas.microsoft.com/office/powerpoint/2010/main" val="764163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05" y="514582"/>
            <a:ext cx="7226997" cy="5111083"/>
          </a:xfrm>
          <a:prstGeom prst="rect">
            <a:avLst/>
          </a:prstGeom>
          <a:ln>
            <a:solidFill>
              <a:schemeClr val="tx1"/>
            </a:solidFill>
          </a:ln>
        </p:spPr>
      </p:pic>
      <p:sp>
        <p:nvSpPr>
          <p:cNvPr id="5" name="テキスト ボックス 4"/>
          <p:cNvSpPr txBox="1"/>
          <p:nvPr/>
        </p:nvSpPr>
        <p:spPr>
          <a:xfrm>
            <a:off x="2231707" y="5905642"/>
            <a:ext cx="4680585" cy="369332"/>
          </a:xfrm>
          <a:prstGeom prst="rect">
            <a:avLst/>
          </a:prstGeom>
          <a:noFill/>
        </p:spPr>
        <p:txBody>
          <a:bodyPr wrap="square" rtlCol="0">
            <a:spAutoFit/>
          </a:bodyPr>
          <a:lstStyle/>
          <a:p>
            <a:r>
              <a:rPr lang="ja-JP" altLang="en-US" dirty="0" smtClean="0">
                <a:latin typeface="+mj-ea"/>
                <a:ea typeface="+mj-ea"/>
              </a:rPr>
              <a:t>急流を経て淵に至る個所（淵から上流を撮影）</a:t>
            </a:r>
            <a:endParaRPr kumimoji="1" lang="ja-JP" altLang="en-US" dirty="0">
              <a:latin typeface="+mj-ea"/>
              <a:ea typeface="+mj-ea"/>
            </a:endParaRPr>
          </a:p>
        </p:txBody>
      </p:sp>
    </p:spTree>
    <p:extLst>
      <p:ext uri="{BB962C8B-B14F-4D97-AF65-F5344CB8AC3E}">
        <p14:creationId xmlns:p14="http://schemas.microsoft.com/office/powerpoint/2010/main" val="2407975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 y="385399"/>
            <a:ext cx="7560945" cy="5670709"/>
          </a:xfrm>
          <a:prstGeom prst="rect">
            <a:avLst/>
          </a:prstGeom>
          <a:ln>
            <a:solidFill>
              <a:schemeClr val="tx1"/>
            </a:solidFill>
          </a:ln>
        </p:spPr>
      </p:pic>
      <p:sp>
        <p:nvSpPr>
          <p:cNvPr id="5" name="テキスト ボックス 4"/>
          <p:cNvSpPr txBox="1"/>
          <p:nvPr/>
        </p:nvSpPr>
        <p:spPr>
          <a:xfrm>
            <a:off x="3401852" y="6119757"/>
            <a:ext cx="2610327" cy="369332"/>
          </a:xfrm>
          <a:prstGeom prst="rect">
            <a:avLst/>
          </a:prstGeom>
          <a:noFill/>
        </p:spPr>
        <p:txBody>
          <a:bodyPr wrap="square" rtlCol="0">
            <a:spAutoFit/>
          </a:bodyPr>
          <a:lstStyle/>
          <a:p>
            <a:r>
              <a:rPr lang="ja-JP" altLang="en-US" dirty="0" smtClean="0">
                <a:latin typeface="+mj-ea"/>
                <a:ea typeface="+mj-ea"/>
              </a:rPr>
              <a:t>淵</a:t>
            </a:r>
            <a:r>
              <a:rPr lang="ja-JP" altLang="en-US" dirty="0" smtClean="0">
                <a:latin typeface="+mj-ea"/>
                <a:ea typeface="+mj-ea"/>
              </a:rPr>
              <a:t>（</a:t>
            </a:r>
            <a:r>
              <a:rPr lang="ja-JP" altLang="en-US" dirty="0">
                <a:latin typeface="+mj-ea"/>
                <a:ea typeface="+mj-ea"/>
              </a:rPr>
              <a:t>滞在地</a:t>
            </a:r>
            <a:r>
              <a:rPr lang="ja-JP" altLang="en-US" dirty="0" smtClean="0">
                <a:latin typeface="+mj-ea"/>
                <a:ea typeface="+mj-ea"/>
              </a:rPr>
              <a:t>跡</a:t>
            </a:r>
            <a:r>
              <a:rPr lang="ja-JP" altLang="en-US" dirty="0" smtClean="0">
                <a:latin typeface="+mj-ea"/>
                <a:ea typeface="+mj-ea"/>
              </a:rPr>
              <a:t>から撮影）</a:t>
            </a:r>
            <a:endParaRPr kumimoji="1" lang="ja-JP" altLang="en-US" dirty="0">
              <a:latin typeface="+mj-ea"/>
              <a:ea typeface="+mj-ea"/>
            </a:endParaRPr>
          </a:p>
        </p:txBody>
      </p:sp>
    </p:spTree>
    <p:extLst>
      <p:ext uri="{BB962C8B-B14F-4D97-AF65-F5344CB8AC3E}">
        <p14:creationId xmlns:p14="http://schemas.microsoft.com/office/powerpoint/2010/main" val="11201869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260648"/>
            <a:ext cx="8752814" cy="5832648"/>
          </a:xfrm>
          <a:prstGeom prst="rect">
            <a:avLst/>
          </a:prstGeom>
          <a:ln>
            <a:solidFill>
              <a:schemeClr val="tx1"/>
            </a:solidFill>
          </a:ln>
        </p:spPr>
      </p:pic>
      <p:sp>
        <p:nvSpPr>
          <p:cNvPr id="5" name="テキスト ボックス 4"/>
          <p:cNvSpPr txBox="1"/>
          <p:nvPr/>
        </p:nvSpPr>
        <p:spPr>
          <a:xfrm>
            <a:off x="7023093" y="6196662"/>
            <a:ext cx="1728192" cy="369332"/>
          </a:xfrm>
          <a:prstGeom prst="rect">
            <a:avLst/>
          </a:prstGeom>
          <a:noFill/>
        </p:spPr>
        <p:txBody>
          <a:bodyPr wrap="square" rtlCol="0">
            <a:spAutoFit/>
          </a:bodyPr>
          <a:lstStyle/>
          <a:p>
            <a:r>
              <a:rPr kumimoji="1" lang="en-US" altLang="ja-JP" smtClean="0">
                <a:latin typeface="+mj-ea"/>
                <a:ea typeface="+mj-ea"/>
              </a:rPr>
              <a:t>Googleearth</a:t>
            </a:r>
            <a:r>
              <a:rPr kumimoji="1" lang="ja-JP" altLang="en-US" dirty="0" smtClean="0">
                <a:latin typeface="+mj-ea"/>
                <a:ea typeface="+mj-ea"/>
              </a:rPr>
              <a:t>より</a:t>
            </a:r>
            <a:endParaRPr kumimoji="1" lang="ja-JP" altLang="en-US" dirty="0">
              <a:latin typeface="+mj-ea"/>
              <a:ea typeface="+mj-ea"/>
            </a:endParaRPr>
          </a:p>
        </p:txBody>
      </p:sp>
      <p:sp>
        <p:nvSpPr>
          <p:cNvPr id="7" name="四角形吹き出し 6"/>
          <p:cNvSpPr/>
          <p:nvPr/>
        </p:nvSpPr>
        <p:spPr>
          <a:xfrm>
            <a:off x="5112000" y="2304000"/>
            <a:ext cx="756000" cy="288032"/>
          </a:xfrm>
          <a:prstGeom prst="wedgeRectCallout">
            <a:avLst>
              <a:gd name="adj1" fmla="val 56217"/>
              <a:gd name="adj2" fmla="val -10721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滞在跡地</a:t>
            </a:r>
            <a:endParaRPr lang="ja-JP" altLang="en-US" sz="1100" b="1" dirty="0">
              <a:solidFill>
                <a:schemeClr val="tx1"/>
              </a:solidFill>
            </a:endParaRPr>
          </a:p>
        </p:txBody>
      </p:sp>
      <p:sp>
        <p:nvSpPr>
          <p:cNvPr id="2" name="テキスト ボックス 1"/>
          <p:cNvSpPr txBox="1"/>
          <p:nvPr/>
        </p:nvSpPr>
        <p:spPr>
          <a:xfrm>
            <a:off x="3906595" y="6175296"/>
            <a:ext cx="1620175" cy="369332"/>
          </a:xfrm>
          <a:prstGeom prst="rect">
            <a:avLst/>
          </a:prstGeom>
          <a:noFill/>
        </p:spPr>
        <p:txBody>
          <a:bodyPr wrap="square" rtlCol="0">
            <a:spAutoFit/>
          </a:bodyPr>
          <a:lstStyle/>
          <a:p>
            <a:r>
              <a:rPr kumimoji="1" lang="ja-JP" altLang="en-US" dirty="0" smtClean="0"/>
              <a:t>熊の川温泉</a:t>
            </a:r>
            <a:endParaRPr kumimoji="1" lang="ja-JP" altLang="en-US" dirty="0"/>
          </a:p>
        </p:txBody>
      </p:sp>
      <p:sp>
        <p:nvSpPr>
          <p:cNvPr id="6" name="四角形吹き出し 5"/>
          <p:cNvSpPr/>
          <p:nvPr/>
        </p:nvSpPr>
        <p:spPr>
          <a:xfrm>
            <a:off x="6829964" y="1370261"/>
            <a:ext cx="756000" cy="288032"/>
          </a:xfrm>
          <a:prstGeom prst="wedgeRectCallout">
            <a:avLst>
              <a:gd name="adj1" fmla="val -56748"/>
              <a:gd name="adj2" fmla="val 108423"/>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rPr>
              <a:t>淵</a:t>
            </a:r>
            <a:endParaRPr lang="ja-JP" altLang="en-US" sz="1100" b="1" dirty="0">
              <a:solidFill>
                <a:schemeClr val="tx1"/>
              </a:solidFill>
            </a:endParaRPr>
          </a:p>
        </p:txBody>
      </p:sp>
      <p:sp>
        <p:nvSpPr>
          <p:cNvPr id="3" name="円/楕円 2"/>
          <p:cNvSpPr/>
          <p:nvPr/>
        </p:nvSpPr>
        <p:spPr>
          <a:xfrm rot="19930729">
            <a:off x="5616000" y="1584000"/>
            <a:ext cx="831704" cy="432000"/>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19930729">
            <a:off x="4156148" y="1442293"/>
            <a:ext cx="831704" cy="432000"/>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20838402">
            <a:off x="5981346" y="2297521"/>
            <a:ext cx="622320" cy="390499"/>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40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750"/>
                            </p:stCondLst>
                            <p:childTnLst>
                              <p:par>
                                <p:cTn id="13" presetID="10" presetClass="entr" presetSubtype="0" fill="hold" grpId="1"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 y="385399"/>
            <a:ext cx="7560945" cy="5670708"/>
          </a:xfrm>
          <a:prstGeom prst="rect">
            <a:avLst/>
          </a:prstGeom>
          <a:ln>
            <a:solidFill>
              <a:schemeClr val="tx1"/>
            </a:solidFill>
          </a:ln>
        </p:spPr>
      </p:pic>
      <p:sp>
        <p:nvSpPr>
          <p:cNvPr id="5" name="テキスト ボックス 4"/>
          <p:cNvSpPr txBox="1"/>
          <p:nvPr/>
        </p:nvSpPr>
        <p:spPr>
          <a:xfrm>
            <a:off x="2771775" y="6119757"/>
            <a:ext cx="3600450" cy="369332"/>
          </a:xfrm>
          <a:prstGeom prst="rect">
            <a:avLst/>
          </a:prstGeom>
          <a:noFill/>
        </p:spPr>
        <p:txBody>
          <a:bodyPr wrap="square" rtlCol="0">
            <a:spAutoFit/>
          </a:bodyPr>
          <a:lstStyle/>
          <a:p>
            <a:r>
              <a:rPr lang="ja-JP" altLang="en-US" dirty="0" smtClean="0">
                <a:latin typeface="+mj-ea"/>
                <a:ea typeface="+mj-ea"/>
              </a:rPr>
              <a:t>現在の新屋</a:t>
            </a:r>
            <a:r>
              <a:rPr lang="ja-JP" altLang="en-US" dirty="0">
                <a:latin typeface="+mj-ea"/>
                <a:ea typeface="+mj-ea"/>
              </a:rPr>
              <a:t>旅館</a:t>
            </a:r>
            <a:r>
              <a:rPr lang="ja-JP" altLang="en-US" dirty="0" smtClean="0">
                <a:latin typeface="+mj-ea"/>
                <a:ea typeface="+mj-ea"/>
              </a:rPr>
              <a:t>（川上川より撮影）</a:t>
            </a:r>
            <a:endParaRPr kumimoji="1" lang="ja-JP" altLang="en-US" dirty="0">
              <a:latin typeface="+mj-ea"/>
              <a:ea typeface="+mj-ea"/>
            </a:endParaRPr>
          </a:p>
        </p:txBody>
      </p:sp>
    </p:spTree>
    <p:extLst>
      <p:ext uri="{BB962C8B-B14F-4D97-AF65-F5344CB8AC3E}">
        <p14:creationId xmlns:p14="http://schemas.microsoft.com/office/powerpoint/2010/main" val="5626027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 y="500084"/>
            <a:ext cx="7560945" cy="5441337"/>
          </a:xfrm>
          <a:prstGeom prst="rect">
            <a:avLst/>
          </a:prstGeom>
          <a:ln>
            <a:solidFill>
              <a:schemeClr val="tx1"/>
            </a:solidFill>
          </a:ln>
        </p:spPr>
      </p:pic>
      <p:sp>
        <p:nvSpPr>
          <p:cNvPr id="5" name="テキスト ボックス 4"/>
          <p:cNvSpPr txBox="1"/>
          <p:nvPr/>
        </p:nvSpPr>
        <p:spPr>
          <a:xfrm>
            <a:off x="2231707" y="6123386"/>
            <a:ext cx="4680585" cy="369332"/>
          </a:xfrm>
          <a:prstGeom prst="rect">
            <a:avLst/>
          </a:prstGeom>
          <a:noFill/>
        </p:spPr>
        <p:txBody>
          <a:bodyPr wrap="square" rtlCol="0">
            <a:spAutoFit/>
          </a:bodyPr>
          <a:lstStyle/>
          <a:p>
            <a:r>
              <a:rPr lang="ja-JP" altLang="en-US" dirty="0" smtClean="0">
                <a:latin typeface="+mj-ea"/>
                <a:ea typeface="+mj-ea"/>
              </a:rPr>
              <a:t>新屋旅館あたり（</a:t>
            </a:r>
            <a:r>
              <a:rPr lang="en-US" altLang="ja-JP" dirty="0" smtClean="0">
                <a:latin typeface="+mj-ea"/>
                <a:ea typeface="+mj-ea"/>
              </a:rPr>
              <a:t>『</a:t>
            </a:r>
            <a:r>
              <a:rPr lang="ja-JP" altLang="en-US" dirty="0" smtClean="0">
                <a:latin typeface="+mj-ea"/>
                <a:ea typeface="+mj-ea"/>
              </a:rPr>
              <a:t>富士町史</a:t>
            </a:r>
            <a:r>
              <a:rPr lang="en-US" altLang="ja-JP" dirty="0" smtClean="0">
                <a:latin typeface="+mj-ea"/>
                <a:ea typeface="+mj-ea"/>
              </a:rPr>
              <a:t>』</a:t>
            </a:r>
            <a:r>
              <a:rPr lang="ja-JP" altLang="en-US" dirty="0" smtClean="0">
                <a:latin typeface="+mj-ea"/>
                <a:ea typeface="+mj-ea"/>
              </a:rPr>
              <a:t>巻頭口絵より）</a:t>
            </a:r>
            <a:endParaRPr kumimoji="1" lang="ja-JP" altLang="en-US" dirty="0">
              <a:latin typeface="+mj-ea"/>
              <a:ea typeface="+mj-ea"/>
            </a:endParaRPr>
          </a:p>
        </p:txBody>
      </p:sp>
    </p:spTree>
    <p:extLst>
      <p:ext uri="{BB962C8B-B14F-4D97-AF65-F5344CB8AC3E}">
        <p14:creationId xmlns:p14="http://schemas.microsoft.com/office/powerpoint/2010/main" val="21121549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527" y="385399"/>
            <a:ext cx="7560945" cy="5670708"/>
          </a:xfrm>
          <a:prstGeom prst="rect">
            <a:avLst/>
          </a:prstGeom>
          <a:ln>
            <a:solidFill>
              <a:schemeClr val="tx1"/>
            </a:solidFill>
          </a:ln>
        </p:spPr>
      </p:pic>
      <p:sp>
        <p:nvSpPr>
          <p:cNvPr id="5" name="テキスト ボックス 4"/>
          <p:cNvSpPr txBox="1"/>
          <p:nvPr/>
        </p:nvSpPr>
        <p:spPr>
          <a:xfrm>
            <a:off x="2411729" y="6282172"/>
            <a:ext cx="5400675" cy="369332"/>
          </a:xfrm>
          <a:prstGeom prst="rect">
            <a:avLst/>
          </a:prstGeom>
          <a:noFill/>
        </p:spPr>
        <p:txBody>
          <a:bodyPr wrap="square" rtlCol="0">
            <a:spAutoFit/>
          </a:bodyPr>
          <a:lstStyle/>
          <a:p>
            <a:r>
              <a:rPr lang="ja-JP" altLang="en-US" dirty="0" smtClean="0">
                <a:latin typeface="+mj-ea"/>
                <a:ea typeface="+mj-ea"/>
              </a:rPr>
              <a:t>淵から下流へと流れ行く様子（寓居跡から撮影）</a:t>
            </a:r>
            <a:endParaRPr kumimoji="1" lang="ja-JP" altLang="en-US" dirty="0">
              <a:latin typeface="+mj-ea"/>
              <a:ea typeface="+mj-ea"/>
            </a:endParaRPr>
          </a:p>
        </p:txBody>
      </p:sp>
    </p:spTree>
    <p:extLst>
      <p:ext uri="{BB962C8B-B14F-4D97-AF65-F5344CB8AC3E}">
        <p14:creationId xmlns:p14="http://schemas.microsoft.com/office/powerpoint/2010/main" val="1665528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477" y="1342575"/>
            <a:ext cx="2462997" cy="32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51460" y="548640"/>
            <a:ext cx="8630081" cy="1292662"/>
          </a:xfrm>
          <a:prstGeom prst="rect">
            <a:avLst/>
          </a:prstGeom>
          <a:noFill/>
        </p:spPr>
        <p:txBody>
          <a:bodyPr wrap="square" rtlCol="0">
            <a:spAutoFit/>
          </a:bodyPr>
          <a:lstStyle/>
          <a:p>
            <a:r>
              <a:rPr lang="ja-JP" altLang="en-US" sz="2400" dirty="0" smtClean="0"/>
              <a:t>　</a:t>
            </a:r>
            <a:r>
              <a:rPr lang="en-US" altLang="ja-JP" sz="2400" dirty="0" err="1" smtClean="0"/>
              <a:t>郭沫若</a:t>
            </a:r>
            <a:r>
              <a:rPr lang="ja-JP" altLang="ja-JP" dirty="0"/>
              <a:t>（本名 </a:t>
            </a:r>
            <a:r>
              <a:rPr lang="en-US" altLang="ja-JP" dirty="0" err="1"/>
              <a:t>郭開貞</a:t>
            </a:r>
            <a:r>
              <a:rPr lang="ja-JP" altLang="ja-JP" dirty="0" smtClean="0"/>
              <a:t>）</a:t>
            </a:r>
            <a:r>
              <a:rPr lang="en-US" altLang="ja-JP" dirty="0" smtClean="0"/>
              <a:t> 1892</a:t>
            </a:r>
            <a:r>
              <a:rPr lang="ja-JP" altLang="ja-JP" dirty="0"/>
              <a:t>～</a:t>
            </a:r>
            <a:r>
              <a:rPr lang="en-US" altLang="ja-JP" dirty="0" smtClean="0"/>
              <a:t>1978 </a:t>
            </a:r>
            <a:r>
              <a:rPr lang="ja-JP" altLang="en-US" sz="1600" dirty="0" smtClean="0"/>
              <a:t>（</a:t>
            </a:r>
            <a:r>
              <a:rPr lang="en-US" altLang="ja-JP" sz="1600" dirty="0" smtClean="0"/>
              <a:t>※</a:t>
            </a:r>
            <a:r>
              <a:rPr lang="ja-JP" altLang="en-US" sz="1600" dirty="0" smtClean="0"/>
              <a:t>明治</a:t>
            </a:r>
            <a:r>
              <a:rPr lang="en-US" altLang="ja-JP" sz="1600" dirty="0" smtClean="0"/>
              <a:t>25</a:t>
            </a:r>
            <a:r>
              <a:rPr lang="ja-JP" altLang="en-US" sz="1600" dirty="0" smtClean="0"/>
              <a:t>年～昭和</a:t>
            </a:r>
            <a:r>
              <a:rPr lang="en-US" altLang="ja-JP" sz="1600" dirty="0" smtClean="0"/>
              <a:t>53</a:t>
            </a:r>
            <a:r>
              <a:rPr lang="ja-JP" altLang="en-US" sz="1600" dirty="0"/>
              <a:t>年</a:t>
            </a:r>
            <a:r>
              <a:rPr lang="ja-JP" altLang="en-US" sz="1600" dirty="0" smtClean="0"/>
              <a:t>）</a:t>
            </a:r>
            <a:endParaRPr lang="en-US" altLang="ja-JP" sz="2000" dirty="0" smtClean="0"/>
          </a:p>
          <a:p>
            <a:endParaRPr lang="en-US" altLang="ja-JP" dirty="0" smtClean="0"/>
          </a:p>
          <a:p>
            <a:r>
              <a:rPr lang="ja-JP" altLang="en-US" dirty="0" smtClean="0"/>
              <a:t>　　　　　　　　　　　　　　　　 　　 </a:t>
            </a:r>
            <a:r>
              <a:rPr lang="ja-JP" altLang="ja-JP" dirty="0" smtClean="0"/>
              <a:t>中国四</a:t>
            </a:r>
            <a:r>
              <a:rPr lang="ja-JP" altLang="ja-JP" dirty="0"/>
              <a:t>川省生まれ。</a:t>
            </a:r>
          </a:p>
          <a:p>
            <a:r>
              <a:rPr lang="ja-JP" altLang="en-US" dirty="0" smtClean="0"/>
              <a:t>　　　　　　　　　　　　　　　　 　　 </a:t>
            </a:r>
            <a:r>
              <a:rPr lang="ja-JP" altLang="ja-JP" dirty="0" smtClean="0"/>
              <a:t>近</a:t>
            </a:r>
            <a:r>
              <a:rPr lang="ja-JP" altLang="ja-JP" dirty="0"/>
              <a:t>現代中国の代表的作家・書家であり、政治家</a:t>
            </a:r>
            <a:r>
              <a:rPr lang="ja-JP" altLang="ja-JP" dirty="0" smtClean="0"/>
              <a:t>。</a:t>
            </a:r>
            <a:endParaRPr lang="en-US" altLang="ja-JP" dirty="0"/>
          </a:p>
        </p:txBody>
      </p:sp>
      <p:sp>
        <p:nvSpPr>
          <p:cNvPr id="4" name="テキスト ボックス 3"/>
          <p:cNvSpPr txBox="1"/>
          <p:nvPr/>
        </p:nvSpPr>
        <p:spPr>
          <a:xfrm>
            <a:off x="3125889" y="1988820"/>
            <a:ext cx="5760719" cy="1200329"/>
          </a:xfrm>
          <a:prstGeom prst="rect">
            <a:avLst/>
          </a:prstGeom>
          <a:noFill/>
        </p:spPr>
        <p:txBody>
          <a:bodyPr wrap="square" rtlCol="0">
            <a:spAutoFit/>
          </a:bodyPr>
          <a:lstStyle/>
          <a:p>
            <a:r>
              <a:rPr lang="en-US" altLang="ja-JP" dirty="0"/>
              <a:t>1914</a:t>
            </a:r>
            <a:r>
              <a:rPr lang="ja-JP" altLang="ja-JP" dirty="0"/>
              <a:t>年</a:t>
            </a:r>
            <a:r>
              <a:rPr lang="ja-JP" altLang="en-US" dirty="0"/>
              <a:t>　</a:t>
            </a:r>
            <a:r>
              <a:rPr lang="ja-JP" altLang="ja-JP" dirty="0"/>
              <a:t>留学のため来日。</a:t>
            </a:r>
            <a:endParaRPr lang="en-US" altLang="ja-JP" dirty="0"/>
          </a:p>
          <a:p>
            <a:r>
              <a:rPr lang="en-US" altLang="ja-JP" dirty="0"/>
              <a:t>1918</a:t>
            </a:r>
            <a:r>
              <a:rPr lang="ja-JP" altLang="ja-JP" dirty="0"/>
              <a:t>年</a:t>
            </a:r>
            <a:r>
              <a:rPr lang="ja-JP" altLang="en-US" dirty="0"/>
              <a:t>　</a:t>
            </a:r>
            <a:r>
              <a:rPr lang="ja-JP" altLang="ja-JP" dirty="0"/>
              <a:t>九州帝国大学医学部に進学。</a:t>
            </a:r>
            <a:endParaRPr lang="en-US" altLang="ja-JP" dirty="0"/>
          </a:p>
          <a:p>
            <a:r>
              <a:rPr lang="ja-JP" altLang="en-US" dirty="0"/>
              <a:t>                 </a:t>
            </a:r>
            <a:r>
              <a:rPr lang="ja-JP" altLang="ja-JP" dirty="0"/>
              <a:t>大学在学中、処女詩集『女神』を発表。</a:t>
            </a:r>
            <a:endParaRPr lang="en-US" altLang="ja-JP" dirty="0"/>
          </a:p>
          <a:p>
            <a:endParaRPr kumimoji="1" lang="en-US" altLang="ja-JP" dirty="0" smtClean="0"/>
          </a:p>
        </p:txBody>
      </p:sp>
      <p:sp>
        <p:nvSpPr>
          <p:cNvPr id="6" name="テキスト ボックス 5"/>
          <p:cNvSpPr txBox="1"/>
          <p:nvPr/>
        </p:nvSpPr>
        <p:spPr>
          <a:xfrm>
            <a:off x="3125889" y="3068955"/>
            <a:ext cx="5760720" cy="1292662"/>
          </a:xfrm>
          <a:prstGeom prst="rect">
            <a:avLst/>
          </a:prstGeom>
          <a:noFill/>
        </p:spPr>
        <p:txBody>
          <a:bodyPr wrap="square" rtlCol="0">
            <a:spAutoFit/>
          </a:bodyPr>
          <a:lstStyle/>
          <a:p>
            <a:r>
              <a:rPr lang="en-US" altLang="ja-JP" dirty="0">
                <a:solidFill>
                  <a:srgbClr val="0070C0"/>
                </a:solidFill>
              </a:rPr>
              <a:t>1924</a:t>
            </a:r>
            <a:r>
              <a:rPr lang="ja-JP" altLang="ja-JP" dirty="0">
                <a:solidFill>
                  <a:srgbClr val="0070C0"/>
                </a:solidFill>
              </a:rPr>
              <a:t>年</a:t>
            </a:r>
            <a:r>
              <a:rPr lang="en-US" altLang="ja-JP" dirty="0">
                <a:solidFill>
                  <a:srgbClr val="0070C0"/>
                </a:solidFill>
              </a:rPr>
              <a:t>10</a:t>
            </a:r>
            <a:r>
              <a:rPr lang="ja-JP" altLang="ja-JP" dirty="0">
                <a:solidFill>
                  <a:srgbClr val="0070C0"/>
                </a:solidFill>
              </a:rPr>
              <a:t>月</a:t>
            </a:r>
            <a:r>
              <a:rPr lang="ja-JP" altLang="en-US" dirty="0">
                <a:solidFill>
                  <a:srgbClr val="0070C0"/>
                </a:solidFill>
              </a:rPr>
              <a:t>　</a:t>
            </a:r>
            <a:r>
              <a:rPr lang="ja-JP" altLang="ja-JP" dirty="0">
                <a:solidFill>
                  <a:srgbClr val="0070C0"/>
                </a:solidFill>
              </a:rPr>
              <a:t>熊の川</a:t>
            </a:r>
            <a:r>
              <a:rPr lang="ja-JP" altLang="en-US" dirty="0">
                <a:solidFill>
                  <a:srgbClr val="0070C0"/>
                </a:solidFill>
              </a:rPr>
              <a:t>温泉</a:t>
            </a:r>
            <a:r>
              <a:rPr lang="ja-JP" altLang="ja-JP" dirty="0">
                <a:solidFill>
                  <a:srgbClr val="0070C0"/>
                </a:solidFill>
              </a:rPr>
              <a:t>に滞在</a:t>
            </a:r>
            <a:endParaRPr lang="en-US" altLang="ja-JP" dirty="0">
              <a:solidFill>
                <a:srgbClr val="0070C0"/>
              </a:solidFill>
            </a:endParaRPr>
          </a:p>
          <a:p>
            <a:r>
              <a:rPr lang="ja-JP" altLang="en-US" sz="2400" dirty="0">
                <a:solidFill>
                  <a:srgbClr val="0070C0"/>
                </a:solidFill>
              </a:rPr>
              <a:t>                    </a:t>
            </a:r>
            <a:r>
              <a:rPr lang="ja-JP" altLang="en-US" dirty="0" smtClean="0">
                <a:solidFill>
                  <a:srgbClr val="0070C0"/>
                </a:solidFill>
              </a:rPr>
              <a:t>自伝的小説</a:t>
            </a:r>
            <a:r>
              <a:rPr lang="en-US" altLang="ja-JP" sz="2400" dirty="0" smtClean="0">
                <a:solidFill>
                  <a:srgbClr val="0070C0"/>
                </a:solidFill>
              </a:rPr>
              <a:t>『</a:t>
            </a:r>
            <a:r>
              <a:rPr lang="ja-JP" altLang="en-US" sz="2400" dirty="0">
                <a:solidFill>
                  <a:srgbClr val="0070C0"/>
                </a:solidFill>
              </a:rPr>
              <a:t>行路難</a:t>
            </a:r>
            <a:r>
              <a:rPr lang="en-US" altLang="ja-JP" sz="2400" dirty="0" smtClean="0">
                <a:solidFill>
                  <a:srgbClr val="0070C0"/>
                </a:solidFill>
              </a:rPr>
              <a:t>』</a:t>
            </a:r>
            <a:r>
              <a:rPr lang="ja-JP" altLang="en-US" dirty="0" smtClean="0">
                <a:solidFill>
                  <a:srgbClr val="0070C0"/>
                </a:solidFill>
              </a:rPr>
              <a:t>のほか、多数</a:t>
            </a:r>
            <a:r>
              <a:rPr lang="ja-JP" altLang="ja-JP" dirty="0" smtClean="0">
                <a:solidFill>
                  <a:srgbClr val="0070C0"/>
                </a:solidFill>
              </a:rPr>
              <a:t>執筆</a:t>
            </a:r>
            <a:r>
              <a:rPr lang="ja-JP" altLang="en-US" dirty="0">
                <a:solidFill>
                  <a:srgbClr val="0070C0"/>
                </a:solidFill>
              </a:rPr>
              <a:t>。</a:t>
            </a:r>
            <a:endParaRPr lang="en-US" altLang="ja-JP" dirty="0">
              <a:solidFill>
                <a:srgbClr val="0070C0"/>
              </a:solidFill>
            </a:endParaRPr>
          </a:p>
          <a:p>
            <a:r>
              <a:rPr lang="en-US" altLang="ja-JP" dirty="0">
                <a:solidFill>
                  <a:srgbClr val="0070C0"/>
                </a:solidFill>
              </a:rPr>
              <a:t>             11</a:t>
            </a:r>
            <a:r>
              <a:rPr lang="ja-JP" altLang="en-US" dirty="0">
                <a:solidFill>
                  <a:srgbClr val="0070C0"/>
                </a:solidFill>
              </a:rPr>
              <a:t>月　</a:t>
            </a:r>
            <a:r>
              <a:rPr lang="ja-JP" altLang="ja-JP" dirty="0">
                <a:solidFill>
                  <a:srgbClr val="0070C0"/>
                </a:solidFill>
              </a:rPr>
              <a:t>中国に帰国。</a:t>
            </a:r>
          </a:p>
          <a:p>
            <a:endParaRPr kumimoji="1" lang="ja-JP" altLang="en-US" dirty="0"/>
          </a:p>
        </p:txBody>
      </p:sp>
      <p:sp>
        <p:nvSpPr>
          <p:cNvPr id="7" name="テキスト ボックス 6"/>
          <p:cNvSpPr txBox="1"/>
          <p:nvPr/>
        </p:nvSpPr>
        <p:spPr>
          <a:xfrm>
            <a:off x="3125889" y="4284000"/>
            <a:ext cx="5760720" cy="646331"/>
          </a:xfrm>
          <a:prstGeom prst="rect">
            <a:avLst/>
          </a:prstGeom>
          <a:noFill/>
        </p:spPr>
        <p:txBody>
          <a:bodyPr wrap="square" rtlCol="0">
            <a:spAutoFit/>
          </a:bodyPr>
          <a:lstStyle/>
          <a:p>
            <a:r>
              <a:rPr lang="en-US" altLang="ja-JP" dirty="0"/>
              <a:t>1949</a:t>
            </a:r>
            <a:r>
              <a:rPr lang="ja-JP" altLang="ja-JP" dirty="0"/>
              <a:t>年</a:t>
            </a:r>
            <a:r>
              <a:rPr lang="ja-JP" altLang="en-US" dirty="0"/>
              <a:t>　</a:t>
            </a:r>
            <a:r>
              <a:rPr lang="ja-JP" altLang="ja-JP" dirty="0"/>
              <a:t>中華人民共和国副総理</a:t>
            </a:r>
            <a:r>
              <a:rPr lang="ja-JP" altLang="en-US" dirty="0"/>
              <a:t>兼</a:t>
            </a:r>
            <a:r>
              <a:rPr lang="ja-JP" altLang="ja-JP" dirty="0"/>
              <a:t>科学院院長に就任。</a:t>
            </a:r>
            <a:r>
              <a:rPr lang="en-US" altLang="ja-JP" dirty="0"/>
              <a:t>1955</a:t>
            </a:r>
            <a:r>
              <a:rPr lang="ja-JP" altLang="ja-JP" dirty="0"/>
              <a:t>年</a:t>
            </a:r>
            <a:r>
              <a:rPr lang="ja-JP" altLang="en-US" dirty="0"/>
              <a:t>   </a:t>
            </a:r>
            <a:r>
              <a:rPr lang="ja-JP" altLang="ja-JP" dirty="0"/>
              <a:t>訪日科学代表団団長として</a:t>
            </a:r>
            <a:r>
              <a:rPr lang="ja-JP" altLang="ja-JP" dirty="0" smtClean="0"/>
              <a:t>訪日。</a:t>
            </a:r>
            <a:endParaRPr kumimoji="1" lang="ja-JP" altLang="en-US" dirty="0"/>
          </a:p>
        </p:txBody>
      </p:sp>
      <p:sp>
        <p:nvSpPr>
          <p:cNvPr id="8" name="テキスト ボックス 7"/>
          <p:cNvSpPr txBox="1"/>
          <p:nvPr/>
        </p:nvSpPr>
        <p:spPr>
          <a:xfrm>
            <a:off x="251461" y="5040000"/>
            <a:ext cx="8682810" cy="1477328"/>
          </a:xfrm>
          <a:prstGeom prst="rect">
            <a:avLst/>
          </a:prstGeom>
          <a:noFill/>
        </p:spPr>
        <p:txBody>
          <a:bodyPr wrap="square" rtlCol="0">
            <a:spAutoFit/>
            <a:scene3d>
              <a:camera prst="orthographicFront">
                <a:rot lat="0" lon="0" rev="0"/>
              </a:camera>
              <a:lightRig rig="threePt" dir="t"/>
            </a:scene3d>
          </a:bodyPr>
          <a:lstStyle/>
          <a:p>
            <a:r>
              <a:rPr lang="ja-JP" altLang="en-US" dirty="0"/>
              <a:t>　</a:t>
            </a:r>
            <a:r>
              <a:rPr lang="ja-JP" altLang="ja-JP" dirty="0" smtClean="0"/>
              <a:t>郭</a:t>
            </a:r>
            <a:r>
              <a:rPr lang="ja-JP" altLang="ja-JP" dirty="0"/>
              <a:t>沫若が熊の川に滞在し、執筆活動を行なったという事実はあまり広く知られていない</a:t>
            </a:r>
            <a:r>
              <a:rPr lang="ja-JP" altLang="ja-JP" dirty="0" smtClean="0"/>
              <a:t>。</a:t>
            </a:r>
            <a:r>
              <a:rPr lang="ja-JP" altLang="en-US" dirty="0" smtClean="0"/>
              <a:t>　　</a:t>
            </a:r>
            <a:endParaRPr lang="en-US" altLang="ja-JP" dirty="0" smtClean="0"/>
          </a:p>
          <a:p>
            <a:r>
              <a:rPr lang="ja-JP" altLang="en-US" dirty="0"/>
              <a:t>　</a:t>
            </a:r>
            <a:r>
              <a:rPr lang="ja-JP" altLang="en-US" dirty="0" smtClean="0"/>
              <a:t>自伝的小説</a:t>
            </a:r>
            <a:r>
              <a:rPr lang="en-US" altLang="ja-JP" dirty="0" smtClean="0"/>
              <a:t>『</a:t>
            </a:r>
            <a:r>
              <a:rPr lang="ja-JP" altLang="en-US" dirty="0" smtClean="0"/>
              <a:t>行路難</a:t>
            </a:r>
            <a:r>
              <a:rPr lang="en-US" altLang="ja-JP" dirty="0" smtClean="0"/>
              <a:t>』</a:t>
            </a:r>
            <a:r>
              <a:rPr lang="ja-JP" altLang="en-US" dirty="0" smtClean="0"/>
              <a:t>において、熊の川温泉を流れる川上川が、作品構成上、非常に重要な要素であったことは、従来明らかにされ</a:t>
            </a:r>
            <a:r>
              <a:rPr lang="ja-JP" altLang="en-US" dirty="0"/>
              <a:t>ること</a:t>
            </a:r>
            <a:r>
              <a:rPr lang="ja-JP" altLang="en-US" dirty="0" smtClean="0"/>
              <a:t>のなかった興味深い問題で</a:t>
            </a:r>
            <a:r>
              <a:rPr lang="ja-JP" altLang="en-US" dirty="0"/>
              <a:t>ある</a:t>
            </a:r>
            <a:r>
              <a:rPr lang="ja-JP" altLang="en-US" dirty="0" smtClean="0"/>
              <a:t>。</a:t>
            </a:r>
            <a:endParaRPr lang="en-US" altLang="ja-JP" dirty="0" smtClean="0"/>
          </a:p>
          <a:p>
            <a:r>
              <a:rPr lang="ja-JP" altLang="en-US" dirty="0" smtClean="0"/>
              <a:t>　</a:t>
            </a:r>
            <a:r>
              <a:rPr lang="ja-JP" altLang="ja-JP" dirty="0" smtClean="0"/>
              <a:t>今回</a:t>
            </a:r>
            <a:r>
              <a:rPr lang="ja-JP" altLang="ja-JP" dirty="0"/>
              <a:t>の</a:t>
            </a:r>
            <a:r>
              <a:rPr lang="ja-JP" altLang="ja-JP" dirty="0" smtClean="0"/>
              <a:t>展示</a:t>
            </a:r>
            <a:r>
              <a:rPr lang="ja-JP" altLang="en-US" dirty="0" smtClean="0"/>
              <a:t>・</a:t>
            </a:r>
            <a:r>
              <a:rPr lang="ja-JP" altLang="en-US" dirty="0"/>
              <a:t>発表</a:t>
            </a:r>
            <a:r>
              <a:rPr lang="ja-JP" altLang="ja-JP" dirty="0" smtClean="0"/>
              <a:t>を</a:t>
            </a:r>
            <a:r>
              <a:rPr lang="ja-JP" altLang="ja-JP" dirty="0"/>
              <a:t>通して</a:t>
            </a:r>
            <a:r>
              <a:rPr lang="ja-JP" altLang="ja-JP" dirty="0" smtClean="0"/>
              <a:t>、熊</a:t>
            </a:r>
            <a:r>
              <a:rPr lang="ja-JP" altLang="ja-JP" dirty="0"/>
              <a:t>の川温泉と郭沫若の縁についてより多くの方々にお伝えできれば幸いである</a:t>
            </a:r>
            <a:r>
              <a:rPr lang="ja-JP" altLang="ja-JP" dirty="0" smtClean="0"/>
              <a:t>。</a:t>
            </a:r>
            <a:endParaRPr lang="ja-JP" altLang="ja-JP" dirty="0"/>
          </a:p>
        </p:txBody>
      </p:sp>
      <p:sp>
        <p:nvSpPr>
          <p:cNvPr id="9" name="テキスト ボックス 8"/>
          <p:cNvSpPr txBox="1"/>
          <p:nvPr/>
        </p:nvSpPr>
        <p:spPr>
          <a:xfrm>
            <a:off x="396000" y="4592181"/>
            <a:ext cx="2880360" cy="276999"/>
          </a:xfrm>
          <a:prstGeom prst="rect">
            <a:avLst/>
          </a:prstGeom>
          <a:noFill/>
        </p:spPr>
        <p:txBody>
          <a:bodyPr wrap="square" rtlCol="0">
            <a:spAutoFit/>
          </a:bodyPr>
          <a:lstStyle/>
          <a:p>
            <a:r>
              <a:rPr lang="ja-JP" altLang="en-US" sz="1200" dirty="0">
                <a:latin typeface="+mn-ea"/>
              </a:rPr>
              <a:t>肖玫</a:t>
            </a:r>
            <a:r>
              <a:rPr kumimoji="1" lang="en-US" altLang="ja-JP" sz="1200" dirty="0" smtClean="0"/>
              <a:t>『</a:t>
            </a:r>
            <a:r>
              <a:rPr kumimoji="1" lang="ja-JP" altLang="en-US" sz="1200" dirty="0" smtClean="0"/>
              <a:t>郭沫若</a:t>
            </a:r>
            <a:r>
              <a:rPr kumimoji="1" lang="en-US" altLang="ja-JP" sz="1200" dirty="0" smtClean="0"/>
              <a:t>』</a:t>
            </a:r>
            <a:r>
              <a:rPr kumimoji="1" lang="ja-JP" altLang="en-US" sz="1200" dirty="0" smtClean="0"/>
              <a:t>（文物出版社</a:t>
            </a:r>
            <a:r>
              <a:rPr kumimoji="1" lang="en-US" altLang="ja-JP" sz="1200" dirty="0" smtClean="0"/>
              <a:t>,1992</a:t>
            </a:r>
            <a:r>
              <a:rPr kumimoji="1" lang="ja-JP" altLang="en-US" sz="1200" dirty="0" smtClean="0"/>
              <a:t>年）より</a:t>
            </a:r>
            <a:endParaRPr kumimoji="1" lang="ja-JP" altLang="en-US" sz="1200" dirty="0"/>
          </a:p>
        </p:txBody>
      </p:sp>
    </p:spTree>
    <p:extLst>
      <p:ext uri="{BB962C8B-B14F-4D97-AF65-F5344CB8AC3E}">
        <p14:creationId xmlns:p14="http://schemas.microsoft.com/office/powerpoint/2010/main" val="415770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4000" r="-4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03409" y="576000"/>
            <a:ext cx="4680000" cy="317377"/>
          </a:xfrm>
        </p:spPr>
        <p:txBody>
          <a:bodyPr>
            <a:noAutofit/>
          </a:bodyPr>
          <a:lstStyle/>
          <a:p>
            <a:r>
              <a:rPr lang="ja-JP" altLang="en-US" sz="2400" dirty="0"/>
              <a:t>郭沫</a:t>
            </a:r>
            <a:r>
              <a:rPr lang="ja-JP" altLang="en-US" sz="2400" dirty="0" smtClean="0"/>
              <a:t>若</a:t>
            </a:r>
            <a:r>
              <a:rPr lang="en-US" altLang="ja-JP" sz="2400" dirty="0" smtClean="0"/>
              <a:t>『</a:t>
            </a:r>
            <a:r>
              <a:rPr lang="ja-JP" altLang="en-US" sz="2400" dirty="0" smtClean="0"/>
              <a:t>行路難</a:t>
            </a:r>
            <a:r>
              <a:rPr lang="en-US" altLang="ja-JP" sz="2400" dirty="0" smtClean="0"/>
              <a:t>』</a:t>
            </a:r>
            <a:r>
              <a:rPr lang="ja-JP" altLang="en-US" sz="2400" dirty="0" smtClean="0"/>
              <a:t>の末尾</a:t>
            </a:r>
            <a:r>
              <a:rPr lang="ja-JP" altLang="ja-JP" sz="1800" dirty="0"/>
              <a:t>（</a:t>
            </a:r>
            <a:r>
              <a:rPr lang="ja-JP" altLang="en-US" sz="1800" dirty="0"/>
              <a:t>発表者訳</a:t>
            </a:r>
            <a:r>
              <a:rPr lang="ja-JP" altLang="ja-JP" sz="1800" dirty="0" smtClean="0"/>
              <a:t>）</a:t>
            </a:r>
            <a:endParaRPr kumimoji="1" lang="ja-JP" altLang="en-US" sz="1800" dirty="0"/>
          </a:p>
        </p:txBody>
      </p:sp>
      <p:sp>
        <p:nvSpPr>
          <p:cNvPr id="4" name="テキスト ボックス 3"/>
          <p:cNvSpPr txBox="1"/>
          <p:nvPr/>
        </p:nvSpPr>
        <p:spPr>
          <a:xfrm>
            <a:off x="251460" y="1404000"/>
            <a:ext cx="8641080" cy="3888244"/>
          </a:xfrm>
          <a:prstGeom prst="rect">
            <a:avLst/>
          </a:prstGeom>
          <a:noFill/>
        </p:spPr>
        <p:txBody>
          <a:bodyPr wrap="square" rtlCol="0">
            <a:spAutoFit/>
          </a:bodyPr>
          <a:lstStyle/>
          <a:p>
            <a:pPr>
              <a:lnSpc>
                <a:spcPct val="200000"/>
              </a:lnSpc>
            </a:pPr>
            <a:r>
              <a:rPr lang="ja-JP" altLang="en-US" sz="1400" dirty="0" smtClean="0"/>
              <a:t>（</a:t>
            </a:r>
            <a:r>
              <a:rPr lang="en-US" altLang="ja-JP" sz="1400" dirty="0" smtClean="0"/>
              <a:t>※</a:t>
            </a:r>
            <a:r>
              <a:rPr lang="ja-JP" altLang="en-US" sz="1400" dirty="0" smtClean="0"/>
              <a:t>滞在地を流れる川上川、そして自分自身に対し呼びかけて</a:t>
            </a:r>
            <a:r>
              <a:rPr lang="ja-JP" altLang="en-US" sz="1400" dirty="0"/>
              <a:t>･････</a:t>
            </a:r>
            <a:r>
              <a:rPr lang="ja-JP" altLang="en-US" sz="1400" dirty="0" smtClean="0"/>
              <a:t>･）</a:t>
            </a:r>
            <a:r>
              <a:rPr lang="en-US" altLang="ja-JP" sz="1400" dirty="0"/>
              <a:t> </a:t>
            </a:r>
            <a:endParaRPr lang="en-US" altLang="ja-JP" sz="1400" dirty="0" smtClean="0"/>
          </a:p>
          <a:p>
            <a:pPr>
              <a:lnSpc>
                <a:spcPct val="200000"/>
              </a:lnSpc>
            </a:pPr>
            <a:r>
              <a:rPr lang="ja-JP" altLang="en-US" dirty="0" smtClean="0"/>
              <a:t>　</a:t>
            </a:r>
            <a:r>
              <a:rPr lang="ja-JP" altLang="ja-JP" dirty="0" smtClean="0"/>
              <a:t>見よ</a:t>
            </a:r>
            <a:r>
              <a:rPr lang="ja-JP" altLang="ja-JP" dirty="0"/>
              <a:t>、あの滔滔と流れる揚子江を！見よ、あのこんこんと流れるナイル川を！見よ、あのミシシッピを！見よ、あのラインを！それらは遂に各々努力しながら平坦な道へ辿り着くと、堂々として広大な大海へと流れ込むのだ。太平洋上の勝利の歌は、一切の努めて猛進してくる流水を歓迎している。流れよ、流れよ、涇水は渭水と清さを争わない。黄河と長江は濁りを比べない。大海の中は一切が清流だ。一切が浄化されるときがあるのだ。流れよ、流れよ、大海は遠いといえどもいつか辿り着く日が来るのだ。</a:t>
            </a:r>
            <a:endParaRPr lang="en-US" altLang="ja-JP" dirty="0" smtClean="0"/>
          </a:p>
        </p:txBody>
      </p:sp>
    </p:spTree>
    <p:extLst>
      <p:ext uri="{BB962C8B-B14F-4D97-AF65-F5344CB8AC3E}">
        <p14:creationId xmlns:p14="http://schemas.microsoft.com/office/powerpoint/2010/main" val="205084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6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251460" y="1260751"/>
            <a:ext cx="8641080" cy="4524315"/>
          </a:xfrm>
          <a:prstGeom prst="rect">
            <a:avLst/>
          </a:prstGeom>
          <a:noFill/>
        </p:spPr>
        <p:txBody>
          <a:bodyPr wrap="square" rtlCol="0">
            <a:spAutoFit/>
          </a:bodyPr>
          <a:lstStyle/>
          <a:p>
            <a:pPr>
              <a:lnSpc>
                <a:spcPct val="200000"/>
              </a:lnSpc>
            </a:pPr>
            <a:r>
              <a:rPr lang="ja-JP" altLang="en-US" dirty="0" smtClean="0"/>
              <a:t>　</a:t>
            </a:r>
            <a:r>
              <a:rPr lang="ja-JP" altLang="ja-JP" dirty="0" smtClean="0"/>
              <a:t>作品</a:t>
            </a:r>
            <a:r>
              <a:rPr lang="ja-JP" altLang="ja-JP" dirty="0"/>
              <a:t>末尾の流れては淵となり、また流れては淵となるという順調と停滞とを繰り返す川上川の描写は、単なる人生行路の観念的な表現ではなく、郭沫若が身を寄せた熊の川温泉の寓居から見た川上川の実景描写に基づく表現でもあった。</a:t>
            </a:r>
          </a:p>
          <a:p>
            <a:pPr>
              <a:lnSpc>
                <a:spcPct val="200000"/>
              </a:lnSpc>
            </a:pPr>
            <a:r>
              <a:rPr lang="ja-JP" altLang="en-US" dirty="0" smtClean="0"/>
              <a:t>　</a:t>
            </a:r>
            <a:r>
              <a:rPr lang="ja-JP" altLang="ja-JP" dirty="0" smtClean="0"/>
              <a:t>郭</a:t>
            </a:r>
            <a:r>
              <a:rPr lang="ja-JP" altLang="ja-JP" dirty="0"/>
              <a:t>沫若が「行路難」の構成を練るに当たっては、「川上の嘆」を連想させる滞在地熊の川を流れる川の名称「川上川」と、日々目にした急流と滞留の繰り返しを見せるその流れ方とが、作品を構成する重要な素材として彼の脳裏に捉えられていた。熊の川温泉での川上川との邂逅がなければ、末尾一段の情熱溢れる前途への希望を託した印象的表現は存在し得なかったのではないだろうか。</a:t>
            </a:r>
            <a:endParaRPr kumimoji="1" lang="ja-JP" altLang="en-US" dirty="0"/>
          </a:p>
        </p:txBody>
      </p:sp>
      <p:sp>
        <p:nvSpPr>
          <p:cNvPr id="5" name="テキスト ボックス 4"/>
          <p:cNvSpPr txBox="1"/>
          <p:nvPr/>
        </p:nvSpPr>
        <p:spPr>
          <a:xfrm>
            <a:off x="3851909" y="548639"/>
            <a:ext cx="1440181" cy="584775"/>
          </a:xfrm>
          <a:prstGeom prst="rect">
            <a:avLst/>
          </a:prstGeom>
          <a:noFill/>
        </p:spPr>
        <p:txBody>
          <a:bodyPr wrap="square" rtlCol="0">
            <a:spAutoFit/>
          </a:bodyPr>
          <a:lstStyle/>
          <a:p>
            <a:r>
              <a:rPr kumimoji="1" lang="ja-JP" altLang="en-US" sz="3200" dirty="0" smtClean="0"/>
              <a:t>ま と め</a:t>
            </a:r>
            <a:endParaRPr kumimoji="1" lang="ja-JP" altLang="en-US" sz="3200" dirty="0"/>
          </a:p>
        </p:txBody>
      </p:sp>
    </p:spTree>
    <p:extLst>
      <p:ext uri="{BB962C8B-B14F-4D97-AF65-F5344CB8AC3E}">
        <p14:creationId xmlns:p14="http://schemas.microsoft.com/office/powerpoint/2010/main" val="25588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83505" y="5949315"/>
            <a:ext cx="3960495" cy="360045"/>
          </a:xfrm>
        </p:spPr>
        <p:txBody>
          <a:bodyPr>
            <a:normAutofit fontScale="92500" lnSpcReduction="10000"/>
          </a:bodyPr>
          <a:lstStyle/>
          <a:p>
            <a:r>
              <a:rPr lang="ja-JP" altLang="en-US" sz="1800" dirty="0"/>
              <a:t>　</a:t>
            </a:r>
            <a:r>
              <a:rPr lang="en-US" altLang="ja-JP" sz="2000" dirty="0" smtClean="0">
                <a:solidFill>
                  <a:schemeClr val="tx1"/>
                </a:solidFill>
              </a:rPr>
              <a:t>2013</a:t>
            </a:r>
            <a:r>
              <a:rPr lang="ja-JP" altLang="en-US" sz="2000" dirty="0" smtClean="0">
                <a:solidFill>
                  <a:schemeClr val="tx1"/>
                </a:solidFill>
              </a:rPr>
              <a:t>年</a:t>
            </a:r>
            <a:r>
              <a:rPr lang="en-US" altLang="ja-JP" sz="2000" dirty="0">
                <a:solidFill>
                  <a:schemeClr val="tx1"/>
                </a:solidFill>
              </a:rPr>
              <a:t>3</a:t>
            </a:r>
            <a:r>
              <a:rPr lang="ja-JP" altLang="en-US" sz="2000" dirty="0" smtClean="0">
                <a:solidFill>
                  <a:schemeClr val="tx1"/>
                </a:solidFill>
              </a:rPr>
              <a:t>月</a:t>
            </a:r>
            <a:r>
              <a:rPr lang="en-US" altLang="ja-JP" sz="2000" dirty="0">
                <a:solidFill>
                  <a:schemeClr val="tx1"/>
                </a:solidFill>
              </a:rPr>
              <a:t>16</a:t>
            </a:r>
            <a:r>
              <a:rPr lang="ja-JP" altLang="en-US" sz="2000" dirty="0" smtClean="0">
                <a:solidFill>
                  <a:schemeClr val="tx1"/>
                </a:solidFill>
              </a:rPr>
              <a:t>日</a:t>
            </a:r>
            <a:r>
              <a:rPr lang="en-US" altLang="ja-JP" sz="2000" dirty="0">
                <a:solidFill>
                  <a:schemeClr val="tx1"/>
                </a:solidFill>
              </a:rPr>
              <a:t>(</a:t>
            </a:r>
            <a:r>
              <a:rPr lang="ja-JP" altLang="en-US" sz="2000" dirty="0">
                <a:solidFill>
                  <a:schemeClr val="tx1"/>
                </a:solidFill>
              </a:rPr>
              <a:t>土</a:t>
            </a:r>
            <a:r>
              <a:rPr lang="en-US" altLang="ja-JP" sz="2000" dirty="0">
                <a:solidFill>
                  <a:schemeClr val="tx1"/>
                </a:solidFill>
              </a:rPr>
              <a:t>) </a:t>
            </a:r>
            <a:r>
              <a:rPr lang="ja-JP" altLang="en-US" sz="1400" dirty="0" smtClean="0">
                <a:solidFill>
                  <a:schemeClr val="tx1"/>
                </a:solidFill>
              </a:rPr>
              <a:t>於</a:t>
            </a:r>
            <a:r>
              <a:rPr lang="ja-JP" altLang="en-US" sz="2000" dirty="0" smtClean="0">
                <a:solidFill>
                  <a:schemeClr val="tx1"/>
                </a:solidFill>
              </a:rPr>
              <a:t>鵆の湯</a:t>
            </a:r>
            <a:endParaRPr kumimoji="1" lang="ja-JP" altLang="en-US" sz="1800" dirty="0">
              <a:solidFill>
                <a:schemeClr val="tx1"/>
              </a:solidFill>
            </a:endParaRPr>
          </a:p>
        </p:txBody>
      </p:sp>
      <p:sp>
        <p:nvSpPr>
          <p:cNvPr id="2" name="タイトル 1"/>
          <p:cNvSpPr>
            <a:spLocks noGrp="1"/>
          </p:cNvSpPr>
          <p:nvPr>
            <p:ph type="ctrTitle"/>
          </p:nvPr>
        </p:nvSpPr>
        <p:spPr>
          <a:xfrm>
            <a:off x="685800" y="1988820"/>
            <a:ext cx="7772400" cy="2190116"/>
          </a:xfrm>
        </p:spPr>
        <p:txBody>
          <a:bodyPr>
            <a:normAutofit/>
          </a:bodyPr>
          <a:lstStyle/>
          <a:p>
            <a:r>
              <a:rPr lang="ja-JP" altLang="en-US" sz="3600" dirty="0"/>
              <a:t>郭沫若「行路難」と佐賀熊の川温泉</a:t>
            </a:r>
            <a:r>
              <a:rPr lang="ja-JP" altLang="en-US" dirty="0"/>
              <a:t/>
            </a:r>
            <a:br>
              <a:rPr lang="ja-JP" altLang="en-US" dirty="0"/>
            </a:br>
            <a:r>
              <a:rPr lang="en-US" altLang="ja-JP" dirty="0"/>
              <a:t/>
            </a:r>
            <a:br>
              <a:rPr lang="en-US" altLang="ja-JP" dirty="0"/>
            </a:br>
            <a:r>
              <a:rPr lang="ja-JP" altLang="en-US" dirty="0" smtClean="0"/>
              <a:t>　　　　　　　</a:t>
            </a:r>
            <a:r>
              <a:rPr lang="ja-JP" altLang="en-US" sz="3600" dirty="0" smtClean="0"/>
              <a:t>田 中 千 絵</a:t>
            </a:r>
            <a:r>
              <a:rPr lang="ja-JP" altLang="en-US" sz="4900" dirty="0"/>
              <a:t/>
            </a:r>
            <a:br>
              <a:rPr lang="ja-JP" altLang="en-US" sz="4900" dirty="0"/>
            </a:br>
            <a:endParaRPr kumimoji="1" lang="ja-JP" altLang="en-US" dirty="0"/>
          </a:p>
        </p:txBody>
      </p:sp>
      <p:sp>
        <p:nvSpPr>
          <p:cNvPr id="4" name="テキスト ボックス 3"/>
          <p:cNvSpPr txBox="1"/>
          <p:nvPr/>
        </p:nvSpPr>
        <p:spPr>
          <a:xfrm>
            <a:off x="1256222" y="2952000"/>
            <a:ext cx="3458761" cy="707886"/>
          </a:xfrm>
          <a:prstGeom prst="rect">
            <a:avLst/>
          </a:prstGeom>
          <a:noFill/>
        </p:spPr>
        <p:txBody>
          <a:bodyPr wrap="square" rtlCol="0">
            <a:spAutoFit/>
          </a:bodyPr>
          <a:lstStyle/>
          <a:p>
            <a:r>
              <a:rPr lang="ja-JP" altLang="en-US" sz="2000" dirty="0"/>
              <a:t>九州</a:t>
            </a:r>
            <a:r>
              <a:rPr lang="ja-JP" altLang="en-US" sz="2000" dirty="0" smtClean="0"/>
              <a:t>大学文学部</a:t>
            </a:r>
            <a:endParaRPr lang="en-US" altLang="ja-JP" sz="2000" dirty="0" smtClean="0"/>
          </a:p>
          <a:p>
            <a:r>
              <a:rPr lang="ja-JP" altLang="en-US" sz="2000" dirty="0" smtClean="0"/>
              <a:t>中国文学研究室　学部</a:t>
            </a:r>
            <a:r>
              <a:rPr lang="ja-JP" altLang="en-US" sz="2000" dirty="0"/>
              <a:t>３</a:t>
            </a:r>
            <a:r>
              <a:rPr lang="ja-JP" altLang="en-US" sz="2000" dirty="0" smtClean="0"/>
              <a:t>年</a:t>
            </a:r>
            <a:endParaRPr kumimoji="1" lang="ja-JP" altLang="en-US" sz="2000" dirty="0"/>
          </a:p>
        </p:txBody>
      </p:sp>
      <p:sp>
        <p:nvSpPr>
          <p:cNvPr id="5" name="サブタイトル 2"/>
          <p:cNvSpPr txBox="1">
            <a:spLocks/>
          </p:cNvSpPr>
          <p:nvPr/>
        </p:nvSpPr>
        <p:spPr>
          <a:xfrm>
            <a:off x="1153136" y="4472149"/>
            <a:ext cx="7200901" cy="720090"/>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kumimoji="1" sz="1700" kern="1200">
                <a:solidFill>
                  <a:schemeClr val="tx1">
                    <a:tint val="75000"/>
                  </a:schemeClr>
                </a:solidFill>
                <a:latin typeface="+mn-lt"/>
                <a:ea typeface="+mn-ea"/>
                <a:cs typeface="+mn-cs"/>
              </a:defRPr>
            </a:lvl9pPr>
          </a:lstStyle>
          <a:p>
            <a:r>
              <a:rPr lang="ja-JP" altLang="en-US" sz="1800" dirty="0" smtClean="0"/>
              <a:t>　</a:t>
            </a:r>
            <a:r>
              <a:rPr lang="ja-JP" altLang="en-US" sz="3200" b="1" dirty="0" smtClean="0">
                <a:solidFill>
                  <a:schemeClr val="tx1"/>
                </a:solidFill>
              </a:rPr>
              <a:t>ご静聴ありがとうございました。</a:t>
            </a:r>
            <a:endParaRPr lang="ja-JP" altLang="en-US" sz="2800" b="1" dirty="0">
              <a:solidFill>
                <a:schemeClr val="tx1"/>
              </a:solidFill>
            </a:endParaRPr>
          </a:p>
        </p:txBody>
      </p:sp>
    </p:spTree>
    <p:extLst>
      <p:ext uri="{BB962C8B-B14F-4D97-AF65-F5344CB8AC3E}">
        <p14:creationId xmlns:p14="http://schemas.microsoft.com/office/powerpoint/2010/main" val="34793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2000" tmFilter="0, 0; .2, .5; .8, .5; 1, 0"/>
                                        <p:tgtEl>
                                          <p:spTgt spid="5"/>
                                        </p:tgtEl>
                                      </p:cBhvr>
                                    </p:animEffect>
                                    <p:animScale>
                                      <p:cBhvr>
                                        <p:cTn id="11" dur="1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91640" y="360000"/>
            <a:ext cx="6840856" cy="769441"/>
          </a:xfrm>
          <a:prstGeom prst="rect">
            <a:avLst/>
          </a:prstGeom>
          <a:noFill/>
        </p:spPr>
        <p:txBody>
          <a:bodyPr wrap="square" rtlCol="0">
            <a:spAutoFit/>
          </a:bodyPr>
          <a:lstStyle/>
          <a:p>
            <a:r>
              <a:rPr lang="ja-JP" altLang="en-US" sz="2400" dirty="0" smtClean="0">
                <a:latin typeface="+mj-ea"/>
                <a:ea typeface="+mj-ea"/>
              </a:rPr>
              <a:t>九州</a:t>
            </a:r>
            <a:r>
              <a:rPr lang="ja-JP" altLang="en-US" sz="2400" dirty="0">
                <a:latin typeface="+mj-ea"/>
                <a:ea typeface="+mj-ea"/>
              </a:rPr>
              <a:t>帝国大学医</a:t>
            </a:r>
            <a:r>
              <a:rPr lang="ja-JP" altLang="en-US" sz="2400" dirty="0" smtClean="0">
                <a:latin typeface="+mj-ea"/>
                <a:ea typeface="+mj-ea"/>
              </a:rPr>
              <a:t>学部時代</a:t>
            </a:r>
            <a:endParaRPr lang="en-US" altLang="ja-JP" sz="2400" dirty="0" smtClean="0">
              <a:latin typeface="+mj-ea"/>
              <a:ea typeface="+mj-ea"/>
            </a:endParaRPr>
          </a:p>
          <a:p>
            <a:r>
              <a:rPr lang="ja-JP" altLang="en-US" sz="2000" dirty="0" smtClean="0">
                <a:latin typeface="+mj-ea"/>
                <a:ea typeface="+mj-ea"/>
              </a:rPr>
              <a:t>（</a:t>
            </a:r>
            <a:r>
              <a:rPr lang="en-US" altLang="ja-JP" sz="2000" dirty="0">
                <a:latin typeface="+mj-ea"/>
                <a:ea typeface="+mj-ea"/>
              </a:rPr>
              <a:t>1919</a:t>
            </a:r>
            <a:r>
              <a:rPr lang="ja-JP" altLang="en-US" sz="2000" dirty="0">
                <a:latin typeface="+mj-ea"/>
                <a:ea typeface="+mj-ea"/>
              </a:rPr>
              <a:t>年 在日留学生による愛国文芸団体“夏社”の仲間達と）</a:t>
            </a:r>
            <a:endParaRPr kumimoji="1" lang="ja-JP" altLang="en-US" sz="2400" dirty="0">
              <a:latin typeface="+mj-ea"/>
              <a:ea typeface="+mj-ea"/>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03977" y="1224000"/>
            <a:ext cx="3529404" cy="511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3851910" y="2484000"/>
            <a:ext cx="1440180" cy="3240405"/>
          </a:xfrm>
          <a:prstGeom prst="ellipse">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292090" y="6372000"/>
            <a:ext cx="2880225" cy="276999"/>
          </a:xfrm>
          <a:prstGeom prst="rect">
            <a:avLst/>
          </a:prstGeom>
          <a:noFill/>
        </p:spPr>
        <p:txBody>
          <a:bodyPr wrap="square" rtlCol="0">
            <a:spAutoFit/>
          </a:bodyPr>
          <a:lstStyle/>
          <a:p>
            <a:r>
              <a:rPr lang="ja-JP" altLang="en-US" sz="1200" dirty="0">
                <a:latin typeface="+mn-ea"/>
              </a:rPr>
              <a:t>肖玫</a:t>
            </a:r>
            <a:r>
              <a:rPr kumimoji="1" lang="en-US" altLang="ja-JP" sz="1200" dirty="0" smtClean="0"/>
              <a:t>『</a:t>
            </a:r>
            <a:r>
              <a:rPr kumimoji="1" lang="ja-JP" altLang="en-US" sz="1200" dirty="0" smtClean="0"/>
              <a:t>郭沫若</a:t>
            </a:r>
            <a:r>
              <a:rPr kumimoji="1" lang="en-US" altLang="ja-JP" sz="1200" dirty="0" smtClean="0"/>
              <a:t>』</a:t>
            </a:r>
            <a:r>
              <a:rPr kumimoji="1" lang="ja-JP" altLang="en-US" sz="1200" dirty="0" smtClean="0"/>
              <a:t>（文物出版社</a:t>
            </a:r>
            <a:r>
              <a:rPr kumimoji="1" lang="en-US" altLang="ja-JP" sz="1200" dirty="0" smtClean="0"/>
              <a:t>,1992</a:t>
            </a:r>
            <a:r>
              <a:rPr kumimoji="1" lang="ja-JP" altLang="en-US" sz="1200" dirty="0" smtClean="0"/>
              <a:t>年）より</a:t>
            </a:r>
            <a:endParaRPr kumimoji="1" lang="ja-JP" altLang="en-US" sz="1200" dirty="0"/>
          </a:p>
        </p:txBody>
      </p:sp>
    </p:spTree>
    <p:extLst>
      <p:ext uri="{BB962C8B-B14F-4D97-AF65-F5344CB8AC3E}">
        <p14:creationId xmlns:p14="http://schemas.microsoft.com/office/powerpoint/2010/main" val="40939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664000" y="288000"/>
            <a:ext cx="4697407" cy="769441"/>
          </a:xfrm>
          <a:prstGeom prst="rect">
            <a:avLst/>
          </a:prstGeom>
          <a:noFill/>
        </p:spPr>
        <p:txBody>
          <a:bodyPr wrap="square" rtlCol="0">
            <a:spAutoFit/>
          </a:bodyPr>
          <a:lstStyle/>
          <a:p>
            <a:r>
              <a:rPr lang="ja-JP" altLang="en-US" sz="2400" dirty="0" smtClean="0">
                <a:latin typeface="+mj-ea"/>
                <a:ea typeface="+mj-ea"/>
              </a:rPr>
              <a:t>九州</a:t>
            </a:r>
            <a:r>
              <a:rPr lang="ja-JP" altLang="en-US" sz="2400" dirty="0">
                <a:latin typeface="+mj-ea"/>
                <a:ea typeface="+mj-ea"/>
              </a:rPr>
              <a:t>帝国大学医</a:t>
            </a:r>
            <a:r>
              <a:rPr lang="ja-JP" altLang="en-US" sz="2400" dirty="0" smtClean="0">
                <a:latin typeface="+mj-ea"/>
                <a:ea typeface="+mj-ea"/>
              </a:rPr>
              <a:t>学部時代</a:t>
            </a:r>
            <a:endParaRPr lang="en-US" altLang="ja-JP" sz="2400" dirty="0" smtClean="0">
              <a:latin typeface="+mj-ea"/>
              <a:ea typeface="+mj-ea"/>
            </a:endParaRPr>
          </a:p>
          <a:p>
            <a:r>
              <a:rPr lang="ja-JP" altLang="en-US" sz="2000" dirty="0" smtClean="0">
                <a:latin typeface="+mj-ea"/>
                <a:ea typeface="+mj-ea"/>
              </a:rPr>
              <a:t>（</a:t>
            </a:r>
            <a:r>
              <a:rPr lang="en-US" altLang="ja-JP" sz="2000" dirty="0" smtClean="0">
                <a:latin typeface="+mj-ea"/>
                <a:ea typeface="+mj-ea"/>
              </a:rPr>
              <a:t>1923</a:t>
            </a:r>
            <a:r>
              <a:rPr lang="ja-JP" altLang="en-US" sz="2000" dirty="0" smtClean="0">
                <a:latin typeface="+mj-ea"/>
                <a:ea typeface="+mj-ea"/>
              </a:rPr>
              <a:t>年 九州帝国大学医学部卒業写真）</a:t>
            </a:r>
            <a:endParaRPr kumimoji="1" lang="ja-JP" altLang="en-US" sz="2400" dirty="0">
              <a:latin typeface="+mj-ea"/>
              <a:ea typeface="+mj-ea"/>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56000" y="1080000"/>
            <a:ext cx="7735065" cy="532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円/楕円 3"/>
          <p:cNvSpPr/>
          <p:nvPr/>
        </p:nvSpPr>
        <p:spPr>
          <a:xfrm>
            <a:off x="1296000" y="3888000"/>
            <a:ext cx="540000" cy="648000"/>
          </a:xfrm>
          <a:prstGeom prst="ellipse">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652135" y="6413458"/>
            <a:ext cx="2969430" cy="276999"/>
          </a:xfrm>
          <a:prstGeom prst="rect">
            <a:avLst/>
          </a:prstGeom>
          <a:noFill/>
        </p:spPr>
        <p:txBody>
          <a:bodyPr wrap="square" rtlCol="0">
            <a:spAutoFit/>
          </a:bodyPr>
          <a:lstStyle/>
          <a:p>
            <a:r>
              <a:rPr lang="ja-JP" altLang="en-US" sz="1200" dirty="0">
                <a:latin typeface="+mn-ea"/>
              </a:rPr>
              <a:t>肖玫</a:t>
            </a:r>
            <a:r>
              <a:rPr kumimoji="1" lang="en-US" altLang="ja-JP" sz="1200" dirty="0" smtClean="0"/>
              <a:t>『</a:t>
            </a:r>
            <a:r>
              <a:rPr kumimoji="1" lang="ja-JP" altLang="en-US" sz="1200" dirty="0" smtClean="0"/>
              <a:t>郭沫若</a:t>
            </a:r>
            <a:r>
              <a:rPr kumimoji="1" lang="en-US" altLang="ja-JP" sz="1200" dirty="0" smtClean="0"/>
              <a:t>』</a:t>
            </a:r>
            <a:r>
              <a:rPr kumimoji="1" lang="ja-JP" altLang="en-US" sz="1200" dirty="0" smtClean="0"/>
              <a:t>（文物出版社</a:t>
            </a:r>
            <a:r>
              <a:rPr kumimoji="1" lang="en-US" altLang="ja-JP" sz="1200" dirty="0" smtClean="0"/>
              <a:t>,1992</a:t>
            </a:r>
            <a:r>
              <a:rPr kumimoji="1" lang="ja-JP" altLang="en-US" sz="1200" dirty="0" smtClean="0"/>
              <a:t>年）より</a:t>
            </a:r>
            <a:endParaRPr kumimoji="1" lang="ja-JP" altLang="en-US" sz="1200" dirty="0"/>
          </a:p>
        </p:txBody>
      </p:sp>
    </p:spTree>
    <p:extLst>
      <p:ext uri="{BB962C8B-B14F-4D97-AF65-F5344CB8AC3E}">
        <p14:creationId xmlns:p14="http://schemas.microsoft.com/office/powerpoint/2010/main" val="2395500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71775" y="548640"/>
            <a:ext cx="3600450" cy="634047"/>
          </a:xfrm>
        </p:spPr>
        <p:txBody>
          <a:bodyPr>
            <a:noAutofit/>
          </a:bodyPr>
          <a:lstStyle/>
          <a:p>
            <a:r>
              <a:rPr lang="ja-JP" altLang="en-US" sz="2400" dirty="0" smtClean="0"/>
              <a:t>墨跡・扁額「福地万間広」</a:t>
            </a:r>
            <a:endParaRPr kumimoji="1" lang="ja-JP" altLang="en-US" sz="2400" dirty="0"/>
          </a:p>
        </p:txBody>
      </p:sp>
      <p:pic>
        <p:nvPicPr>
          <p:cNvPr id="5" name="図 4"/>
          <p:cNvPicPr/>
          <p:nvPr/>
        </p:nvPicPr>
        <p:blipFill rotWithShape="1">
          <a:blip r:embed="rId2" cstate="print">
            <a:extLst>
              <a:ext uri="{28A0092B-C50C-407E-A947-70E740481C1C}">
                <a14:useLocalDpi xmlns:a14="http://schemas.microsoft.com/office/drawing/2010/main" val="0"/>
              </a:ext>
            </a:extLst>
          </a:blip>
          <a:srcRect l="2354" t="14998" r="4118" b="11156"/>
          <a:stretch/>
        </p:blipFill>
        <p:spPr>
          <a:xfrm>
            <a:off x="611505" y="1268730"/>
            <a:ext cx="7884270" cy="5040630"/>
          </a:xfrm>
          <a:prstGeom prst="rect">
            <a:avLst/>
          </a:prstGeom>
        </p:spPr>
      </p:pic>
      <p:sp>
        <p:nvSpPr>
          <p:cNvPr id="4" name="テキスト ボックス 3"/>
          <p:cNvSpPr txBox="1"/>
          <p:nvPr/>
        </p:nvSpPr>
        <p:spPr>
          <a:xfrm>
            <a:off x="1909240" y="6338179"/>
            <a:ext cx="6804136" cy="307777"/>
          </a:xfrm>
          <a:prstGeom prst="rect">
            <a:avLst/>
          </a:prstGeom>
          <a:noFill/>
        </p:spPr>
        <p:txBody>
          <a:bodyPr wrap="square" rtlCol="0">
            <a:spAutoFit/>
          </a:bodyPr>
          <a:lstStyle/>
          <a:p>
            <a:r>
              <a:rPr kumimoji="1" lang="ja-JP" altLang="en-US" sz="1400" dirty="0" smtClean="0"/>
              <a:t>九州大学附属医学図書館所蔵（</a:t>
            </a:r>
            <a:r>
              <a:rPr kumimoji="1" lang="en-US" altLang="ja-JP" sz="1400" dirty="0" smtClean="0"/>
              <a:t>『</a:t>
            </a:r>
            <a:r>
              <a:rPr kumimoji="1" lang="ja-JP" altLang="en-US" sz="1400" dirty="0" smtClean="0"/>
              <a:t>九州大学百年の宝物</a:t>
            </a:r>
            <a:r>
              <a:rPr kumimoji="1" lang="en-US" altLang="ja-JP" sz="1400" dirty="0" smtClean="0"/>
              <a:t>』〔</a:t>
            </a:r>
            <a:r>
              <a:rPr kumimoji="1" lang="ja-JP" altLang="en-US" sz="1400" dirty="0" smtClean="0"/>
              <a:t>丸善プラネット，</a:t>
            </a:r>
            <a:r>
              <a:rPr kumimoji="1" lang="en-US" altLang="ja-JP" sz="1400" dirty="0" smtClean="0"/>
              <a:t>2011</a:t>
            </a:r>
            <a:r>
              <a:rPr kumimoji="1" lang="ja-JP" altLang="en-US" sz="1400" dirty="0" smtClean="0"/>
              <a:t>年</a:t>
            </a:r>
            <a:r>
              <a:rPr kumimoji="1" lang="en-US" altLang="ja-JP" sz="1400" dirty="0" smtClean="0"/>
              <a:t>〕</a:t>
            </a:r>
            <a:r>
              <a:rPr kumimoji="1" lang="ja-JP" altLang="en-US" sz="1400" dirty="0" smtClean="0"/>
              <a:t>より）</a:t>
            </a:r>
            <a:endParaRPr kumimoji="1" lang="ja-JP" altLang="en-US" sz="1400" dirty="0"/>
          </a:p>
        </p:txBody>
      </p:sp>
    </p:spTree>
    <p:extLst>
      <p:ext uri="{BB962C8B-B14F-4D97-AF65-F5344CB8AC3E}">
        <p14:creationId xmlns:p14="http://schemas.microsoft.com/office/powerpoint/2010/main" val="760208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1797" y="684000"/>
            <a:ext cx="3240405" cy="720090"/>
          </a:xfrm>
        </p:spPr>
        <p:txBody>
          <a:bodyPr>
            <a:normAutofit/>
          </a:bodyPr>
          <a:lstStyle/>
          <a:p>
            <a:r>
              <a:rPr lang="ja-JP" altLang="en-US" sz="3200" dirty="0" smtClean="0"/>
              <a:t>扁額 「図書館」</a:t>
            </a:r>
            <a:endParaRPr kumimoji="1" lang="ja-JP" altLang="en-US" sz="32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7975" y="1723776"/>
            <a:ext cx="7968049" cy="3541355"/>
          </a:xfrm>
        </p:spPr>
      </p:pic>
      <p:sp>
        <p:nvSpPr>
          <p:cNvPr id="3" name="テキスト ボックス 2"/>
          <p:cNvSpPr txBox="1"/>
          <p:nvPr/>
        </p:nvSpPr>
        <p:spPr>
          <a:xfrm>
            <a:off x="5192240" y="5404091"/>
            <a:ext cx="3340255" cy="307777"/>
          </a:xfrm>
          <a:prstGeom prst="rect">
            <a:avLst/>
          </a:prstGeom>
          <a:noFill/>
        </p:spPr>
        <p:txBody>
          <a:bodyPr wrap="square" rtlCol="0">
            <a:spAutoFit/>
          </a:bodyPr>
          <a:lstStyle/>
          <a:p>
            <a:r>
              <a:rPr kumimoji="1" lang="ja-JP" altLang="en-US" sz="1400" dirty="0" smtClean="0"/>
              <a:t>九州大学附属医学図書館所蔵</a:t>
            </a:r>
            <a:r>
              <a:rPr kumimoji="1" lang="ja-JP" altLang="en-US" sz="1100" dirty="0" smtClean="0"/>
              <a:t>（発表者撮影）</a:t>
            </a:r>
            <a:endParaRPr kumimoji="1" lang="ja-JP" altLang="en-US" sz="1100" dirty="0"/>
          </a:p>
        </p:txBody>
      </p:sp>
    </p:spTree>
    <p:extLst>
      <p:ext uri="{BB962C8B-B14F-4D97-AF65-F5344CB8AC3E}">
        <p14:creationId xmlns:p14="http://schemas.microsoft.com/office/powerpoint/2010/main" val="3480304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71775" y="288000"/>
            <a:ext cx="3600450" cy="720090"/>
          </a:xfrm>
        </p:spPr>
        <p:txBody>
          <a:bodyPr>
            <a:normAutofit/>
          </a:bodyPr>
          <a:lstStyle/>
          <a:p>
            <a:r>
              <a:rPr kumimoji="1" lang="ja-JP" altLang="en-US" sz="2800" dirty="0" smtClean="0"/>
              <a:t>旧医学部図書閲覧室</a:t>
            </a:r>
            <a:endParaRPr kumimoji="1" lang="ja-JP" altLang="en-US" sz="28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1572" y="1008000"/>
            <a:ext cx="6840855" cy="4883369"/>
          </a:xfrm>
        </p:spPr>
      </p:pic>
      <p:sp>
        <p:nvSpPr>
          <p:cNvPr id="3" name="テキスト ボックス 2"/>
          <p:cNvSpPr txBox="1"/>
          <p:nvPr/>
        </p:nvSpPr>
        <p:spPr>
          <a:xfrm>
            <a:off x="3131819" y="5949315"/>
            <a:ext cx="5400675" cy="307777"/>
          </a:xfrm>
          <a:prstGeom prst="rect">
            <a:avLst/>
          </a:prstGeom>
          <a:noFill/>
        </p:spPr>
        <p:txBody>
          <a:bodyPr wrap="square" rtlCol="0">
            <a:spAutoFit/>
          </a:bodyPr>
          <a:lstStyle/>
          <a:p>
            <a:r>
              <a:rPr lang="zh-CN" altLang="en-US" sz="1400" dirty="0">
                <a:latin typeface="ＭＳ Ｐゴシック" pitchFamily="50" charset="-128"/>
                <a:ea typeface="ＭＳ Ｐゴシック" pitchFamily="50" charset="-128"/>
              </a:rPr>
              <a:t>九州大学医</a:t>
            </a:r>
            <a:r>
              <a:rPr lang="zh-CN" altLang="en-US" sz="1400" dirty="0" smtClean="0">
                <a:latin typeface="ＭＳ Ｐゴシック" pitchFamily="50" charset="-128"/>
                <a:ea typeface="ＭＳ Ｐゴシック" pitchFamily="50" charset="-128"/>
              </a:rPr>
              <a:t>学部</a:t>
            </a:r>
            <a:r>
              <a:rPr lang="ja-JP" altLang="en-US" sz="1400" dirty="0" smtClean="0">
                <a:latin typeface="ＭＳ Ｐゴシック" pitchFamily="50" charset="-128"/>
                <a:ea typeface="ＭＳ Ｐゴシック" pitchFamily="50" charset="-128"/>
              </a:rPr>
              <a:t>編</a:t>
            </a:r>
            <a:r>
              <a:rPr lang="en-US" altLang="ja-JP" sz="1400" dirty="0" smtClean="0">
                <a:latin typeface="ＭＳ Ｐゴシック" pitchFamily="50" charset="-128"/>
                <a:ea typeface="ＭＳ Ｐゴシック" pitchFamily="50" charset="-128"/>
              </a:rPr>
              <a:t>『</a:t>
            </a:r>
            <a:r>
              <a:rPr lang="ja-JP" altLang="en-US" sz="1400" dirty="0"/>
              <a:t>七十五年史</a:t>
            </a:r>
            <a:r>
              <a:rPr lang="en-US" altLang="ja-JP" sz="1400" dirty="0" smtClean="0"/>
              <a:t>』</a:t>
            </a:r>
            <a:r>
              <a:rPr lang="ja-JP" altLang="en-US" sz="1400" dirty="0" smtClean="0"/>
              <a:t>（九州大学医学部、</a:t>
            </a:r>
            <a:r>
              <a:rPr lang="en-US" altLang="ja-JP" sz="1400" dirty="0" smtClean="0"/>
              <a:t>1979</a:t>
            </a:r>
            <a:r>
              <a:rPr lang="ja-JP" altLang="en-US" sz="1400" dirty="0" smtClean="0"/>
              <a:t>年）より</a:t>
            </a:r>
            <a:endParaRPr kumimoji="1" lang="ja-JP" altLang="en-US" sz="1400" dirty="0"/>
          </a:p>
        </p:txBody>
      </p:sp>
    </p:spTree>
    <p:extLst>
      <p:ext uri="{BB962C8B-B14F-4D97-AF65-F5344CB8AC3E}">
        <p14:creationId xmlns:p14="http://schemas.microsoft.com/office/powerpoint/2010/main" val="707033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ライズン">
  <a:themeElements>
    <a:clrScheme name="ホライズン">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ホライズン">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ホライズン">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1530</TotalTime>
  <Words>787</Words>
  <Application>Microsoft Office PowerPoint</Application>
  <PresentationFormat>画面に合わせる (4:3)</PresentationFormat>
  <Paragraphs>163</Paragraphs>
  <Slides>42</Slides>
  <Notes>0</Notes>
  <HiddenSlides>0</HiddenSlides>
  <MMClips>0</MMClips>
  <ScaleCrop>false</ScaleCrop>
  <HeadingPairs>
    <vt:vector size="4" baseType="variant">
      <vt:variant>
        <vt:lpstr>テーマ</vt:lpstr>
      </vt:variant>
      <vt:variant>
        <vt:i4>2</vt:i4>
      </vt:variant>
      <vt:variant>
        <vt:lpstr>スライド タイトル</vt:lpstr>
      </vt:variant>
      <vt:variant>
        <vt:i4>42</vt:i4>
      </vt:variant>
    </vt:vector>
  </HeadingPairs>
  <TitlesOfParts>
    <vt:vector size="44" baseType="lpstr">
      <vt:lpstr>Office ​​テーマ</vt:lpstr>
      <vt:lpstr>ホライズン</vt:lpstr>
      <vt:lpstr>郭沫若「行路難」と佐賀熊の川温泉  　　　　　　　田 中 千 絵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墨跡・扁額「福地万間広」</vt:lpstr>
      <vt:lpstr>扁額 「図書館」</vt:lpstr>
      <vt:lpstr>旧医学部図書閲覧室</vt:lpstr>
      <vt:lpstr>色紙「雖不見青松、白沙心未改」</vt:lpstr>
      <vt:lpstr>PowerPoint プレゼンテーション</vt:lpstr>
      <vt:lpstr>PowerPoint プレゼンテーション</vt:lpstr>
      <vt:lpstr>PowerPoint プレゼンテーション</vt:lpstr>
      <vt:lpstr>“福岡”を離れ“熊の川”へ･･･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『行路難』 （登場人物とあらすじ）</vt:lpstr>
      <vt:lpstr>『行路難』に対する言及</vt:lpstr>
      <vt:lpstr>『行路難』の文学史上の評価</vt:lpstr>
      <vt:lpstr>郭沫若『行路難』執筆の鍵</vt:lpstr>
      <vt:lpstr>郭沫若『行路難』執筆の鍵</vt:lpstr>
      <vt:lpstr>PowerPoint プレゼンテーション</vt:lpstr>
      <vt:lpstr>郭沫若『行路難』執筆の鍵</vt:lpstr>
      <vt:lpstr>「川上川」を作品に用いた理由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郭沫若『行路難』の末尾（発表者訳）</vt:lpstr>
      <vt:lpstr>PowerPoint プレゼンテーション</vt:lpstr>
      <vt:lpstr>郭沫若「行路難」と佐賀熊の川温泉  　　　　　　　田 中 千 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obuchi</dc:creator>
  <cp:lastModifiedBy>obuchi</cp:lastModifiedBy>
  <cp:revision>112</cp:revision>
  <dcterms:created xsi:type="dcterms:W3CDTF">2012-12-17T04:14:23Z</dcterms:created>
  <dcterms:modified xsi:type="dcterms:W3CDTF">2013-03-16T05:12:55Z</dcterms:modified>
</cp:coreProperties>
</file>