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5" r:id="rId5"/>
    <p:sldId id="260" r:id="rId6"/>
    <p:sldId id="261" r:id="rId7"/>
    <p:sldId id="262" r:id="rId8"/>
    <p:sldId id="263" r:id="rId9"/>
    <p:sldId id="264" r:id="rId10"/>
    <p:sldId id="265" r:id="rId11"/>
    <p:sldId id="276" r:id="rId12"/>
    <p:sldId id="277" r:id="rId13"/>
    <p:sldId id="269" r:id="rId14"/>
    <p:sldId id="271" r:id="rId15"/>
    <p:sldId id="270" r:id="rId16"/>
    <p:sldId id="272" r:id="rId17"/>
    <p:sldId id="273" r:id="rId18"/>
    <p:sldId id="274" r:id="rId19"/>
    <p:sldId id="268" r:id="rId20"/>
    <p:sldId id="281" r:id="rId21"/>
    <p:sldId id="282" r:id="rId22"/>
    <p:sldId id="278" r:id="rId23"/>
    <p:sldId id="279" r:id="rId24"/>
    <p:sldId id="280"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6119A91-C37F-4B82-A8FB-A222B8F6CF84}" type="datetimeFigureOut">
              <a:rPr kumimoji="1" lang="ja-JP" altLang="en-US" smtClean="0"/>
              <a:pPr/>
              <a:t>2012/2/2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C9D264A-FD86-4E57-866B-805E2C93BD7B}"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119A91-C37F-4B82-A8FB-A222B8F6CF84}" type="datetimeFigureOut">
              <a:rPr kumimoji="1" lang="ja-JP" altLang="en-US" smtClean="0"/>
              <a:pPr/>
              <a:t>2012/2/2</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9D264A-FD86-4E57-866B-805E2C93BD7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3960439"/>
          </a:xfrm>
        </p:spPr>
        <p:txBody>
          <a:bodyPr>
            <a:normAutofit/>
          </a:bodyPr>
          <a:lstStyle/>
          <a:p>
            <a:r>
              <a:rPr lang="ja-JP" altLang="ja-JP" sz="5400" dirty="0"/>
              <a:t>「風景」の発見</a:t>
            </a:r>
            <a:r>
              <a:rPr lang="ja-JP" altLang="ja-JP" sz="5400" dirty="0" smtClean="0"/>
              <a:t>以前</a:t>
            </a:r>
            <a:r>
              <a:rPr lang="ja-JP" altLang="en-US" sz="5400" dirty="0" smtClean="0"/>
              <a:t>：</a:t>
            </a:r>
            <a:r>
              <a:rPr lang="en-US" altLang="ja-JP" dirty="0" smtClean="0"/>
              <a:t/>
            </a:r>
            <a:br>
              <a:rPr lang="en-US" altLang="ja-JP" dirty="0" smtClean="0"/>
            </a:br>
            <a:r>
              <a:rPr lang="ja-JP" altLang="ja-JP" dirty="0" smtClean="0"/>
              <a:t>中国</a:t>
            </a:r>
            <a:r>
              <a:rPr lang="ja-JP" altLang="ja-JP" dirty="0"/>
              <a:t>伝統小説の</a:t>
            </a:r>
            <a:r>
              <a:rPr lang="ja-JP" altLang="ja-JP" dirty="0" smtClean="0"/>
              <a:t>場合</a:t>
            </a:r>
            <a:r>
              <a:rPr lang="en-US" altLang="ja-JP" dirty="0" smtClean="0"/>
              <a:t/>
            </a:r>
            <a:br>
              <a:rPr lang="en-US" altLang="ja-JP" dirty="0" smtClean="0"/>
            </a:br>
            <a:r>
              <a:rPr lang="en-US" altLang="ja-JP" dirty="0"/>
              <a:t/>
            </a:r>
            <a:br>
              <a:rPr lang="en-US" altLang="ja-JP" dirty="0"/>
            </a:br>
            <a:r>
              <a:rPr lang="ja-JP" altLang="ja-JP" dirty="0"/>
              <a:t/>
            </a:r>
            <a:br>
              <a:rPr lang="ja-JP" altLang="ja-JP" dirty="0"/>
            </a:br>
            <a:r>
              <a:rPr lang="ja-JP" altLang="en-US" dirty="0" smtClean="0"/>
              <a:t>中里見　敬</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836712"/>
            <a:ext cx="8229600" cy="5616624"/>
          </a:xfrm>
        </p:spPr>
        <p:txBody>
          <a:bodyPr/>
          <a:lstStyle/>
          <a:p>
            <a:r>
              <a:rPr lang="ja-JP" altLang="ja-JP" dirty="0"/>
              <a:t>我々は柄谷の「風景の発見」を手がかりに、陳平原の</a:t>
            </a:r>
            <a:r>
              <a:rPr lang="ja-JP" altLang="ja-JP" dirty="0" smtClean="0"/>
              <a:t>「叙事結構」</a:t>
            </a:r>
            <a:r>
              <a:rPr lang="ja-JP" altLang="ja-JP" dirty="0"/>
              <a:t>を</a:t>
            </a:r>
            <a:r>
              <a:rPr lang="ja-JP" altLang="ja-JP" dirty="0" smtClean="0"/>
              <a:t>再認識</a:t>
            </a:r>
            <a:r>
              <a:rPr lang="ja-JP" altLang="en-US" dirty="0" smtClean="0"/>
              <a:t>することができるのではないか。</a:t>
            </a:r>
            <a:endParaRPr lang="en-US" altLang="ja-JP" dirty="0" smtClean="0"/>
          </a:p>
          <a:p>
            <a:r>
              <a:rPr lang="ja-JP" altLang="ja-JP" dirty="0" smtClean="0"/>
              <a:t>柄谷は</a:t>
            </a:r>
            <a:r>
              <a:rPr lang="ja-JP" altLang="ja-JP" dirty="0"/>
              <a:t>近代における文学の認識論的布置の転換を代表するものとして、「風景」｢内面｣「告白」「病」「児童」などを取り上げるのだが、同時に言文一致体の成立という文体の問題も同書には通底している</a:t>
            </a:r>
            <a:r>
              <a:rPr lang="ja-JP" altLang="ja-JP" dirty="0" smtClean="0"/>
              <a:t>。</a:t>
            </a:r>
            <a:endParaRPr lang="en-US" altLang="ja-JP" dirty="0" smtClean="0"/>
          </a:p>
          <a:p>
            <a:r>
              <a:rPr lang="ja-JP" altLang="en-US" dirty="0" smtClean="0"/>
              <a:t>ここでは、</a:t>
            </a:r>
            <a:r>
              <a:rPr lang="ja-JP" altLang="ja-JP" dirty="0" smtClean="0"/>
              <a:t>「</a:t>
            </a:r>
            <a:r>
              <a:rPr lang="ja-JP" altLang="ja-JP" dirty="0"/>
              <a:t>風景」の発見以前の中国古典小説における叙景の文体を考えて</a:t>
            </a:r>
            <a:r>
              <a:rPr lang="ja-JP" altLang="ja-JP" dirty="0" smtClean="0"/>
              <a:t>みたい</a:t>
            </a:r>
            <a:r>
              <a:rPr lang="ja-JP" altLang="en-US" dirty="0" smtClean="0"/>
              <a:t>。</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800200"/>
          </a:xfrm>
        </p:spPr>
        <p:txBody>
          <a:bodyPr>
            <a:normAutofit/>
          </a:bodyPr>
          <a:lstStyle/>
          <a:p>
            <a:r>
              <a:rPr lang="ja-JP" altLang="ja-JP" dirty="0" smtClean="0"/>
              <a:t>小川環樹「変文と講史」</a:t>
            </a:r>
            <a:r>
              <a:rPr lang="en-US" altLang="ja-JP" dirty="0" smtClean="0"/>
              <a:t/>
            </a:r>
            <a:br>
              <a:rPr lang="en-US" altLang="ja-JP" dirty="0" smtClean="0"/>
            </a:br>
            <a:r>
              <a:rPr lang="ja-JP" altLang="ja-JP" sz="2800" dirty="0" smtClean="0"/>
              <a:t>（『小川環樹著作集』第四巻</a:t>
            </a:r>
            <a:r>
              <a:rPr lang="en-US" altLang="ja-JP" sz="2800" dirty="0" smtClean="0"/>
              <a:t>, </a:t>
            </a:r>
            <a:r>
              <a:rPr lang="ja-JP" altLang="ja-JP" sz="2800" dirty="0" smtClean="0"/>
              <a:t>筑摩書房</a:t>
            </a:r>
            <a:r>
              <a:rPr lang="en-US" altLang="ja-JP" sz="2800" dirty="0" smtClean="0"/>
              <a:t>, 1997</a:t>
            </a:r>
            <a:r>
              <a:rPr lang="ja-JP" altLang="ja-JP" sz="2800" dirty="0" err="1" smtClean="0"/>
              <a:t>。</a:t>
            </a:r>
            <a:r>
              <a:rPr lang="en-US" altLang="ja-JP" sz="2800" dirty="0" smtClean="0"/>
              <a:t/>
            </a:r>
            <a:br>
              <a:rPr lang="en-US" altLang="ja-JP" sz="2800" dirty="0" smtClean="0"/>
            </a:br>
            <a:r>
              <a:rPr lang="ja-JP" altLang="ja-JP" sz="2800" dirty="0" smtClean="0"/>
              <a:t>初出</a:t>
            </a:r>
            <a:r>
              <a:rPr lang="ja-JP" altLang="ja-JP" sz="2800" dirty="0" smtClean="0"/>
              <a:t>は</a:t>
            </a:r>
            <a:r>
              <a:rPr lang="en-US" altLang="ja-JP" sz="2800" dirty="0" smtClean="0"/>
              <a:t>1954</a:t>
            </a:r>
            <a:r>
              <a:rPr lang="ja-JP" altLang="ja-JP" sz="2800" dirty="0" smtClean="0"/>
              <a:t>年）</a:t>
            </a:r>
            <a:endParaRPr kumimoji="1" lang="ja-JP" altLang="en-US" sz="2800" dirty="0"/>
          </a:p>
        </p:txBody>
      </p:sp>
      <p:sp>
        <p:nvSpPr>
          <p:cNvPr id="3" name="コンテンツ プレースホルダ 2"/>
          <p:cNvSpPr>
            <a:spLocks noGrp="1"/>
          </p:cNvSpPr>
          <p:nvPr>
            <p:ph idx="1"/>
          </p:nvPr>
        </p:nvSpPr>
        <p:spPr>
          <a:xfrm>
            <a:off x="539552" y="1916832"/>
            <a:ext cx="8229600" cy="4525963"/>
          </a:xfrm>
        </p:spPr>
        <p:txBody>
          <a:bodyPr/>
          <a:lstStyle/>
          <a:p>
            <a:r>
              <a:rPr lang="ja-JP" altLang="ja-JP" b="1" u="sng" dirty="0" smtClean="0">
                <a:effectLst>
                  <a:outerShdw blurRad="38100" dist="38100" dir="2700000" algn="tl">
                    <a:srgbClr val="000000">
                      <a:alpha val="43137"/>
                    </a:srgbClr>
                  </a:outerShdw>
                </a:effectLst>
              </a:rPr>
              <a:t>韻文・散文のくりかえしの形式</a:t>
            </a:r>
            <a:r>
              <a:rPr lang="ja-JP" altLang="ja-JP" dirty="0" smtClean="0"/>
              <a:t>を特色とする仏教文学である</a:t>
            </a:r>
            <a:r>
              <a:rPr lang="ja-JP" altLang="ja-JP" b="1" dirty="0" smtClean="0">
                <a:solidFill>
                  <a:srgbClr val="FF0000"/>
                </a:solidFill>
                <a:effectLst>
                  <a:outerShdw blurRad="38100" dist="38100" dir="2700000" algn="tl">
                    <a:srgbClr val="000000">
                      <a:alpha val="43137"/>
                    </a:srgbClr>
                  </a:outerShdw>
                </a:effectLst>
              </a:rPr>
              <a:t>変文</a:t>
            </a:r>
            <a:r>
              <a:rPr lang="ja-JP" altLang="ja-JP" dirty="0" smtClean="0"/>
              <a:t>が、その語り手であった俗講僧の仏教からの離脱と、一方では宋代都会における庶民の娯楽場の繁栄とが【によって】、新しい芸能として仏教の色彩を失った</a:t>
            </a:r>
            <a:r>
              <a:rPr lang="ja-JP" altLang="ja-JP" b="1" dirty="0" smtClean="0">
                <a:solidFill>
                  <a:srgbClr val="FF0000"/>
                </a:solidFill>
                <a:effectLst>
                  <a:outerShdw blurRad="38100" dist="38100" dir="2700000" algn="tl">
                    <a:srgbClr val="000000">
                      <a:alpha val="43137"/>
                    </a:srgbClr>
                  </a:outerShdw>
                </a:effectLst>
              </a:rPr>
              <a:t>「説話」（講談）</a:t>
            </a:r>
            <a:r>
              <a:rPr lang="ja-JP" altLang="ja-JP" dirty="0" smtClean="0"/>
              <a:t>の発達となり、変文の手法は最初そのまま講談にとりいれられたが（その状況は現在直接には知られない）、やがて、</a:t>
            </a:r>
            <a:r>
              <a:rPr lang="ja-JP" altLang="ja-JP" b="1" u="sng" dirty="0" smtClean="0">
                <a:effectLst>
                  <a:outerShdw blurRad="38100" dist="38100" dir="2700000" algn="tl">
                    <a:srgbClr val="000000">
                      <a:alpha val="43137"/>
                    </a:srgbClr>
                  </a:outerShdw>
                </a:effectLst>
              </a:rPr>
              <a:t>しだいに散文化の方向をたどった</a:t>
            </a:r>
            <a:r>
              <a:rPr lang="ja-JP" altLang="ja-JP" dirty="0" smtClean="0"/>
              <a:t>のである。</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t>小川環樹「変文と講史」</a:t>
            </a:r>
            <a:endParaRPr kumimoji="1" lang="ja-JP" altLang="en-US" dirty="0"/>
          </a:p>
        </p:txBody>
      </p:sp>
      <p:sp>
        <p:nvSpPr>
          <p:cNvPr id="3" name="コンテンツ プレースホルダ 2"/>
          <p:cNvSpPr>
            <a:spLocks noGrp="1"/>
          </p:cNvSpPr>
          <p:nvPr>
            <p:ph idx="1"/>
          </p:nvPr>
        </p:nvSpPr>
        <p:spPr>
          <a:xfrm>
            <a:off x="457200" y="1340768"/>
            <a:ext cx="8229600" cy="5328592"/>
          </a:xfrm>
        </p:spPr>
        <p:txBody>
          <a:bodyPr>
            <a:normAutofit lnSpcReduction="10000"/>
          </a:bodyPr>
          <a:lstStyle/>
          <a:p>
            <a:r>
              <a:rPr lang="ja-JP" altLang="ja-JP" dirty="0" smtClean="0"/>
              <a:t>明代の俗語小説はなお</a:t>
            </a:r>
            <a:r>
              <a:rPr lang="ja-JP" altLang="ja-JP" u="sng" dirty="0" smtClean="0">
                <a:effectLst>
                  <a:outerShdw blurRad="38100" dist="38100" dir="2700000" algn="tl">
                    <a:srgbClr val="000000">
                      <a:alpha val="43137"/>
                    </a:srgbClr>
                  </a:outerShdw>
                </a:effectLst>
              </a:rPr>
              <a:t>相当の韻文（または四六文）の要素をふくむ</a:t>
            </a:r>
            <a:r>
              <a:rPr lang="ja-JP" altLang="ja-JP" dirty="0" smtClean="0"/>
              <a:t>ことは、『水滸伝』の古い形の本（百回本や百二十回本など）によっても、たやすく知られる</a:t>
            </a:r>
            <a:r>
              <a:rPr lang="ja-JP" altLang="ja-JP" dirty="0" smtClean="0"/>
              <a:t>。</a:t>
            </a:r>
            <a:r>
              <a:rPr lang="ja-JP" altLang="en-US" dirty="0" smtClean="0"/>
              <a:t>　</a:t>
            </a:r>
            <a:r>
              <a:rPr lang="ja-JP" altLang="en-US" dirty="0" smtClean="0">
                <a:solidFill>
                  <a:srgbClr val="FF0000"/>
                </a:solidFill>
                <a:effectLst>
                  <a:outerShdw blurRad="38100" dist="38100" dir="2700000" algn="tl">
                    <a:srgbClr val="000000">
                      <a:alpha val="43137"/>
                    </a:srgbClr>
                  </a:outerShdw>
                </a:effectLst>
              </a:rPr>
              <a:t>→文繁本</a:t>
            </a:r>
            <a:endParaRPr lang="en-US" altLang="ja-JP" dirty="0" smtClean="0">
              <a:solidFill>
                <a:srgbClr val="FF0000"/>
              </a:solidFill>
              <a:effectLst>
                <a:outerShdw blurRad="38100" dist="38100" dir="2700000" algn="tl">
                  <a:srgbClr val="000000">
                    <a:alpha val="43137"/>
                  </a:srgbClr>
                </a:outerShdw>
              </a:effectLst>
            </a:endParaRPr>
          </a:p>
          <a:p>
            <a:r>
              <a:rPr lang="ja-JP" altLang="ja-JP" dirty="0" smtClean="0"/>
              <a:t>それ</a:t>
            </a:r>
            <a:r>
              <a:rPr lang="ja-JP" altLang="ja-JP" dirty="0" smtClean="0"/>
              <a:t>はもはや</a:t>
            </a:r>
            <a:r>
              <a:rPr lang="ja-JP" altLang="ja-JP" dirty="0" smtClean="0">
                <a:solidFill>
                  <a:srgbClr val="FF0000"/>
                </a:solidFill>
                <a:effectLst>
                  <a:outerShdw blurRad="38100" dist="38100" dir="2700000" algn="tl">
                    <a:srgbClr val="000000">
                      <a:alpha val="43137"/>
                    </a:srgbClr>
                  </a:outerShdw>
                </a:effectLst>
              </a:rPr>
              <a:t>語り物のテクスト</a:t>
            </a:r>
            <a:r>
              <a:rPr lang="ja-JP" altLang="ja-JP" dirty="0" smtClean="0"/>
              <a:t>では【なく】、</a:t>
            </a:r>
            <a:r>
              <a:rPr lang="ja-JP" altLang="ja-JP" dirty="0" smtClean="0">
                <a:solidFill>
                  <a:srgbClr val="FF0000"/>
                </a:solidFill>
                <a:effectLst>
                  <a:outerShdw blurRad="38100" dist="38100" dir="2700000" algn="tl">
                    <a:srgbClr val="000000">
                      <a:alpha val="43137"/>
                    </a:srgbClr>
                  </a:outerShdw>
                </a:effectLst>
              </a:rPr>
              <a:t>その形式を学んだ読み物</a:t>
            </a:r>
            <a:r>
              <a:rPr lang="ja-JP" altLang="ja-JP" dirty="0" smtClean="0"/>
              <a:t>であったが、なお前代の形をのこしている【。</a:t>
            </a:r>
            <a:r>
              <a:rPr lang="ja-JP" altLang="ja-JP" dirty="0" smtClean="0"/>
              <a:t>】</a:t>
            </a:r>
            <a:endParaRPr lang="en-US" altLang="ja-JP" dirty="0" smtClean="0"/>
          </a:p>
          <a:p>
            <a:r>
              <a:rPr lang="ja-JP" altLang="ja-JP" dirty="0" smtClean="0"/>
              <a:t>『</a:t>
            </a:r>
            <a:r>
              <a:rPr lang="ja-JP" altLang="ja-JP" dirty="0" smtClean="0"/>
              <a:t>水滸伝』の場合は、明末清初の金聖嘆の手が加わった七十回本において、詩や四六文の箇処は、ほとんどけずり去られ、</a:t>
            </a:r>
            <a:r>
              <a:rPr lang="ja-JP" altLang="ja-JP" u="sng" dirty="0" smtClean="0">
                <a:effectLst>
                  <a:outerShdw blurRad="38100" dist="38100" dir="2700000" algn="tl">
                    <a:srgbClr val="000000">
                      <a:alpha val="43137"/>
                    </a:srgbClr>
                  </a:outerShdw>
                </a:effectLst>
              </a:rPr>
              <a:t>完全な散文の形をとる</a:t>
            </a:r>
            <a:r>
              <a:rPr lang="ja-JP" altLang="ja-JP" dirty="0" smtClean="0"/>
              <a:t>。</a:t>
            </a:r>
            <a:r>
              <a:rPr lang="ja-JP" altLang="en-US" dirty="0" smtClean="0"/>
              <a:t>　</a:t>
            </a:r>
            <a:r>
              <a:rPr lang="ja-JP" altLang="en-US" dirty="0" smtClean="0">
                <a:solidFill>
                  <a:srgbClr val="FF0000"/>
                </a:solidFill>
                <a:effectLst>
                  <a:outerShdw blurRad="38100" dist="38100" dir="2700000" algn="tl">
                    <a:srgbClr val="000000">
                      <a:alpha val="43137"/>
                    </a:srgbClr>
                  </a:outerShdw>
                </a:effectLst>
              </a:rPr>
              <a:t>→文簡本</a:t>
            </a:r>
            <a:endParaRPr kumimoji="1" lang="ja-JP" altLang="en-US"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714202"/>
          </a:xfrm>
        </p:spPr>
        <p:txBody>
          <a:bodyPr>
            <a:normAutofit fontScale="90000"/>
          </a:bodyPr>
          <a:lstStyle/>
          <a:p>
            <a:r>
              <a:rPr lang="ja-JP" altLang="ja-JP" dirty="0" smtClean="0"/>
              <a:t>小川環樹「変文と講史」</a:t>
            </a:r>
            <a:r>
              <a:rPr lang="en-US" altLang="ja-JP" dirty="0" smtClean="0"/>
              <a:t/>
            </a:r>
            <a:br>
              <a:rPr lang="en-US" altLang="ja-JP" dirty="0" smtClean="0"/>
            </a:br>
            <a:r>
              <a:rPr lang="ja-JP" altLang="ja-JP" sz="3600" dirty="0" smtClean="0"/>
              <a:t>（『小川環樹著作集』第四巻</a:t>
            </a:r>
            <a:r>
              <a:rPr lang="en-US" altLang="ja-JP" sz="3600" dirty="0" smtClean="0"/>
              <a:t>, </a:t>
            </a:r>
            <a:r>
              <a:rPr lang="ja-JP" altLang="ja-JP" sz="3600" dirty="0" smtClean="0"/>
              <a:t>筑摩書房</a:t>
            </a:r>
            <a:r>
              <a:rPr lang="en-US" altLang="ja-JP" sz="3600" dirty="0" smtClean="0"/>
              <a:t>, 1997</a:t>
            </a:r>
            <a:r>
              <a:rPr lang="ja-JP" altLang="ja-JP" sz="3600" dirty="0" err="1" smtClean="0"/>
              <a:t>。</a:t>
            </a:r>
            <a:r>
              <a:rPr lang="ja-JP" altLang="ja-JP" sz="3600" dirty="0" smtClean="0"/>
              <a:t>初出は</a:t>
            </a:r>
            <a:r>
              <a:rPr lang="en-US" altLang="ja-JP" sz="3600" dirty="0" smtClean="0"/>
              <a:t>1954</a:t>
            </a:r>
            <a:r>
              <a:rPr lang="ja-JP" altLang="ja-JP" sz="3600" dirty="0" smtClean="0"/>
              <a:t>年）</a:t>
            </a:r>
            <a:endParaRPr kumimoji="1" lang="ja-JP" altLang="en-US" sz="3600" dirty="0"/>
          </a:p>
        </p:txBody>
      </p:sp>
      <p:sp>
        <p:nvSpPr>
          <p:cNvPr id="3" name="コンテンツ プレースホルダ 2"/>
          <p:cNvSpPr>
            <a:spLocks noGrp="1"/>
          </p:cNvSpPr>
          <p:nvPr>
            <p:ph idx="1"/>
          </p:nvPr>
        </p:nvSpPr>
        <p:spPr>
          <a:xfrm>
            <a:off x="457200" y="2564904"/>
            <a:ext cx="8229600" cy="4032448"/>
          </a:xfrm>
        </p:spPr>
        <p:txBody>
          <a:bodyPr>
            <a:normAutofit/>
          </a:bodyPr>
          <a:lstStyle/>
          <a:p>
            <a:r>
              <a:rPr lang="ja-JP" altLang="ja-JP" sz="3600" dirty="0" smtClean="0"/>
              <a:t>これらの「駢語」あるいは「挿詞」は人物のすがた・身なり、あるいは風景（山みち・大建築・庭園など）、もしくは結婚式のようなめでたい式場、激戦の情景などの描写であることが多い。</a:t>
            </a:r>
            <a:endParaRPr kumimoji="1" lang="ja-JP" altLang="en-US"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t>小川環樹「変文と講史」</a:t>
            </a:r>
            <a:endParaRPr kumimoji="1" lang="ja-JP" altLang="en-US" dirty="0"/>
          </a:p>
        </p:txBody>
      </p:sp>
      <p:sp>
        <p:nvSpPr>
          <p:cNvPr id="3" name="コンテンツ プレースホルダ 2"/>
          <p:cNvSpPr>
            <a:spLocks noGrp="1"/>
          </p:cNvSpPr>
          <p:nvPr>
            <p:ph idx="1"/>
          </p:nvPr>
        </p:nvSpPr>
        <p:spPr>
          <a:xfrm>
            <a:off x="457200" y="1600200"/>
            <a:ext cx="8229600" cy="4781128"/>
          </a:xfrm>
        </p:spPr>
        <p:txBody>
          <a:bodyPr>
            <a:normAutofit/>
          </a:bodyPr>
          <a:lstStyle/>
          <a:p>
            <a:r>
              <a:rPr lang="ja-JP" altLang="ja-JP" sz="3600" dirty="0" smtClean="0"/>
              <a:t>描写といっても</a:t>
            </a:r>
            <a:r>
              <a:rPr lang="ja-JP" altLang="ja-JP" sz="3600" u="sng" dirty="0" smtClean="0">
                <a:solidFill>
                  <a:srgbClr val="FF0000"/>
                </a:solidFill>
              </a:rPr>
              <a:t>近代小説の細かな即物的なそれ、個性的なそれ</a:t>
            </a:r>
            <a:r>
              <a:rPr lang="ja-JP" altLang="ja-JP" sz="3600" dirty="0" smtClean="0"/>
              <a:t>ではなくして、むしろ</a:t>
            </a:r>
            <a:r>
              <a:rPr lang="ja-JP" altLang="ja-JP" sz="3600" i="1" u="sng" dirty="0" smtClean="0">
                <a:effectLst>
                  <a:outerShdw blurRad="38100" dist="38100" dir="2700000" algn="tl">
                    <a:srgbClr val="000000">
                      <a:alpha val="43137"/>
                    </a:srgbClr>
                  </a:outerShdw>
                </a:effectLst>
              </a:rPr>
              <a:t>それぞれの場合に定まった型があり</a:t>
            </a:r>
            <a:r>
              <a:rPr lang="ja-JP" altLang="ja-JP" sz="3600" dirty="0" smtClean="0"/>
              <a:t>、或る一つの挿詞は一つの作品のその箇処にのみ用いられる</a:t>
            </a:r>
            <a:r>
              <a:rPr lang="ja-JP" altLang="ja-JP" sz="3600" u="sng" dirty="0" smtClean="0">
                <a:solidFill>
                  <a:srgbClr val="FF0000"/>
                </a:solidFill>
              </a:rPr>
              <a:t>抜きさしならぬ性質のもの</a:t>
            </a:r>
            <a:r>
              <a:rPr lang="ja-JP" altLang="ja-JP" sz="3600" dirty="0" smtClean="0"/>
              <a:t>ではなく、</a:t>
            </a:r>
            <a:r>
              <a:rPr lang="ja-JP" altLang="ja-JP" sz="3600" i="1" u="sng" dirty="0" smtClean="0">
                <a:effectLst>
                  <a:outerShdw blurRad="38100" dist="38100" dir="2700000" algn="tl">
                    <a:srgbClr val="000000">
                      <a:alpha val="43137"/>
                    </a:srgbClr>
                  </a:outerShdw>
                </a:effectLst>
              </a:rPr>
              <a:t>同じような情景なら、どの作品に使われても、別段さしつかえないものである</a:t>
            </a:r>
            <a:r>
              <a:rPr lang="ja-JP" altLang="ja-JP" sz="3600" dirty="0" smtClean="0"/>
              <a:t>。</a:t>
            </a:r>
            <a:endParaRPr kumimoji="1" lang="ja-JP" altLang="en-U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t>小川環樹「変文と講史」</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ja-JP" sz="3600" dirty="0" smtClean="0"/>
              <a:t>たとえていえば、以前写真師が背景に使った書きわりのような役目をはたす。</a:t>
            </a:r>
            <a:r>
              <a:rPr lang="ja-JP" altLang="ja-JP" sz="3600" i="1" u="sng" dirty="0" smtClean="0">
                <a:effectLst>
                  <a:outerShdw blurRad="38100" dist="38100" dir="2700000" algn="tl">
                    <a:srgbClr val="000000">
                      <a:alpha val="43137"/>
                    </a:srgbClr>
                  </a:outerShdw>
                </a:effectLst>
              </a:rPr>
              <a:t>講談師は或るいくつかの文句を暗誦しておいて、適当な場合にそのどれかを持ち出せばよい</a:t>
            </a:r>
            <a:r>
              <a:rPr lang="ja-JP" altLang="ja-JP" sz="3600" dirty="0" smtClean="0"/>
              <a:t>、というようなしくみではなかったろうか。</a:t>
            </a:r>
            <a:r>
              <a:rPr lang="ja-JP" altLang="en-US" sz="3600" dirty="0" smtClean="0"/>
              <a:t>　</a:t>
            </a:r>
            <a:endParaRPr lang="en-US" altLang="ja-JP" sz="3600" dirty="0" smtClean="0"/>
          </a:p>
          <a:p>
            <a:pPr algn="r">
              <a:buNone/>
            </a:pPr>
            <a:r>
              <a:rPr lang="ja-JP" altLang="en-US" sz="3600" dirty="0" smtClean="0">
                <a:solidFill>
                  <a:srgbClr val="FF0000"/>
                </a:solidFill>
              </a:rPr>
              <a:t>→作者の側からの考察</a:t>
            </a:r>
            <a:endParaRPr kumimoji="1" lang="ja-JP" altLang="en-US" sz="3600" dirty="0">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浅見洋二</a:t>
            </a:r>
            <a:r>
              <a:rPr lang="en-US" altLang="ja-JP" dirty="0" smtClean="0"/>
              <a:t>『</a:t>
            </a:r>
            <a:r>
              <a:rPr lang="ja-JP" altLang="en-US" dirty="0" smtClean="0"/>
              <a:t>中国の詞学認識</a:t>
            </a:r>
            <a:r>
              <a:rPr lang="en-US" altLang="ja-JP" dirty="0" smtClean="0"/>
              <a:t>』</a:t>
            </a:r>
            <a:br>
              <a:rPr lang="en-US" altLang="ja-JP" dirty="0" smtClean="0"/>
            </a:br>
            <a:r>
              <a:rPr lang="ja-JP" altLang="en-US" sz="3600" dirty="0" smtClean="0"/>
              <a:t>（創文社</a:t>
            </a:r>
            <a:r>
              <a:rPr lang="en-US" altLang="ja-JP" sz="3600" dirty="0" smtClean="0"/>
              <a:t>, 2008</a:t>
            </a:r>
            <a:r>
              <a:rPr lang="ja-JP" altLang="en-US" sz="3600" dirty="0" smtClean="0"/>
              <a:t>）</a:t>
            </a:r>
            <a:endParaRPr kumimoji="1" lang="ja-JP" altLang="en-US" sz="3600" dirty="0"/>
          </a:p>
        </p:txBody>
      </p:sp>
      <p:sp>
        <p:nvSpPr>
          <p:cNvPr id="3" name="コンテンツ プレースホルダ 2"/>
          <p:cNvSpPr>
            <a:spLocks noGrp="1"/>
          </p:cNvSpPr>
          <p:nvPr>
            <p:ph idx="1"/>
          </p:nvPr>
        </p:nvSpPr>
        <p:spPr/>
        <p:txBody>
          <a:bodyPr>
            <a:noAutofit/>
          </a:bodyPr>
          <a:lstStyle/>
          <a:p>
            <a:r>
              <a:rPr kumimoji="1" lang="ja-JP" altLang="en-US" sz="3600" dirty="0" smtClean="0"/>
              <a:t>詩人は、実際の風景を見る前にそれを画いた絵画を見てしまっているがために、</a:t>
            </a:r>
            <a:r>
              <a:rPr kumimoji="1" lang="ja-JP" altLang="en-US" sz="3600" i="1" u="sng" dirty="0" smtClean="0">
                <a:effectLst>
                  <a:outerShdw blurRad="38100" dist="38100" dir="2700000" algn="tl">
                    <a:srgbClr val="000000">
                      <a:alpha val="43137"/>
                    </a:srgbClr>
                  </a:outerShdw>
                </a:effectLst>
              </a:rPr>
              <a:t>風景を無垢な視線で捉えることができず、</a:t>
            </a:r>
            <a:r>
              <a:rPr kumimoji="1" lang="ja-JP" altLang="en-US" sz="3600" dirty="0" smtClean="0"/>
              <a:t>かつて見た絵画の既成の影像をそこに再び見出してしまうのだ。</a:t>
            </a:r>
            <a:endParaRPr kumimoji="1" lang="en-US" altLang="ja-JP" sz="3600" dirty="0" smtClean="0"/>
          </a:p>
          <a:p>
            <a:r>
              <a:rPr lang="ja-JP" altLang="en-US" sz="3600" dirty="0" smtClean="0"/>
              <a:t>実際の風景に先行する絵画の影像が、</a:t>
            </a:r>
            <a:r>
              <a:rPr lang="ja-JP" altLang="en-US" sz="3600" i="1" u="sng" dirty="0" smtClean="0">
                <a:effectLst>
                  <a:outerShdw blurRad="38100" dist="38100" dir="2700000" algn="tl">
                    <a:srgbClr val="000000">
                      <a:alpha val="43137"/>
                    </a:srgbClr>
                  </a:outerShdw>
                </a:effectLst>
              </a:rPr>
              <a:t>風景を眺める詩人の眼差しを決定づけてしまう</a:t>
            </a:r>
            <a:r>
              <a:rPr lang="ja-JP" altLang="en-US" sz="3600" dirty="0" smtClean="0"/>
              <a:t>。</a:t>
            </a:r>
            <a:endParaRPr kumimoji="1" lang="ja-JP" altLang="en-US"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浅見洋二</a:t>
            </a:r>
            <a:r>
              <a:rPr lang="en-US" altLang="ja-JP" dirty="0" smtClean="0"/>
              <a:t>『</a:t>
            </a:r>
            <a:r>
              <a:rPr lang="ja-JP" altLang="en-US" dirty="0" smtClean="0"/>
              <a:t>中国の詞学認識</a:t>
            </a:r>
            <a:r>
              <a:rPr lang="en-US" altLang="ja-JP" dirty="0" smtClean="0"/>
              <a:t>』</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a:bodyPr>
          <a:lstStyle/>
          <a:p>
            <a:r>
              <a:rPr kumimoji="1" lang="ja-JP" altLang="en-US" sz="3600" dirty="0" smtClean="0"/>
              <a:t>中唐晩期には、絵画の枠組を通して風景を捉えるのと並行して、詩という制作物の枠組を通して風景を捉える見方が行われつつあった。</a:t>
            </a:r>
            <a:endParaRPr lang="en-US" altLang="ja-JP" sz="3600" dirty="0" smtClean="0"/>
          </a:p>
          <a:p>
            <a:pPr>
              <a:buNone/>
            </a:pPr>
            <a:r>
              <a:rPr kumimoji="1" lang="ja-JP" altLang="en-US" sz="3600" dirty="0" smtClean="0"/>
              <a:t>　　　　↙</a:t>
            </a:r>
            <a:r>
              <a:rPr lang="ja-JP" altLang="en-US" sz="3600" dirty="0" smtClean="0"/>
              <a:t>↗</a:t>
            </a:r>
            <a:r>
              <a:rPr kumimoji="1" lang="ja-JP" altLang="en-US" sz="3600" dirty="0" smtClean="0"/>
              <a:t>　　絵画　　↘↖</a:t>
            </a:r>
            <a:endParaRPr kumimoji="1" lang="en-US" altLang="ja-JP" sz="3600" dirty="0" smtClean="0"/>
          </a:p>
          <a:p>
            <a:pPr>
              <a:buNone/>
            </a:pPr>
            <a:r>
              <a:rPr lang="ja-JP" altLang="en-US" sz="3600" dirty="0" smtClean="0"/>
              <a:t>　　人　　　　　  ↕　　　　　風景</a:t>
            </a:r>
            <a:endParaRPr lang="en-US" altLang="ja-JP" sz="3600" dirty="0" smtClean="0"/>
          </a:p>
          <a:p>
            <a:pPr>
              <a:buNone/>
            </a:pPr>
            <a:r>
              <a:rPr kumimoji="1" lang="ja-JP" altLang="en-US" sz="3600" dirty="0" smtClean="0"/>
              <a:t>　　　　↖↘　　 詩　　　↗↙</a:t>
            </a:r>
            <a:endParaRPr kumimoji="1" lang="en-US" altLang="ja-JP" sz="3600" dirty="0" smtClean="0"/>
          </a:p>
          <a:p>
            <a:pPr algn="r">
              <a:buNone/>
            </a:pPr>
            <a:r>
              <a:rPr lang="ja-JP" altLang="en-US" sz="3600" dirty="0" smtClean="0">
                <a:solidFill>
                  <a:srgbClr val="FF0000"/>
                </a:solidFill>
              </a:rPr>
              <a:t>→作者＋受容者側の視点</a:t>
            </a:r>
            <a:endParaRPr kumimoji="1" lang="ja-JP" altLang="en-US" sz="36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浅見洋二</a:t>
            </a:r>
            <a:r>
              <a:rPr kumimoji="1" lang="en-US" altLang="ja-JP" dirty="0" smtClean="0"/>
              <a:t>『</a:t>
            </a:r>
            <a:r>
              <a:rPr kumimoji="1" lang="ja-JP" altLang="en-US" dirty="0" smtClean="0"/>
              <a:t>中国の詞学認識</a:t>
            </a:r>
            <a:r>
              <a:rPr kumimoji="1" lang="en-US" altLang="ja-JP" dirty="0" smtClean="0"/>
              <a:t>』</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lnSpcReduction="10000"/>
          </a:bodyPr>
          <a:lstStyle/>
          <a:p>
            <a:r>
              <a:rPr lang="ja-JP" altLang="en-US" sz="3600" dirty="0" smtClean="0">
                <a:solidFill>
                  <a:srgbClr val="FF0000"/>
                </a:solidFill>
              </a:rPr>
              <a:t>詩人たちが</a:t>
            </a:r>
            <a:r>
              <a:rPr lang="ja-JP" altLang="en-US" sz="3600" dirty="0" smtClean="0"/>
              <a:t>無垢な視線によってではなく絵画の枠組を介在させた視線によって風景を捉えていた一方で、</a:t>
            </a:r>
            <a:r>
              <a:rPr lang="ja-JP" altLang="en-US" sz="3600" dirty="0" smtClean="0">
                <a:solidFill>
                  <a:srgbClr val="FF0000"/>
                </a:solidFill>
              </a:rPr>
              <a:t>画家たちもまた</a:t>
            </a:r>
            <a:r>
              <a:rPr lang="ja-JP" altLang="en-US" sz="3600" dirty="0" smtClean="0"/>
              <a:t>実際の風景をじかに見つめ、写し取っていたのでは</a:t>
            </a:r>
            <a:r>
              <a:rPr lang="ja-JP" altLang="en-US" sz="3600" u="sng" dirty="0" smtClean="0"/>
              <a:t>ない</a:t>
            </a:r>
            <a:r>
              <a:rPr lang="ja-JP" altLang="en-US" sz="3600" dirty="0" smtClean="0"/>
              <a:t>ことが分かる。当時、</a:t>
            </a:r>
            <a:r>
              <a:rPr lang="ja-JP" altLang="en-US" sz="3600" i="1" u="sng" dirty="0" smtClean="0">
                <a:effectLst>
                  <a:outerShdw blurRad="38100" dist="38100" dir="2700000" algn="tl">
                    <a:srgbClr val="000000">
                      <a:alpha val="43137"/>
                    </a:srgbClr>
                  </a:outerShdw>
                </a:effectLst>
              </a:rPr>
              <a:t>通念として共有される絵画的風景、あるいは詩的風景の影像</a:t>
            </a:r>
            <a:r>
              <a:rPr lang="en-US" altLang="ja-JP" sz="3600" i="1" u="sng" dirty="0" smtClean="0">
                <a:effectLst>
                  <a:outerShdw blurRad="38100" dist="38100" dir="2700000" algn="tl">
                    <a:srgbClr val="000000">
                      <a:alpha val="43137"/>
                    </a:srgbClr>
                  </a:outerShdw>
                </a:effectLst>
              </a:rPr>
              <a:t>(image, picture)</a:t>
            </a:r>
            <a:r>
              <a:rPr lang="ja-JP" altLang="en-US" sz="3600" dirty="0" smtClean="0"/>
              <a:t>が、実際の風景を離れて詩人や画家たちの意識の中を一人歩きしていた</a:t>
            </a:r>
            <a:r>
              <a:rPr lang="en-US" altLang="ja-JP" sz="3600" dirty="0" smtClean="0"/>
              <a:t>……</a:t>
            </a:r>
            <a:r>
              <a:rPr lang="ja-JP" altLang="en-US" sz="3600" dirty="0" err="1" smtClean="0"/>
              <a:t>。</a:t>
            </a:r>
            <a:endParaRPr kumimoji="1" lang="ja-JP" alt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zh-CN" altLang="ja-JP" dirty="0">
                <a:latin typeface="+mn-lt"/>
                <a:ea typeface="ＭＳ ゴシック" pitchFamily="49" charset="-128"/>
              </a:rPr>
              <a:t>姜書閣『駢文史論</a:t>
            </a:r>
            <a:r>
              <a:rPr lang="zh-CN" altLang="ja-JP" dirty="0" smtClean="0">
                <a:latin typeface="+mn-lt"/>
                <a:ea typeface="ＭＳ ゴシック" pitchFamily="49" charset="-128"/>
              </a:rPr>
              <a:t>』</a:t>
            </a:r>
            <a:r>
              <a:rPr lang="en-US" altLang="zh-CN" dirty="0" smtClean="0">
                <a:latin typeface="+mn-lt"/>
                <a:ea typeface="ＭＳ ゴシック" pitchFamily="49" charset="-128"/>
              </a:rPr>
              <a:t/>
            </a:r>
            <a:br>
              <a:rPr lang="en-US" altLang="zh-CN" dirty="0" smtClean="0">
                <a:latin typeface="+mn-lt"/>
                <a:ea typeface="ＭＳ ゴシック" pitchFamily="49" charset="-128"/>
              </a:rPr>
            </a:br>
            <a:r>
              <a:rPr lang="zh-CN" altLang="ja-JP" sz="3600" dirty="0" smtClean="0">
                <a:latin typeface="+mn-lt"/>
                <a:ea typeface="ＭＳ ゴシック" pitchFamily="49" charset="-128"/>
              </a:rPr>
              <a:t>（</a:t>
            </a:r>
            <a:r>
              <a:rPr lang="zh-CN" altLang="ja-JP" sz="3600" dirty="0">
                <a:latin typeface="+mn-lt"/>
                <a:ea typeface="ＭＳ ゴシック" pitchFamily="49" charset="-128"/>
              </a:rPr>
              <a:t>北京：人民文学出版社</a:t>
            </a:r>
            <a:r>
              <a:rPr lang="en-US" altLang="ja-JP" sz="3600" dirty="0">
                <a:latin typeface="+mn-lt"/>
                <a:ea typeface="ＭＳ ゴシック" pitchFamily="49" charset="-128"/>
              </a:rPr>
              <a:t>, 1986</a:t>
            </a:r>
            <a:r>
              <a:rPr lang="zh-CN" altLang="ja-JP" sz="3600" dirty="0">
                <a:latin typeface="+mn-lt"/>
                <a:ea typeface="ＭＳ ゴシック" pitchFamily="49" charset="-128"/>
              </a:rPr>
              <a:t>）</a:t>
            </a:r>
            <a:endParaRPr kumimoji="1" lang="ja-JP" altLang="en-US" sz="3600" dirty="0">
              <a:latin typeface="+mn-lt"/>
              <a:ea typeface="ＭＳ ゴシック" pitchFamily="49" charset="-128"/>
            </a:endParaRPr>
          </a:p>
        </p:txBody>
      </p:sp>
      <p:sp>
        <p:nvSpPr>
          <p:cNvPr id="3" name="コンテンツ プレースホルダー 2"/>
          <p:cNvSpPr>
            <a:spLocks noGrp="1"/>
          </p:cNvSpPr>
          <p:nvPr>
            <p:ph idx="1"/>
          </p:nvPr>
        </p:nvSpPr>
        <p:spPr>
          <a:xfrm>
            <a:off x="457200" y="1916832"/>
            <a:ext cx="8229600" cy="4209331"/>
          </a:xfrm>
        </p:spPr>
        <p:txBody>
          <a:bodyPr>
            <a:normAutofit/>
          </a:bodyPr>
          <a:lstStyle/>
          <a:p>
            <a:r>
              <a:rPr lang="zh-CN" altLang="ja-JP" sz="4000" b="1" dirty="0"/>
              <a:t>在今天看来，固然觉得都是熟滥套语，说不上有什么创造性的艺术技巧；</a:t>
            </a:r>
            <a:r>
              <a:rPr lang="zh-CN" altLang="ja-JP" sz="4000" b="1" u="sng" dirty="0">
                <a:effectLst>
                  <a:outerShdw blurRad="38100" dist="38100" dir="2700000" algn="tl">
                    <a:srgbClr val="000000">
                      <a:alpha val="43137"/>
                    </a:srgbClr>
                  </a:outerShdw>
                </a:effectLst>
              </a:rPr>
              <a:t>但正因为如此，更可证明这些语言是当时及后世</a:t>
            </a:r>
            <a:r>
              <a:rPr lang="zh-CN" altLang="ja-JP" sz="4000" b="1" u="sng" dirty="0">
                <a:solidFill>
                  <a:srgbClr val="FF0000"/>
                </a:solidFill>
                <a:effectLst>
                  <a:outerShdw blurRad="38100" dist="38100" dir="2700000" algn="tl">
                    <a:srgbClr val="000000">
                      <a:alpha val="43137"/>
                    </a:srgbClr>
                  </a:outerShdw>
                </a:effectLst>
              </a:rPr>
              <a:t>读者、听者和作者</a:t>
            </a:r>
            <a:r>
              <a:rPr lang="zh-CN" altLang="ja-JP" sz="4000" b="1" u="sng" dirty="0">
                <a:effectLst>
                  <a:outerShdw blurRad="38100" dist="38100" dir="2700000" algn="tl">
                    <a:srgbClr val="000000">
                      <a:alpha val="43137"/>
                    </a:srgbClr>
                  </a:outerShdw>
                </a:effectLst>
              </a:rPr>
              <a:t>所普遍欣赏而乐于接受的。</a:t>
            </a:r>
            <a:r>
              <a:rPr lang="zh-CN" altLang="ja-JP" sz="4000" b="1" dirty="0"/>
              <a:t>这些正是骈俪偶对的通俗文学语言。</a:t>
            </a:r>
            <a:endParaRPr kumimoji="1" lang="ja-JP" altLang="en-US" sz="4000" b="1" dirty="0"/>
          </a:p>
        </p:txBody>
      </p:sp>
    </p:spTree>
    <p:extLst>
      <p:ext uri="{BB962C8B-B14F-4D97-AF65-F5344CB8AC3E}">
        <p14:creationId xmlns:p14="http://schemas.microsoft.com/office/powerpoint/2010/main" xmlns="" val="2496051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179512" y="404664"/>
            <a:ext cx="4680520" cy="6192688"/>
          </a:xfrm>
        </p:spPr>
        <p:txBody>
          <a:bodyPr>
            <a:normAutofit lnSpcReduction="10000"/>
          </a:bodyPr>
          <a:lstStyle/>
          <a:p>
            <a:pPr>
              <a:buNone/>
            </a:pPr>
            <a:r>
              <a:rPr lang="ja-JP" altLang="en-US" dirty="0" smtClean="0"/>
              <a:t>ジェラール</a:t>
            </a:r>
            <a:r>
              <a:rPr lang="ja-JP" altLang="en-US" dirty="0"/>
              <a:t>・</a:t>
            </a:r>
            <a:r>
              <a:rPr lang="ja-JP" altLang="en-US" dirty="0" smtClean="0"/>
              <a:t>ジュネット</a:t>
            </a:r>
            <a:endParaRPr lang="en-US" altLang="ja-JP" dirty="0" smtClean="0"/>
          </a:p>
          <a:p>
            <a:pPr>
              <a:buNone/>
            </a:pPr>
            <a:r>
              <a:rPr lang="en-US" altLang="ja-JP" dirty="0" smtClean="0"/>
              <a:t>『</a:t>
            </a:r>
            <a:r>
              <a:rPr lang="ja-JP" altLang="en-US" dirty="0" smtClean="0"/>
              <a:t>物語</a:t>
            </a:r>
            <a:r>
              <a:rPr lang="ja-JP" altLang="en-US" dirty="0"/>
              <a:t>の</a:t>
            </a:r>
            <a:r>
              <a:rPr lang="ja-JP" altLang="en-US" dirty="0" smtClean="0"/>
              <a:t>ディスクール</a:t>
            </a:r>
            <a:r>
              <a:rPr lang="en-US" altLang="ja-JP" dirty="0" smtClean="0"/>
              <a:t>』</a:t>
            </a:r>
            <a:br>
              <a:rPr lang="en-US" altLang="ja-JP" dirty="0" smtClean="0"/>
            </a:br>
            <a:r>
              <a:rPr lang="ja-JP" altLang="en-US" dirty="0" smtClean="0"/>
              <a:t>（書肆風</a:t>
            </a:r>
            <a:r>
              <a:rPr lang="ja-JP" altLang="en-US" dirty="0"/>
              <a:t>の薔薇 </a:t>
            </a:r>
            <a:r>
              <a:rPr lang="en-US" altLang="ja-JP" dirty="0"/>
              <a:t>, </a:t>
            </a:r>
            <a:r>
              <a:rPr lang="en-US" altLang="ja-JP" dirty="0" smtClean="0"/>
              <a:t>1985</a:t>
            </a:r>
            <a:r>
              <a:rPr lang="ja-JP" altLang="en-US" dirty="0" smtClean="0"/>
              <a:t>）</a:t>
            </a:r>
            <a:endParaRPr lang="en-US" altLang="ja-JP" dirty="0" smtClean="0"/>
          </a:p>
          <a:p>
            <a:pPr>
              <a:buNone/>
            </a:pPr>
            <a:r>
              <a:rPr lang="ja-JP" altLang="en-US" sz="2000" dirty="0" smtClean="0"/>
              <a:t>原著：</a:t>
            </a:r>
            <a:r>
              <a:rPr lang="en-US" altLang="ja-JP" sz="2400" dirty="0" err="1" smtClean="0"/>
              <a:t>Gérard</a:t>
            </a:r>
            <a:r>
              <a:rPr lang="en-US" altLang="ja-JP" sz="2400" dirty="0" smtClean="0"/>
              <a:t> </a:t>
            </a:r>
            <a:r>
              <a:rPr lang="en-US" altLang="ja-JP" sz="2400" dirty="0" err="1" smtClean="0"/>
              <a:t>Genette</a:t>
            </a:r>
            <a:r>
              <a:rPr lang="en-US" altLang="ja-JP" sz="2400" dirty="0" smtClean="0"/>
              <a:t>, </a:t>
            </a:r>
            <a:r>
              <a:rPr lang="en-US" altLang="ja-JP" sz="2400" i="1" dirty="0" smtClean="0"/>
              <a:t>Figures</a:t>
            </a:r>
            <a:r>
              <a:rPr lang="en-US" altLang="ja-JP" sz="2400" dirty="0" smtClean="0"/>
              <a:t> (1972)</a:t>
            </a:r>
          </a:p>
          <a:p>
            <a:pPr>
              <a:buNone/>
            </a:pPr>
            <a:r>
              <a:rPr lang="ja-JP" altLang="en-US" sz="2200" dirty="0" smtClean="0"/>
              <a:t>中訳：王文融訳</a:t>
            </a:r>
            <a:r>
              <a:rPr lang="en-US" altLang="ja-JP" sz="2200" dirty="0" smtClean="0"/>
              <a:t>《</a:t>
            </a:r>
            <a:r>
              <a:rPr lang="ja-JP" altLang="en-US" sz="2200" dirty="0" smtClean="0"/>
              <a:t>叙事話語</a:t>
            </a:r>
            <a:r>
              <a:rPr lang="en-US" altLang="ja-JP" sz="2200" dirty="0" smtClean="0"/>
              <a:t>》</a:t>
            </a:r>
            <a:r>
              <a:rPr lang="en-US" altLang="ja-JP" sz="2400" dirty="0" smtClean="0"/>
              <a:t>(1990)</a:t>
            </a:r>
          </a:p>
          <a:p>
            <a:pPr>
              <a:buNone/>
            </a:pPr>
            <a:r>
              <a:rPr lang="ja-JP" altLang="en-US" sz="2200" dirty="0" smtClean="0"/>
              <a:t>英訳：</a:t>
            </a:r>
            <a:r>
              <a:rPr lang="en-US" altLang="ja-JP" sz="2400" i="1" dirty="0" smtClean="0"/>
              <a:t>Narrative Discourse </a:t>
            </a:r>
            <a:r>
              <a:rPr lang="en-US" altLang="ja-JP" sz="2400" dirty="0" smtClean="0"/>
              <a:t>(1980)</a:t>
            </a:r>
          </a:p>
          <a:p>
            <a:pPr>
              <a:buNone/>
            </a:pPr>
            <a:endParaRPr kumimoji="1" lang="en-US" altLang="ja-JP" dirty="0" smtClean="0"/>
          </a:p>
          <a:p>
            <a:r>
              <a:rPr lang="en-US" altLang="zh-TW" dirty="0" smtClean="0">
                <a:ea typeface="ＭＳ ゴシック" pitchFamily="49" charset="-128"/>
              </a:rPr>
              <a:t>(1)</a:t>
            </a:r>
            <a:r>
              <a:rPr lang="zh-TW" altLang="en-US" dirty="0" smtClean="0">
                <a:ea typeface="ＭＳ ゴシック" pitchFamily="49" charset="-128"/>
              </a:rPr>
              <a:t>時間</a:t>
            </a:r>
            <a:r>
              <a:rPr lang="en-US" altLang="zh-TW" dirty="0" smtClean="0">
                <a:ea typeface="ＭＳ ゴシック" pitchFamily="49" charset="-128"/>
              </a:rPr>
              <a:t/>
            </a:r>
            <a:br>
              <a:rPr lang="en-US" altLang="zh-TW" dirty="0" smtClean="0">
                <a:ea typeface="ＭＳ ゴシック" pitchFamily="49" charset="-128"/>
              </a:rPr>
            </a:br>
            <a:r>
              <a:rPr lang="en-US" altLang="zh-TW" sz="2400" dirty="0" smtClean="0">
                <a:ea typeface="ＭＳ 明朝" pitchFamily="17" charset="-128"/>
              </a:rPr>
              <a:t>a</a:t>
            </a:r>
            <a:r>
              <a:rPr lang="zh-TW" altLang="en-US" sz="2400" dirty="0" smtClean="0">
                <a:ea typeface="ＭＳ 明朝" pitchFamily="17" charset="-128"/>
              </a:rPr>
              <a:t>順序</a:t>
            </a:r>
            <a:r>
              <a:rPr lang="en-US" altLang="zh-TW" sz="2400" dirty="0" smtClean="0">
                <a:ea typeface="ＭＳ 明朝" pitchFamily="17" charset="-128"/>
              </a:rPr>
              <a:t>, b</a:t>
            </a:r>
            <a:r>
              <a:rPr lang="zh-TW" altLang="en-US" sz="2400" dirty="0" smtClean="0">
                <a:ea typeface="ＭＳ 明朝" pitchFamily="17" charset="-128"/>
              </a:rPr>
              <a:t>持続</a:t>
            </a:r>
            <a:r>
              <a:rPr lang="en-US" altLang="zh-TW" sz="2400" dirty="0" smtClean="0">
                <a:ea typeface="ＭＳ 明朝" pitchFamily="17" charset="-128"/>
              </a:rPr>
              <a:t>, c</a:t>
            </a:r>
            <a:r>
              <a:rPr lang="zh-TW" altLang="en-US" sz="2400" dirty="0" smtClean="0">
                <a:ea typeface="ＭＳ 明朝" pitchFamily="17" charset="-128"/>
              </a:rPr>
              <a:t>頻度</a:t>
            </a:r>
            <a:endParaRPr lang="en-US" altLang="zh-TW" sz="2400" dirty="0" smtClean="0">
              <a:ea typeface="ＭＳ 明朝" pitchFamily="17" charset="-128"/>
            </a:endParaRPr>
          </a:p>
          <a:p>
            <a:r>
              <a:rPr lang="en-US" altLang="ja-JP" dirty="0" smtClean="0">
                <a:ea typeface="ＭＳ ゴシック" pitchFamily="49" charset="-128"/>
              </a:rPr>
              <a:t>(2)</a:t>
            </a:r>
            <a:r>
              <a:rPr lang="ja-JP" altLang="en-US" dirty="0" smtClean="0">
                <a:ea typeface="ＭＳ ゴシック" pitchFamily="49" charset="-128"/>
              </a:rPr>
              <a:t>叙法</a:t>
            </a:r>
            <a:r>
              <a:rPr lang="en-US" altLang="ja-JP" dirty="0" smtClean="0">
                <a:ea typeface="ＭＳ ゴシック" pitchFamily="49" charset="-128"/>
              </a:rPr>
              <a:t/>
            </a:r>
            <a:br>
              <a:rPr lang="en-US" altLang="ja-JP" dirty="0" smtClean="0">
                <a:ea typeface="ＭＳ ゴシック" pitchFamily="49" charset="-128"/>
              </a:rPr>
            </a:br>
            <a:r>
              <a:rPr lang="en-US" altLang="ja-JP" sz="2400" dirty="0" smtClean="0">
                <a:ea typeface="ＭＳ 明朝" pitchFamily="17" charset="-128"/>
              </a:rPr>
              <a:t>a</a:t>
            </a:r>
            <a:r>
              <a:rPr lang="ja-JP" altLang="en-US" sz="2400" dirty="0" smtClean="0">
                <a:ea typeface="ＭＳ 明朝" pitchFamily="17" charset="-128"/>
              </a:rPr>
              <a:t>距離</a:t>
            </a:r>
            <a:r>
              <a:rPr lang="en-US" altLang="ja-JP" sz="2400" dirty="0" smtClean="0">
                <a:ea typeface="ＭＳ 明朝" pitchFamily="17" charset="-128"/>
              </a:rPr>
              <a:t>, b</a:t>
            </a:r>
            <a:r>
              <a:rPr lang="ja-JP" altLang="en-US" sz="2400" dirty="0" smtClean="0">
                <a:ea typeface="ＭＳ 明朝" pitchFamily="17" charset="-128"/>
              </a:rPr>
              <a:t>パースペクティヴ</a:t>
            </a:r>
            <a:endParaRPr lang="en-US" altLang="ja-JP" sz="2400" dirty="0" smtClean="0">
              <a:ea typeface="ＭＳ 明朝" pitchFamily="17" charset="-128"/>
            </a:endParaRPr>
          </a:p>
          <a:p>
            <a:r>
              <a:rPr lang="en-US" altLang="ja-JP" b="1" dirty="0" smtClean="0">
                <a:solidFill>
                  <a:srgbClr val="002060"/>
                </a:solidFill>
                <a:effectLst>
                  <a:outerShdw blurRad="38100" dist="38100" dir="2700000" algn="tl">
                    <a:srgbClr val="000000">
                      <a:alpha val="43137"/>
                    </a:srgbClr>
                  </a:outerShdw>
                </a:effectLst>
                <a:ea typeface="ＭＳ ゴシック" pitchFamily="49" charset="-128"/>
              </a:rPr>
              <a:t>(3)</a:t>
            </a:r>
            <a:r>
              <a:rPr lang="ja-JP" altLang="en-US" b="1" dirty="0" smtClean="0">
                <a:solidFill>
                  <a:srgbClr val="002060"/>
                </a:solidFill>
                <a:effectLst>
                  <a:outerShdw blurRad="38100" dist="38100" dir="2700000" algn="tl">
                    <a:srgbClr val="000000">
                      <a:alpha val="43137"/>
                    </a:srgbClr>
                  </a:outerShdw>
                </a:effectLst>
                <a:ea typeface="ＭＳ ゴシック" pitchFamily="49" charset="-128"/>
              </a:rPr>
              <a:t>態</a:t>
            </a:r>
            <a:r>
              <a:rPr lang="en-US" altLang="ja-JP" b="1" dirty="0" smtClean="0">
                <a:solidFill>
                  <a:srgbClr val="002060"/>
                </a:solidFill>
                <a:effectLst>
                  <a:outerShdw blurRad="38100" dist="38100" dir="2700000" algn="tl">
                    <a:srgbClr val="000000">
                      <a:alpha val="43137"/>
                    </a:srgbClr>
                  </a:outerShdw>
                </a:effectLst>
                <a:ea typeface="ＭＳ ゴシック" pitchFamily="49" charset="-128"/>
              </a:rPr>
              <a:t/>
            </a:r>
            <a:br>
              <a:rPr lang="en-US" altLang="ja-JP" b="1" dirty="0" smtClean="0">
                <a:solidFill>
                  <a:srgbClr val="002060"/>
                </a:solidFill>
                <a:effectLst>
                  <a:outerShdw blurRad="38100" dist="38100" dir="2700000" algn="tl">
                    <a:srgbClr val="000000">
                      <a:alpha val="43137"/>
                    </a:srgbClr>
                  </a:outerShdw>
                </a:effectLst>
                <a:ea typeface="ＭＳ ゴシック" pitchFamily="49" charset="-128"/>
              </a:rPr>
            </a:br>
            <a:r>
              <a:rPr lang="en-US" altLang="ja-JP" sz="2400" b="1" dirty="0" smtClean="0">
                <a:solidFill>
                  <a:srgbClr val="002060"/>
                </a:solidFill>
                <a:effectLst>
                  <a:outerShdw blurRad="38100" dist="38100" dir="2700000" algn="tl">
                    <a:srgbClr val="000000">
                      <a:alpha val="43137"/>
                    </a:srgbClr>
                  </a:outerShdw>
                </a:effectLst>
                <a:ea typeface="ＭＳ 明朝" pitchFamily="17" charset="-128"/>
              </a:rPr>
              <a:t>a</a:t>
            </a:r>
            <a:r>
              <a:rPr lang="ja-JP" altLang="en-US" sz="2400" b="1" dirty="0">
                <a:solidFill>
                  <a:srgbClr val="002060"/>
                </a:solidFill>
                <a:effectLst>
                  <a:outerShdw blurRad="38100" dist="38100" dir="2700000" algn="tl">
                    <a:srgbClr val="000000">
                      <a:alpha val="43137"/>
                    </a:srgbClr>
                  </a:outerShdw>
                </a:effectLst>
                <a:ea typeface="ＭＳ 明朝" pitchFamily="17" charset="-128"/>
              </a:rPr>
              <a:t>語りの</a:t>
            </a:r>
            <a:r>
              <a:rPr lang="ja-JP" altLang="en-US" sz="2400" b="1" dirty="0" smtClean="0">
                <a:solidFill>
                  <a:srgbClr val="002060"/>
                </a:solidFill>
                <a:effectLst>
                  <a:outerShdw blurRad="38100" dist="38100" dir="2700000" algn="tl">
                    <a:srgbClr val="000000">
                      <a:alpha val="43137"/>
                    </a:srgbClr>
                  </a:outerShdw>
                </a:effectLst>
                <a:ea typeface="ＭＳ 明朝" pitchFamily="17" charset="-128"/>
              </a:rPr>
              <a:t>時間</a:t>
            </a:r>
            <a:r>
              <a:rPr lang="en-US" altLang="ja-JP" sz="2400" b="1" dirty="0" smtClean="0">
                <a:solidFill>
                  <a:srgbClr val="002060"/>
                </a:solidFill>
                <a:effectLst>
                  <a:outerShdw blurRad="38100" dist="38100" dir="2700000" algn="tl">
                    <a:srgbClr val="000000">
                      <a:alpha val="43137"/>
                    </a:srgbClr>
                  </a:outerShdw>
                </a:effectLst>
                <a:ea typeface="ＭＳ 明朝" pitchFamily="17" charset="-128"/>
              </a:rPr>
              <a:t>, b</a:t>
            </a:r>
            <a:r>
              <a:rPr lang="ja-JP" altLang="en-US" sz="2400" b="1" dirty="0">
                <a:solidFill>
                  <a:srgbClr val="002060"/>
                </a:solidFill>
                <a:effectLst>
                  <a:outerShdw blurRad="38100" dist="38100" dir="2700000" algn="tl">
                    <a:srgbClr val="000000">
                      <a:alpha val="43137"/>
                    </a:srgbClr>
                  </a:outerShdw>
                </a:effectLst>
                <a:ea typeface="ＭＳ 明朝" pitchFamily="17" charset="-128"/>
              </a:rPr>
              <a:t>語りの</a:t>
            </a:r>
            <a:r>
              <a:rPr lang="ja-JP" altLang="en-US" sz="2400" b="1" dirty="0" smtClean="0">
                <a:solidFill>
                  <a:srgbClr val="002060"/>
                </a:solidFill>
                <a:effectLst>
                  <a:outerShdw blurRad="38100" dist="38100" dir="2700000" algn="tl">
                    <a:srgbClr val="000000">
                      <a:alpha val="43137"/>
                    </a:srgbClr>
                  </a:outerShdw>
                </a:effectLst>
                <a:ea typeface="ＭＳ 明朝" pitchFamily="17" charset="-128"/>
              </a:rPr>
              <a:t>水準</a:t>
            </a:r>
            <a:r>
              <a:rPr lang="en-US" altLang="ja-JP" sz="2400" b="1" dirty="0" smtClean="0">
                <a:solidFill>
                  <a:srgbClr val="002060"/>
                </a:solidFill>
                <a:effectLst>
                  <a:outerShdw blurRad="38100" dist="38100" dir="2700000" algn="tl">
                    <a:srgbClr val="000000">
                      <a:alpha val="43137"/>
                    </a:srgbClr>
                  </a:outerShdw>
                </a:effectLst>
                <a:ea typeface="ＭＳ 明朝" pitchFamily="17" charset="-128"/>
              </a:rPr>
              <a:t>, </a:t>
            </a:r>
          </a:p>
          <a:p>
            <a:pPr>
              <a:buNone/>
            </a:pPr>
            <a:r>
              <a:rPr lang="ja-JP" altLang="en-US" sz="2400" b="1" dirty="0" smtClean="0">
                <a:solidFill>
                  <a:srgbClr val="002060"/>
                </a:solidFill>
                <a:effectLst>
                  <a:outerShdw blurRad="38100" dist="38100" dir="2700000" algn="tl">
                    <a:srgbClr val="000000">
                      <a:alpha val="43137"/>
                    </a:srgbClr>
                  </a:outerShdw>
                </a:effectLst>
                <a:ea typeface="ＭＳ 明朝" pitchFamily="17" charset="-128"/>
              </a:rPr>
              <a:t>　 </a:t>
            </a:r>
            <a:r>
              <a:rPr lang="en-US" altLang="ja-JP" sz="2400" b="1" dirty="0" smtClean="0">
                <a:solidFill>
                  <a:srgbClr val="002060"/>
                </a:solidFill>
                <a:effectLst>
                  <a:outerShdw blurRad="38100" dist="38100" dir="2700000" algn="tl">
                    <a:srgbClr val="000000">
                      <a:alpha val="43137"/>
                    </a:srgbClr>
                  </a:outerShdw>
                </a:effectLst>
                <a:ea typeface="ＭＳ 明朝" pitchFamily="17" charset="-128"/>
              </a:rPr>
              <a:t>c</a:t>
            </a:r>
            <a:r>
              <a:rPr lang="ja-JP" altLang="en-US" sz="2400" b="1" dirty="0">
                <a:solidFill>
                  <a:srgbClr val="002060"/>
                </a:solidFill>
                <a:effectLst>
                  <a:outerShdw blurRad="38100" dist="38100" dir="2700000" algn="tl">
                    <a:srgbClr val="000000">
                      <a:alpha val="43137"/>
                    </a:srgbClr>
                  </a:outerShdw>
                </a:effectLst>
                <a:ea typeface="ＭＳ 明朝" pitchFamily="17" charset="-128"/>
              </a:rPr>
              <a:t>人称</a:t>
            </a:r>
            <a:endParaRPr kumimoji="1" lang="en-US" altLang="ja-JP" sz="2400" b="1" dirty="0" smtClean="0">
              <a:solidFill>
                <a:srgbClr val="002060"/>
              </a:solidFill>
              <a:effectLst>
                <a:outerShdw blurRad="38100" dist="38100" dir="2700000" algn="tl">
                  <a:srgbClr val="000000">
                    <a:alpha val="43137"/>
                  </a:srgbClr>
                </a:outerShdw>
              </a:effectLst>
              <a:ea typeface="ＭＳ 明朝" pitchFamily="17" charset="-128"/>
            </a:endParaRPr>
          </a:p>
          <a:p>
            <a:endParaRPr kumimoji="1" lang="ja-JP" altLang="en-US" dirty="0"/>
          </a:p>
        </p:txBody>
      </p:sp>
      <p:sp>
        <p:nvSpPr>
          <p:cNvPr id="4" name="コンテンツ プレースホルダ 3"/>
          <p:cNvSpPr>
            <a:spLocks noGrp="1"/>
          </p:cNvSpPr>
          <p:nvPr>
            <p:ph sz="half" idx="2"/>
          </p:nvPr>
        </p:nvSpPr>
        <p:spPr>
          <a:xfrm>
            <a:off x="4932040" y="404664"/>
            <a:ext cx="4211960" cy="6120680"/>
          </a:xfrm>
        </p:spPr>
        <p:txBody>
          <a:bodyPr>
            <a:normAutofit lnSpcReduction="10000"/>
          </a:bodyPr>
          <a:lstStyle/>
          <a:p>
            <a:pPr>
              <a:buNone/>
            </a:pPr>
            <a:r>
              <a:rPr lang="ja-JP" altLang="ja-JP" dirty="0"/>
              <a:t>陳</a:t>
            </a:r>
            <a:r>
              <a:rPr lang="ja-JP" altLang="ja-JP" dirty="0" smtClean="0"/>
              <a:t>平原</a:t>
            </a:r>
            <a:endParaRPr lang="en-US" altLang="ja-JP" dirty="0" smtClean="0"/>
          </a:p>
          <a:p>
            <a:pPr>
              <a:buNone/>
            </a:pPr>
            <a:r>
              <a:rPr lang="ja-JP" altLang="ja-JP" dirty="0" smtClean="0"/>
              <a:t>『</a:t>
            </a:r>
            <a:r>
              <a:rPr lang="ja-JP" altLang="ja-JP" dirty="0"/>
              <a:t>中国小説叙事模式的転変</a:t>
            </a:r>
            <a:r>
              <a:rPr lang="ja-JP" altLang="ja-JP" dirty="0" smtClean="0"/>
              <a:t>』</a:t>
            </a:r>
            <a:r>
              <a:rPr lang="ja-JP" altLang="en-US" dirty="0" smtClean="0"/>
              <a:t>（上海人民出版社</a:t>
            </a:r>
            <a:r>
              <a:rPr lang="en-US" altLang="ja-JP" dirty="0" smtClean="0"/>
              <a:t>, 1988</a:t>
            </a:r>
            <a:r>
              <a:rPr lang="ja-JP" altLang="en-US" dirty="0" smtClean="0"/>
              <a:t>）</a:t>
            </a:r>
            <a:endParaRPr lang="en-US" altLang="ja-JP" dirty="0" smtClean="0"/>
          </a:p>
          <a:p>
            <a:pPr>
              <a:buNone/>
            </a:pPr>
            <a:endParaRPr lang="en-US" altLang="ja-JP" dirty="0" smtClean="0"/>
          </a:p>
          <a:p>
            <a:pPr>
              <a:buNone/>
            </a:pPr>
            <a:endParaRPr lang="en-US" altLang="ja-JP" dirty="0" smtClean="0"/>
          </a:p>
          <a:p>
            <a:pPr>
              <a:buNone/>
            </a:pPr>
            <a:endParaRPr lang="en-US" altLang="ja-JP" sz="1600" dirty="0" smtClean="0"/>
          </a:p>
          <a:p>
            <a:r>
              <a:rPr lang="en-US" altLang="ja-JP" dirty="0" smtClean="0"/>
              <a:t>(</a:t>
            </a:r>
            <a:r>
              <a:rPr lang="en-US" altLang="ja-JP" dirty="0"/>
              <a:t>1</a:t>
            </a:r>
            <a:r>
              <a:rPr lang="en-US" altLang="ja-JP" dirty="0" smtClean="0"/>
              <a:t>)</a:t>
            </a:r>
            <a:r>
              <a:rPr lang="ja-JP" altLang="ja-JP" dirty="0" smtClean="0"/>
              <a:t>叙事時間</a:t>
            </a:r>
            <a:r>
              <a:rPr lang="en-US" altLang="ja-JP" dirty="0" smtClean="0"/>
              <a:t/>
            </a:r>
            <a:br>
              <a:rPr lang="en-US" altLang="ja-JP" dirty="0" smtClean="0"/>
            </a:br>
            <a:r>
              <a:rPr lang="ja-JP" altLang="en-US" dirty="0" smtClean="0"/>
              <a:t>　　　　　　</a:t>
            </a:r>
            <a:r>
              <a:rPr lang="ja-JP" altLang="ja-JP" dirty="0" smtClean="0"/>
              <a:t>（</a:t>
            </a:r>
            <a:r>
              <a:rPr lang="ja-JP" altLang="ja-JP" dirty="0"/>
              <a:t>語りの時間</a:t>
            </a:r>
            <a:r>
              <a:rPr lang="ja-JP" altLang="ja-JP" dirty="0" smtClean="0"/>
              <a:t>）</a:t>
            </a:r>
            <a:endParaRPr lang="en-US" altLang="ja-JP" dirty="0" smtClean="0"/>
          </a:p>
          <a:p>
            <a:r>
              <a:rPr lang="en-US" altLang="ja-JP" dirty="0" smtClean="0"/>
              <a:t>(</a:t>
            </a:r>
            <a:r>
              <a:rPr lang="en-US" altLang="ja-JP" dirty="0"/>
              <a:t>2</a:t>
            </a:r>
            <a:r>
              <a:rPr lang="en-US" altLang="ja-JP" dirty="0" smtClean="0"/>
              <a:t>)</a:t>
            </a:r>
            <a:r>
              <a:rPr lang="ja-JP" altLang="ja-JP" dirty="0" smtClean="0"/>
              <a:t>叙事角度</a:t>
            </a:r>
            <a:r>
              <a:rPr lang="en-US" altLang="ja-JP" dirty="0" smtClean="0"/>
              <a:t/>
            </a:r>
            <a:br>
              <a:rPr lang="en-US" altLang="ja-JP" dirty="0" smtClean="0"/>
            </a:br>
            <a:r>
              <a:rPr lang="ja-JP" altLang="en-US" dirty="0" smtClean="0"/>
              <a:t>　　　　　　</a:t>
            </a:r>
            <a:r>
              <a:rPr lang="ja-JP" altLang="ja-JP" dirty="0" smtClean="0"/>
              <a:t>（</a:t>
            </a:r>
            <a:r>
              <a:rPr lang="ja-JP" altLang="ja-JP" dirty="0"/>
              <a:t>語りの角度</a:t>
            </a:r>
            <a:r>
              <a:rPr lang="ja-JP" altLang="ja-JP" dirty="0" smtClean="0"/>
              <a:t>）</a:t>
            </a:r>
            <a:endParaRPr lang="en-US" altLang="ja-JP" dirty="0" smtClean="0"/>
          </a:p>
          <a:p>
            <a:r>
              <a:rPr lang="en-US" altLang="ja-JP" b="1" dirty="0" smtClean="0">
                <a:solidFill>
                  <a:srgbClr val="FF0000"/>
                </a:solidFill>
                <a:effectLst>
                  <a:outerShdw blurRad="38100" dist="38100" dir="2700000" algn="tl">
                    <a:srgbClr val="000000">
                      <a:alpha val="43137"/>
                    </a:srgbClr>
                  </a:outerShdw>
                </a:effectLst>
              </a:rPr>
              <a:t>(</a:t>
            </a:r>
            <a:r>
              <a:rPr lang="en-US" altLang="ja-JP" b="1" dirty="0">
                <a:solidFill>
                  <a:srgbClr val="FF0000"/>
                </a:solidFill>
                <a:effectLst>
                  <a:outerShdw blurRad="38100" dist="38100" dir="2700000" algn="tl">
                    <a:srgbClr val="000000">
                      <a:alpha val="43137"/>
                    </a:srgbClr>
                  </a:outerShdw>
                </a:effectLst>
              </a:rPr>
              <a:t>3</a:t>
            </a:r>
            <a:r>
              <a:rPr lang="en-US" altLang="ja-JP" b="1" dirty="0" smtClean="0">
                <a:solidFill>
                  <a:srgbClr val="FF0000"/>
                </a:solidFill>
                <a:effectLst>
                  <a:outerShdw blurRad="38100" dist="38100" dir="2700000" algn="tl">
                    <a:srgbClr val="000000">
                      <a:alpha val="43137"/>
                    </a:srgbClr>
                  </a:outerShdw>
                </a:effectLst>
              </a:rPr>
              <a:t>)</a:t>
            </a:r>
            <a:r>
              <a:rPr lang="ja-JP" altLang="ja-JP" b="1" dirty="0" smtClean="0">
                <a:solidFill>
                  <a:srgbClr val="FF0000"/>
                </a:solidFill>
                <a:effectLst>
                  <a:outerShdw blurRad="38100" dist="38100" dir="2700000" algn="tl">
                    <a:srgbClr val="000000">
                      <a:alpha val="43137"/>
                    </a:srgbClr>
                  </a:outerShdw>
                </a:effectLst>
              </a:rPr>
              <a:t>叙事結構</a:t>
            </a:r>
            <a:r>
              <a:rPr lang="en-US" altLang="ja-JP" b="1" dirty="0" smtClean="0">
                <a:solidFill>
                  <a:srgbClr val="FF0000"/>
                </a:solidFill>
                <a:effectLst>
                  <a:outerShdw blurRad="38100" dist="38100" dir="2700000" algn="tl">
                    <a:srgbClr val="000000">
                      <a:alpha val="43137"/>
                    </a:srgbClr>
                  </a:outerShdw>
                </a:effectLst>
              </a:rPr>
              <a:t/>
            </a:r>
            <a:br>
              <a:rPr lang="en-US" altLang="ja-JP" b="1" dirty="0" smtClean="0">
                <a:solidFill>
                  <a:srgbClr val="FF0000"/>
                </a:solidFill>
                <a:effectLst>
                  <a:outerShdw blurRad="38100" dist="38100" dir="2700000" algn="tl">
                    <a:srgbClr val="000000">
                      <a:alpha val="43137"/>
                    </a:srgbClr>
                  </a:outerShdw>
                </a:effectLst>
              </a:rPr>
            </a:br>
            <a:r>
              <a:rPr lang="ja-JP" altLang="en-US" b="1" dirty="0" smtClean="0">
                <a:solidFill>
                  <a:srgbClr val="FF0000"/>
                </a:solidFill>
                <a:effectLst>
                  <a:outerShdw blurRad="38100" dist="38100" dir="2700000" algn="tl">
                    <a:srgbClr val="000000">
                      <a:alpha val="43137"/>
                    </a:srgbClr>
                  </a:outerShdw>
                </a:effectLst>
              </a:rPr>
              <a:t>　　　　　　</a:t>
            </a:r>
            <a:r>
              <a:rPr lang="ja-JP" altLang="ja-JP" b="1" dirty="0" smtClean="0">
                <a:solidFill>
                  <a:srgbClr val="FF0000"/>
                </a:solidFill>
                <a:effectLst>
                  <a:outerShdw blurRad="38100" dist="38100" dir="2700000" algn="tl">
                    <a:srgbClr val="000000">
                      <a:alpha val="43137"/>
                    </a:srgbClr>
                  </a:outerShdw>
                </a:effectLst>
              </a:rPr>
              <a:t>（</a:t>
            </a:r>
            <a:r>
              <a:rPr lang="ja-JP" altLang="ja-JP" b="1" dirty="0">
                <a:solidFill>
                  <a:srgbClr val="FF0000"/>
                </a:solidFill>
                <a:effectLst>
                  <a:outerShdw blurRad="38100" dist="38100" dir="2700000" algn="tl">
                    <a:srgbClr val="000000">
                      <a:alpha val="43137"/>
                    </a:srgbClr>
                  </a:outerShdw>
                </a:effectLst>
              </a:rPr>
              <a:t>語りの構造）</a:t>
            </a:r>
            <a:endParaRPr kumimoji="1" lang="ja-JP" altLang="en-US" b="1" dirty="0">
              <a:solidFill>
                <a:srgbClr val="FF0000"/>
              </a:solidFill>
              <a:effectLst>
                <a:outerShdw blurRad="38100" dist="38100" dir="2700000" algn="tl">
                  <a:srgbClr val="000000">
                    <a:alpha val="43137"/>
                  </a:srgbClr>
                </a:outerShdw>
              </a:effectLs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642194"/>
          </a:xfrm>
        </p:spPr>
        <p:txBody>
          <a:bodyPr>
            <a:noAutofit/>
          </a:bodyPr>
          <a:lstStyle/>
          <a:p>
            <a:r>
              <a:rPr lang="zh-CN" altLang="ja-JP" sz="3600" dirty="0" smtClean="0">
                <a:latin typeface="+mn-lt"/>
                <a:ea typeface="ＭＳ ゴシック" pitchFamily="49" charset="-128"/>
              </a:rPr>
              <a:t>胡適「『老残遊記』序</a:t>
            </a:r>
            <a:r>
              <a:rPr lang="zh-CN" altLang="ja-JP" sz="3600" dirty="0" smtClean="0">
                <a:latin typeface="+mn-lt"/>
                <a:ea typeface="ＭＳ ゴシック" pitchFamily="49" charset="-128"/>
              </a:rPr>
              <a:t>」</a:t>
            </a:r>
            <a:r>
              <a:rPr lang="en-US" altLang="zh-CN" sz="3200" dirty="0" smtClean="0">
                <a:latin typeface="+mn-lt"/>
                <a:ea typeface="ＭＳ ゴシック" pitchFamily="49" charset="-128"/>
              </a:rPr>
              <a:t/>
            </a:r>
            <a:br>
              <a:rPr lang="en-US" altLang="zh-CN" sz="3200" dirty="0" smtClean="0">
                <a:latin typeface="+mn-lt"/>
                <a:ea typeface="ＭＳ ゴシック" pitchFamily="49" charset="-128"/>
              </a:rPr>
            </a:br>
            <a:r>
              <a:rPr lang="zh-CN" altLang="ja-JP" sz="2800" dirty="0" smtClean="0">
                <a:latin typeface="+mn-lt"/>
                <a:ea typeface="ＭＳ ゴシック" pitchFamily="49" charset="-128"/>
              </a:rPr>
              <a:t>（</a:t>
            </a:r>
            <a:r>
              <a:rPr lang="zh-CN" altLang="ja-JP" sz="2800" dirty="0" smtClean="0">
                <a:latin typeface="+mn-lt"/>
                <a:ea typeface="ＭＳ ゴシック" pitchFamily="49" charset="-128"/>
              </a:rPr>
              <a:t>『胡適全集』第三巻</a:t>
            </a:r>
            <a:r>
              <a:rPr lang="en-US" altLang="ja-JP" sz="2800" dirty="0" smtClean="0">
                <a:latin typeface="+mn-lt"/>
                <a:ea typeface="ＭＳ ゴシック" pitchFamily="49" charset="-128"/>
              </a:rPr>
              <a:t>, </a:t>
            </a:r>
            <a:r>
              <a:rPr lang="zh-CN" altLang="ja-JP" sz="2800" dirty="0" smtClean="0">
                <a:latin typeface="+mn-lt"/>
                <a:ea typeface="ＭＳ ゴシック" pitchFamily="49" charset="-128"/>
              </a:rPr>
              <a:t>合肥：安徽教育出版社</a:t>
            </a:r>
            <a:r>
              <a:rPr lang="en-US" altLang="ja-JP" sz="2800" dirty="0" smtClean="0">
                <a:latin typeface="+mn-lt"/>
                <a:ea typeface="ＭＳ ゴシック" pitchFamily="49" charset="-128"/>
              </a:rPr>
              <a:t>, 2003</a:t>
            </a:r>
            <a:r>
              <a:rPr lang="zh-CN" altLang="ja-JP" sz="2800" dirty="0" smtClean="0">
                <a:latin typeface="+mn-lt"/>
                <a:ea typeface="ＭＳ ゴシック" pitchFamily="49" charset="-128"/>
              </a:rPr>
              <a:t>。</a:t>
            </a:r>
            <a:r>
              <a:rPr lang="ja-JP" altLang="ja-JP" sz="2800" dirty="0" smtClean="0">
                <a:latin typeface="+mn-lt"/>
                <a:ea typeface="ＭＳ ゴシック" pitchFamily="49" charset="-128"/>
              </a:rPr>
              <a:t>初出は</a:t>
            </a:r>
            <a:r>
              <a:rPr lang="en-US" altLang="ja-JP" sz="2800" dirty="0" smtClean="0">
                <a:latin typeface="+mn-lt"/>
                <a:ea typeface="ＭＳ ゴシック" pitchFamily="49" charset="-128"/>
              </a:rPr>
              <a:t>1925</a:t>
            </a:r>
            <a:r>
              <a:rPr lang="ja-JP" altLang="ja-JP" sz="2800" dirty="0" smtClean="0">
                <a:latin typeface="+mn-lt"/>
                <a:ea typeface="ＭＳ ゴシック" pitchFamily="49" charset="-128"/>
              </a:rPr>
              <a:t>年）</a:t>
            </a:r>
            <a:endParaRPr kumimoji="1" lang="ja-JP" altLang="en-US" sz="2800" dirty="0">
              <a:latin typeface="+mn-lt"/>
              <a:ea typeface="ＭＳ ゴシック" pitchFamily="49" charset="-128"/>
            </a:endParaRPr>
          </a:p>
        </p:txBody>
      </p:sp>
      <p:sp>
        <p:nvSpPr>
          <p:cNvPr id="3" name="コンテンツ プレースホルダ 2"/>
          <p:cNvSpPr>
            <a:spLocks noGrp="1"/>
          </p:cNvSpPr>
          <p:nvPr>
            <p:ph idx="1"/>
          </p:nvPr>
        </p:nvSpPr>
        <p:spPr>
          <a:xfrm>
            <a:off x="467544" y="2132856"/>
            <a:ext cx="8229600" cy="4237931"/>
          </a:xfrm>
        </p:spPr>
        <p:txBody>
          <a:bodyPr>
            <a:normAutofit/>
          </a:bodyPr>
          <a:lstStyle/>
          <a:p>
            <a:r>
              <a:rPr lang="ja-JP" altLang="ja-JP" sz="4000" dirty="0" smtClean="0">
                <a:latin typeface="SimSun" pitchFamily="2" charset="-122"/>
                <a:ea typeface="SimSun" pitchFamily="2" charset="-122"/>
                <a:cs typeface="Times New Roman"/>
              </a:rPr>
              <a:t>古来作小</a:t>
            </a:r>
            <a:r>
              <a:rPr lang="ja-JP" altLang="ja-JP" sz="4000" dirty="0" smtClean="0">
                <a:latin typeface="SimSun" pitchFamily="2" charset="-122"/>
                <a:ea typeface="SimSun" pitchFamily="2" charset="-122"/>
                <a:cs typeface="SimSun"/>
              </a:rPr>
              <a:t>说</a:t>
            </a:r>
            <a:r>
              <a:rPr lang="ja-JP" altLang="ja-JP" sz="4000" dirty="0" smtClean="0">
                <a:latin typeface="SimSun" pitchFamily="2" charset="-122"/>
                <a:ea typeface="SimSun" pitchFamily="2" charset="-122"/>
                <a:cs typeface="ＭＳ 明朝"/>
              </a:rPr>
              <a:t>的人在</a:t>
            </a:r>
            <a:r>
              <a:rPr lang="ja-JP" altLang="ja-JP" sz="4000" b="1" dirty="0" smtClean="0">
                <a:solidFill>
                  <a:srgbClr val="FF0000"/>
                </a:solidFill>
                <a:effectLst>
                  <a:outerShdw blurRad="38100" dist="38100" dir="2700000" algn="tl">
                    <a:srgbClr val="000000">
                      <a:alpha val="43137"/>
                    </a:srgbClr>
                  </a:outerShdw>
                </a:effectLst>
                <a:latin typeface="SimSun" pitchFamily="2" charset="-122"/>
                <a:ea typeface="SimSun" pitchFamily="2" charset="-122"/>
                <a:cs typeface="ＭＳ 明朝"/>
              </a:rPr>
              <a:t>描写人物</a:t>
            </a:r>
            <a:r>
              <a:rPr lang="ja-JP" altLang="ja-JP" sz="4000" dirty="0" smtClean="0">
                <a:latin typeface="SimSun" pitchFamily="2" charset="-122"/>
                <a:ea typeface="SimSun" pitchFamily="2" charset="-122"/>
                <a:cs typeface="ＭＳ 明朝"/>
              </a:rPr>
              <a:t>的方面</a:t>
            </a:r>
            <a:r>
              <a:rPr lang="ja-JP" altLang="ja-JP" sz="4000" dirty="0" smtClean="0">
                <a:latin typeface="SimSun" pitchFamily="2" charset="-122"/>
                <a:ea typeface="SimSun" pitchFamily="2" charset="-122"/>
                <a:cs typeface="SimSun"/>
              </a:rPr>
              <a:t>还</a:t>
            </a:r>
            <a:r>
              <a:rPr lang="ja-JP" altLang="ja-JP" sz="4000" dirty="0" smtClean="0">
                <a:latin typeface="SimSun" pitchFamily="2" charset="-122"/>
                <a:ea typeface="SimSun" pitchFamily="2" charset="-122"/>
                <a:cs typeface="ＭＳ 明朝"/>
              </a:rPr>
              <a:t>有很肯用气力的；</a:t>
            </a:r>
            <a:r>
              <a:rPr lang="ja-JP" altLang="ja-JP" sz="4000" u="sng" dirty="0" smtClean="0">
                <a:effectLst>
                  <a:outerShdw blurRad="38100" dist="38100" dir="2700000" algn="tl">
                    <a:srgbClr val="000000">
                      <a:alpha val="43137"/>
                    </a:srgbClr>
                  </a:outerShdw>
                </a:effectLst>
                <a:latin typeface="SimSun" pitchFamily="2" charset="-122"/>
                <a:ea typeface="SimSun" pitchFamily="2" charset="-122"/>
                <a:cs typeface="ＭＳ 明朝"/>
              </a:rPr>
              <a:t>但</a:t>
            </a:r>
            <a:r>
              <a:rPr lang="ja-JP" altLang="ja-JP" sz="4000" b="1" u="sng" dirty="0" smtClean="0">
                <a:solidFill>
                  <a:srgbClr val="FF0000"/>
                </a:solidFill>
                <a:effectLst>
                  <a:outerShdw blurRad="38100" dist="38100" dir="2700000" algn="tl">
                    <a:srgbClr val="000000">
                      <a:alpha val="43137"/>
                    </a:srgbClr>
                  </a:outerShdw>
                </a:effectLst>
                <a:latin typeface="SimSun" pitchFamily="2" charset="-122"/>
                <a:ea typeface="SimSun" pitchFamily="2" charset="-122"/>
                <a:cs typeface="ＭＳ 明朝"/>
              </a:rPr>
              <a:t>描写</a:t>
            </a:r>
            <a:r>
              <a:rPr lang="ja-JP" altLang="ja-JP" sz="4000" b="1" u="sng" dirty="0" smtClean="0">
                <a:solidFill>
                  <a:srgbClr val="FF0000"/>
                </a:solidFill>
                <a:effectLst>
                  <a:outerShdw blurRad="38100" dist="38100" dir="2700000" algn="tl">
                    <a:srgbClr val="000000">
                      <a:alpha val="43137"/>
                    </a:srgbClr>
                  </a:outerShdw>
                </a:effectLst>
                <a:latin typeface="SimSun" pitchFamily="2" charset="-122"/>
                <a:ea typeface="SimSun" pitchFamily="2" charset="-122"/>
                <a:cs typeface="SimSun"/>
              </a:rPr>
              <a:t>风</a:t>
            </a:r>
            <a:r>
              <a:rPr lang="ja-JP" altLang="ja-JP" sz="4000" b="1" u="sng" dirty="0" smtClean="0">
                <a:solidFill>
                  <a:srgbClr val="FF0000"/>
                </a:solidFill>
                <a:effectLst>
                  <a:outerShdw blurRad="38100" dist="38100" dir="2700000" algn="tl">
                    <a:srgbClr val="000000">
                      <a:alpha val="43137"/>
                    </a:srgbClr>
                  </a:outerShdw>
                </a:effectLst>
                <a:latin typeface="SimSun" pitchFamily="2" charset="-122"/>
                <a:ea typeface="SimSun" pitchFamily="2" charset="-122"/>
                <a:cs typeface="ＭＳ 明朝"/>
              </a:rPr>
              <a:t>景</a:t>
            </a:r>
            <a:r>
              <a:rPr lang="ja-JP" altLang="ja-JP" sz="4000" u="sng" dirty="0" smtClean="0">
                <a:effectLst>
                  <a:outerShdw blurRad="38100" dist="38100" dir="2700000" algn="tl">
                    <a:srgbClr val="000000">
                      <a:alpha val="43137"/>
                    </a:srgbClr>
                  </a:outerShdw>
                </a:effectLst>
                <a:latin typeface="SimSun" pitchFamily="2" charset="-122"/>
                <a:ea typeface="SimSun" pitchFamily="2" charset="-122"/>
                <a:cs typeface="ＭＳ 明朝"/>
              </a:rPr>
              <a:t>的能力在旧小</a:t>
            </a:r>
            <a:r>
              <a:rPr lang="ja-JP" altLang="ja-JP" sz="4000" u="sng" dirty="0" smtClean="0">
                <a:effectLst>
                  <a:outerShdw blurRad="38100" dist="38100" dir="2700000" algn="tl">
                    <a:srgbClr val="000000">
                      <a:alpha val="43137"/>
                    </a:srgbClr>
                  </a:outerShdw>
                </a:effectLst>
                <a:latin typeface="SimSun" pitchFamily="2" charset="-122"/>
                <a:ea typeface="SimSun" pitchFamily="2" charset="-122"/>
                <a:cs typeface="SimSun"/>
              </a:rPr>
              <a:t>说</a:t>
            </a:r>
            <a:r>
              <a:rPr lang="ja-JP" altLang="ja-JP" sz="4000" u="sng" dirty="0" smtClean="0">
                <a:effectLst>
                  <a:outerShdw blurRad="38100" dist="38100" dir="2700000" algn="tl">
                    <a:srgbClr val="000000">
                      <a:alpha val="43137"/>
                    </a:srgbClr>
                  </a:outerShdw>
                </a:effectLst>
                <a:latin typeface="SimSun" pitchFamily="2" charset="-122"/>
                <a:ea typeface="SimSun" pitchFamily="2" charset="-122"/>
                <a:cs typeface="ＭＳ 明朝"/>
              </a:rPr>
              <a:t>里</a:t>
            </a:r>
            <a:r>
              <a:rPr lang="ja-JP" altLang="ja-JP" sz="4000" u="sng" dirty="0" smtClean="0">
                <a:effectLst>
                  <a:outerShdw blurRad="38100" dist="38100" dir="2700000" algn="tl">
                    <a:srgbClr val="000000">
                      <a:alpha val="43137"/>
                    </a:srgbClr>
                  </a:outerShdw>
                </a:effectLst>
                <a:latin typeface="SimSun" pitchFamily="2" charset="-122"/>
                <a:ea typeface="SimSun" pitchFamily="2" charset="-122"/>
                <a:cs typeface="SimSun"/>
              </a:rPr>
              <a:t>简</a:t>
            </a:r>
            <a:r>
              <a:rPr lang="ja-JP" altLang="ja-JP" sz="4000" u="sng" dirty="0" smtClean="0">
                <a:effectLst>
                  <a:outerShdw blurRad="38100" dist="38100" dir="2700000" algn="tl">
                    <a:srgbClr val="000000">
                      <a:alpha val="43137"/>
                    </a:srgbClr>
                  </a:outerShdw>
                </a:effectLst>
                <a:latin typeface="SimSun" pitchFamily="2" charset="-122"/>
                <a:ea typeface="SimSun" pitchFamily="2" charset="-122"/>
                <a:cs typeface="ＭＳ 明朝"/>
              </a:rPr>
              <a:t>直没有</a:t>
            </a:r>
            <a:r>
              <a:rPr lang="ja-JP" altLang="ja-JP" sz="4000" dirty="0" smtClean="0">
                <a:latin typeface="SimSun" pitchFamily="2" charset="-122"/>
                <a:ea typeface="SimSun" pitchFamily="2" charset="-122"/>
                <a:cs typeface="ＭＳ 明朝"/>
              </a:rPr>
              <a:t>。</a:t>
            </a:r>
            <a:endParaRPr lang="en-US" altLang="ja-JP" sz="4000" dirty="0" smtClean="0">
              <a:latin typeface="SimSun" pitchFamily="2" charset="-122"/>
              <a:ea typeface="SimSun" pitchFamily="2" charset="-122"/>
              <a:cs typeface="ＭＳ 明朝"/>
            </a:endParaRPr>
          </a:p>
          <a:p>
            <a:r>
              <a:rPr lang="zh-CN" altLang="ja-JP" sz="4000" dirty="0" smtClean="0">
                <a:latin typeface="SimSun" pitchFamily="2" charset="-122"/>
                <a:ea typeface="SimSun" pitchFamily="2" charset="-122"/>
                <a:cs typeface="ＭＳ 明朝"/>
              </a:rPr>
              <a:t>《西游</a:t>
            </a:r>
            <a:r>
              <a:rPr lang="zh-CN" altLang="ja-JP" sz="4000" dirty="0" smtClean="0">
                <a:latin typeface="SimSun" pitchFamily="2" charset="-122"/>
                <a:ea typeface="SimSun" pitchFamily="2" charset="-122"/>
                <a:cs typeface="SimSun"/>
              </a:rPr>
              <a:t>记</a:t>
            </a:r>
            <a:r>
              <a:rPr lang="zh-CN" altLang="ja-JP" sz="4000" dirty="0" smtClean="0">
                <a:latin typeface="SimSun" pitchFamily="2" charset="-122"/>
                <a:ea typeface="SimSun" pitchFamily="2" charset="-122"/>
                <a:cs typeface="ＭＳ 明朝"/>
              </a:rPr>
              <a:t>》与《</a:t>
            </a:r>
            <a:r>
              <a:rPr lang="zh-CN" altLang="ja-JP" sz="4000" dirty="0" smtClean="0">
                <a:latin typeface="SimSun" pitchFamily="2" charset="-122"/>
                <a:ea typeface="SimSun" pitchFamily="2" charset="-122"/>
                <a:cs typeface="SimSun"/>
              </a:rPr>
              <a:t>红</a:t>
            </a:r>
            <a:r>
              <a:rPr lang="zh-CN" altLang="ja-JP" sz="4000" dirty="0" smtClean="0">
                <a:latin typeface="SimSun" pitchFamily="2" charset="-122"/>
                <a:ea typeface="SimSun" pitchFamily="2" charset="-122"/>
                <a:cs typeface="ＭＳ 明朝"/>
              </a:rPr>
              <a:t>楼梦》描写</a:t>
            </a:r>
            <a:r>
              <a:rPr lang="zh-CN" altLang="ja-JP" sz="4000" dirty="0" smtClean="0">
                <a:latin typeface="SimSun" pitchFamily="2" charset="-122"/>
                <a:ea typeface="SimSun" pitchFamily="2" charset="-122"/>
                <a:cs typeface="SimSun"/>
              </a:rPr>
              <a:t>风</a:t>
            </a:r>
            <a:r>
              <a:rPr lang="zh-CN" altLang="ja-JP" sz="4000" dirty="0" smtClean="0">
                <a:latin typeface="SimSun" pitchFamily="2" charset="-122"/>
                <a:ea typeface="SimSun" pitchFamily="2" charset="-122"/>
                <a:cs typeface="ＭＳ 明朝"/>
              </a:rPr>
              <a:t>景也都只是用几句</a:t>
            </a:r>
            <a:r>
              <a:rPr lang="zh-CN" altLang="ja-JP" sz="4000" u="sng" dirty="0" smtClean="0">
                <a:effectLst>
                  <a:outerShdw blurRad="38100" dist="38100" dir="2700000" algn="tl">
                    <a:srgbClr val="000000">
                      <a:alpha val="43137"/>
                    </a:srgbClr>
                  </a:outerShdw>
                </a:effectLst>
                <a:latin typeface="SimSun" pitchFamily="2" charset="-122"/>
                <a:ea typeface="SimSun" pitchFamily="2" charset="-122"/>
                <a:cs typeface="SimSun"/>
              </a:rPr>
              <a:t>烂调</a:t>
            </a:r>
            <a:r>
              <a:rPr lang="zh-CN" altLang="ja-JP" sz="4000" u="sng" dirty="0" smtClean="0">
                <a:effectLst>
                  <a:outerShdw blurRad="38100" dist="38100" dir="2700000" algn="tl">
                    <a:srgbClr val="000000">
                      <a:alpha val="43137"/>
                    </a:srgbClr>
                  </a:outerShdw>
                </a:effectLst>
                <a:latin typeface="SimSun" pitchFamily="2" charset="-122"/>
                <a:ea typeface="SimSun" pitchFamily="2" charset="-122"/>
                <a:cs typeface="ＭＳ 明朝"/>
              </a:rPr>
              <a:t>的四字句</a:t>
            </a:r>
            <a:r>
              <a:rPr lang="zh-CN" altLang="ja-JP" sz="4000" dirty="0" smtClean="0">
                <a:latin typeface="SimSun" pitchFamily="2" charset="-122"/>
                <a:ea typeface="SimSun" pitchFamily="2" charset="-122"/>
                <a:cs typeface="ＭＳ 明朝"/>
              </a:rPr>
              <a:t>，全无深刻的描写</a:t>
            </a:r>
            <a:r>
              <a:rPr lang="zh-CN" altLang="ja-JP" sz="4000" dirty="0" smtClean="0">
                <a:latin typeface="SimSun" pitchFamily="2" charset="-122"/>
                <a:ea typeface="SimSun" pitchFamily="2" charset="-122"/>
                <a:cs typeface="ＭＳ 明朝"/>
              </a:rPr>
              <a:t>。</a:t>
            </a:r>
            <a:endParaRPr lang="en-US" altLang="zh-CN" sz="4000" dirty="0" smtClean="0">
              <a:latin typeface="SimSun" pitchFamily="2" charset="-122"/>
              <a:ea typeface="SimSun" pitchFamily="2" charset="-122"/>
              <a:cs typeface="ＭＳ 明朝"/>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zh-CN" altLang="ja-JP" dirty="0" smtClean="0">
                <a:ea typeface="ＭＳ ゴシック" pitchFamily="49" charset="-128"/>
              </a:rPr>
              <a:t>胡適「『老残遊記』序」</a:t>
            </a:r>
            <a:endParaRPr kumimoji="1" lang="ja-JP" altLang="en-US" dirty="0"/>
          </a:p>
        </p:txBody>
      </p:sp>
      <p:sp>
        <p:nvSpPr>
          <p:cNvPr id="3" name="コンテンツ プレースホルダ 2"/>
          <p:cNvSpPr>
            <a:spLocks noGrp="1"/>
          </p:cNvSpPr>
          <p:nvPr>
            <p:ph idx="1"/>
          </p:nvPr>
        </p:nvSpPr>
        <p:spPr>
          <a:xfrm>
            <a:off x="457200" y="1556792"/>
            <a:ext cx="8229600" cy="4569371"/>
          </a:xfrm>
        </p:spPr>
        <p:txBody>
          <a:bodyPr>
            <a:normAutofit/>
          </a:bodyPr>
          <a:lstStyle/>
          <a:p>
            <a:r>
              <a:rPr lang="zh-CN" altLang="ja-JP" sz="3600" b="1" dirty="0" smtClean="0">
                <a:solidFill>
                  <a:srgbClr val="FF0000"/>
                </a:solidFill>
                <a:effectLst>
                  <a:outerShdw blurRad="38100" dist="38100" dir="2700000" algn="tl">
                    <a:srgbClr val="000000">
                      <a:alpha val="43137"/>
                    </a:srgbClr>
                  </a:outerShdw>
                </a:effectLst>
                <a:latin typeface="+mn-ea"/>
                <a:cs typeface="ＭＳ 明朝"/>
              </a:rPr>
              <a:t>写一个人物</a:t>
            </a:r>
            <a:r>
              <a:rPr lang="zh-CN" altLang="ja-JP" sz="3600" dirty="0" smtClean="0">
                <a:latin typeface="+mn-ea"/>
                <a:cs typeface="ＭＳ 明朝"/>
              </a:rPr>
              <a:t>，如</a:t>
            </a:r>
            <a:r>
              <a:rPr lang="zh-CN" altLang="ja-JP" sz="3600" dirty="0" smtClean="0">
                <a:latin typeface="+mn-ea"/>
                <a:cs typeface="SimSun"/>
              </a:rPr>
              <a:t>鲁</a:t>
            </a:r>
            <a:r>
              <a:rPr lang="zh-CN" altLang="ja-JP" sz="3600" dirty="0" smtClean="0">
                <a:latin typeface="+mn-ea"/>
                <a:cs typeface="ＭＳ 明朝"/>
              </a:rPr>
              <a:t>智深，如王</a:t>
            </a:r>
            <a:r>
              <a:rPr lang="zh-CN" altLang="ja-JP" sz="3600" dirty="0" smtClean="0">
                <a:latin typeface="+mn-ea"/>
                <a:cs typeface="SimSun"/>
              </a:rPr>
              <a:t>凤</a:t>
            </a:r>
            <a:r>
              <a:rPr lang="zh-CN" altLang="ja-JP" sz="3600" dirty="0" smtClean="0">
                <a:latin typeface="+mn-ea"/>
                <a:cs typeface="ＭＳ 明朝"/>
              </a:rPr>
              <a:t>姐，如成老爹，古文里的种</a:t>
            </a:r>
            <a:r>
              <a:rPr lang="zh-CN" altLang="ja-JP" sz="3600" dirty="0" smtClean="0">
                <a:latin typeface="+mn-ea"/>
                <a:cs typeface="Times New Roman"/>
              </a:rPr>
              <a:t>种</a:t>
            </a:r>
            <a:r>
              <a:rPr lang="zh-CN" altLang="ja-JP" sz="3600" dirty="0" smtClean="0">
                <a:latin typeface="+mn-ea"/>
                <a:cs typeface="SimSun"/>
              </a:rPr>
              <a:t>烂调</a:t>
            </a:r>
            <a:r>
              <a:rPr lang="zh-CN" altLang="ja-JP" sz="3600" dirty="0" smtClean="0">
                <a:latin typeface="+mn-ea"/>
                <a:cs typeface="ＭＳ 明朝"/>
              </a:rPr>
              <a:t>套</a:t>
            </a:r>
            <a:r>
              <a:rPr lang="zh-CN" altLang="ja-JP" sz="3600" dirty="0" smtClean="0">
                <a:latin typeface="+mn-ea"/>
                <a:cs typeface="SimSun"/>
              </a:rPr>
              <a:t>语</a:t>
            </a:r>
            <a:r>
              <a:rPr lang="zh-CN" altLang="ja-JP" sz="3600" dirty="0" smtClean="0">
                <a:latin typeface="+mn-ea"/>
                <a:cs typeface="ＭＳ 明朝"/>
              </a:rPr>
              <a:t>都不适用，所以</a:t>
            </a:r>
            <a:r>
              <a:rPr lang="zh-CN" altLang="ja-JP" sz="3600" u="sng" dirty="0" smtClean="0">
                <a:effectLst>
                  <a:outerShdw blurRad="38100" dist="38100" dir="2700000" algn="tl">
                    <a:srgbClr val="000000">
                      <a:alpha val="43137"/>
                    </a:srgbClr>
                  </a:outerShdw>
                </a:effectLst>
                <a:latin typeface="+mn-ea"/>
                <a:cs typeface="ＭＳ 明朝"/>
              </a:rPr>
              <a:t>不能不用活的</a:t>
            </a:r>
            <a:r>
              <a:rPr lang="zh-CN" altLang="ja-JP" sz="3600" u="sng" dirty="0" smtClean="0">
                <a:effectLst>
                  <a:outerShdw blurRad="38100" dist="38100" dir="2700000" algn="tl">
                    <a:srgbClr val="000000">
                      <a:alpha val="43137"/>
                    </a:srgbClr>
                  </a:outerShdw>
                </a:effectLst>
                <a:latin typeface="+mn-ea"/>
                <a:cs typeface="SimSun"/>
              </a:rPr>
              <a:t>语</a:t>
            </a:r>
            <a:r>
              <a:rPr lang="zh-CN" altLang="ja-JP" sz="3600" u="sng" dirty="0" smtClean="0">
                <a:effectLst>
                  <a:outerShdw blurRad="38100" dist="38100" dir="2700000" algn="tl">
                    <a:srgbClr val="000000">
                      <a:alpha val="43137"/>
                    </a:srgbClr>
                  </a:outerShdw>
                </a:effectLst>
                <a:latin typeface="+mn-ea"/>
                <a:cs typeface="ＭＳ 明朝"/>
              </a:rPr>
              <a:t>言</a:t>
            </a:r>
            <a:r>
              <a:rPr lang="zh-CN" altLang="ja-JP" sz="3600" dirty="0" smtClean="0">
                <a:latin typeface="+mn-ea"/>
                <a:cs typeface="ＭＳ 明朝"/>
              </a:rPr>
              <a:t>，新的</a:t>
            </a:r>
            <a:r>
              <a:rPr lang="zh-CN" altLang="ja-JP" sz="3600" dirty="0" smtClean="0">
                <a:latin typeface="+mn-ea"/>
                <a:cs typeface="SimSun"/>
              </a:rPr>
              <a:t>词</a:t>
            </a:r>
            <a:r>
              <a:rPr lang="zh-CN" altLang="ja-JP" sz="3600" dirty="0" smtClean="0">
                <a:latin typeface="+mn-ea"/>
                <a:cs typeface="ＭＳ 明朝"/>
              </a:rPr>
              <a:t>句，</a:t>
            </a:r>
            <a:r>
              <a:rPr lang="zh-CN" altLang="ja-JP" sz="3600" dirty="0" smtClean="0">
                <a:latin typeface="+mn-ea"/>
                <a:cs typeface="SimSun"/>
              </a:rPr>
              <a:t>实</a:t>
            </a:r>
            <a:r>
              <a:rPr lang="zh-CN" altLang="ja-JP" sz="3600" dirty="0" smtClean="0">
                <a:latin typeface="+mn-ea"/>
                <a:cs typeface="ＭＳ 明朝"/>
              </a:rPr>
              <a:t>地作描写的工夫</a:t>
            </a:r>
            <a:r>
              <a:rPr lang="zh-CN" altLang="ja-JP" sz="3600" dirty="0" smtClean="0">
                <a:latin typeface="+mn-ea"/>
                <a:cs typeface="ＭＳ 明朝"/>
              </a:rPr>
              <a:t>。</a:t>
            </a:r>
            <a:endParaRPr lang="en-US" altLang="zh-CN" sz="3600" dirty="0" smtClean="0">
              <a:latin typeface="+mn-ea"/>
              <a:cs typeface="ＭＳ 明朝"/>
            </a:endParaRPr>
          </a:p>
          <a:p>
            <a:r>
              <a:rPr lang="zh-CN" altLang="ja-JP" sz="3600" b="1" dirty="0" smtClean="0">
                <a:solidFill>
                  <a:srgbClr val="FF0000"/>
                </a:solidFill>
                <a:effectLst>
                  <a:outerShdw blurRad="38100" dist="38100" dir="2700000" algn="tl">
                    <a:srgbClr val="000000">
                      <a:alpha val="43137"/>
                    </a:srgbClr>
                  </a:outerShdw>
                </a:effectLst>
                <a:latin typeface="+mn-ea"/>
                <a:cs typeface="ＭＳ 明朝"/>
              </a:rPr>
              <a:t>但一到了写景的地方</a:t>
            </a:r>
            <a:r>
              <a:rPr lang="zh-CN" altLang="ja-JP" sz="3600" dirty="0" smtClean="0">
                <a:latin typeface="+mn-ea"/>
                <a:cs typeface="ＭＳ 明朝"/>
              </a:rPr>
              <a:t>，</a:t>
            </a:r>
            <a:r>
              <a:rPr lang="zh-CN" altLang="ja-JP" sz="3600" u="sng" dirty="0" smtClean="0">
                <a:effectLst>
                  <a:outerShdw blurRad="38100" dist="38100" dir="2700000" algn="tl">
                    <a:srgbClr val="000000">
                      <a:alpha val="43137"/>
                    </a:srgbClr>
                  </a:outerShdw>
                </a:effectLst>
                <a:latin typeface="+mn-ea"/>
                <a:cs typeface="SimSun"/>
              </a:rPr>
              <a:t>骈</a:t>
            </a:r>
            <a:r>
              <a:rPr lang="zh-CN" altLang="ja-JP" sz="3600" u="sng" dirty="0" smtClean="0">
                <a:effectLst>
                  <a:outerShdw blurRad="38100" dist="38100" dir="2700000" algn="tl">
                    <a:srgbClr val="000000">
                      <a:alpha val="43137"/>
                    </a:srgbClr>
                  </a:outerShdw>
                </a:effectLst>
                <a:latin typeface="+mn-ea"/>
                <a:cs typeface="ＭＳ 明朝"/>
              </a:rPr>
              <a:t>文</a:t>
            </a:r>
            <a:r>
              <a:rPr lang="zh-CN" altLang="ja-JP" sz="3600" u="sng" dirty="0" smtClean="0">
                <a:effectLst>
                  <a:outerShdw blurRad="38100" dist="38100" dir="2700000" algn="tl">
                    <a:srgbClr val="000000">
                      <a:alpha val="43137"/>
                    </a:srgbClr>
                  </a:outerShdw>
                </a:effectLst>
                <a:latin typeface="+mn-ea"/>
                <a:cs typeface="SimSun"/>
              </a:rPr>
              <a:t>诗词</a:t>
            </a:r>
            <a:r>
              <a:rPr lang="zh-CN" altLang="ja-JP" sz="3600" u="sng" dirty="0" smtClean="0">
                <a:effectLst>
                  <a:outerShdw blurRad="38100" dist="38100" dir="2700000" algn="tl">
                    <a:srgbClr val="000000">
                      <a:alpha val="43137"/>
                    </a:srgbClr>
                  </a:outerShdw>
                </a:effectLst>
                <a:latin typeface="+mn-ea"/>
                <a:cs typeface="ＭＳ 明朝"/>
              </a:rPr>
              <a:t>里的</a:t>
            </a:r>
            <a:r>
              <a:rPr lang="zh-CN" altLang="ja-JP" sz="3600" u="sng" dirty="0" smtClean="0">
                <a:effectLst>
                  <a:outerShdw blurRad="38100" dist="38100" dir="2700000" algn="tl">
                    <a:srgbClr val="000000">
                      <a:alpha val="43137"/>
                    </a:srgbClr>
                  </a:outerShdw>
                </a:effectLst>
                <a:latin typeface="+mn-ea"/>
                <a:cs typeface="SimSun"/>
              </a:rPr>
              <a:t>许</a:t>
            </a:r>
            <a:r>
              <a:rPr lang="zh-CN" altLang="ja-JP" sz="3600" u="sng" dirty="0" smtClean="0">
                <a:effectLst>
                  <a:outerShdw blurRad="38100" dist="38100" dir="2700000" algn="tl">
                    <a:srgbClr val="000000">
                      <a:alpha val="43137"/>
                    </a:srgbClr>
                  </a:outerShdw>
                </a:effectLst>
                <a:latin typeface="+mn-ea"/>
                <a:cs typeface="ＭＳ 明朝"/>
              </a:rPr>
              <a:t>多成</a:t>
            </a:r>
            <a:r>
              <a:rPr lang="zh-CN" altLang="ja-JP" sz="3600" u="sng" dirty="0" smtClean="0">
                <a:effectLst>
                  <a:outerShdw blurRad="38100" dist="38100" dir="2700000" algn="tl">
                    <a:srgbClr val="000000">
                      <a:alpha val="43137"/>
                    </a:srgbClr>
                  </a:outerShdw>
                </a:effectLst>
                <a:latin typeface="+mn-ea"/>
                <a:cs typeface="SimSun"/>
              </a:rPr>
              <a:t>语</a:t>
            </a:r>
            <a:r>
              <a:rPr lang="zh-CN" altLang="ja-JP" sz="3600" u="sng" dirty="0" smtClean="0">
                <a:effectLst>
                  <a:outerShdw blurRad="38100" dist="38100" dir="2700000" algn="tl">
                    <a:srgbClr val="000000">
                      <a:alpha val="43137"/>
                    </a:srgbClr>
                  </a:outerShdw>
                </a:effectLst>
                <a:latin typeface="+mn-ea"/>
                <a:cs typeface="ＭＳ 明朝"/>
              </a:rPr>
              <a:t>便自然涌上来，</a:t>
            </a:r>
            <a:r>
              <a:rPr lang="zh-CN" altLang="ja-JP" sz="3600" u="sng" dirty="0" smtClean="0">
                <a:effectLst>
                  <a:outerShdw blurRad="38100" dist="38100" dir="2700000" algn="tl">
                    <a:srgbClr val="000000">
                      <a:alpha val="43137"/>
                    </a:srgbClr>
                  </a:outerShdw>
                </a:effectLst>
                <a:latin typeface="+mn-ea"/>
                <a:cs typeface="SimSun"/>
              </a:rPr>
              <a:t>挤</a:t>
            </a:r>
            <a:r>
              <a:rPr lang="zh-CN" altLang="ja-JP" sz="3600" u="sng" dirty="0" smtClean="0">
                <a:effectLst>
                  <a:outerShdw blurRad="38100" dist="38100" dir="2700000" algn="tl">
                    <a:srgbClr val="000000">
                      <a:alpha val="43137"/>
                    </a:srgbClr>
                  </a:outerShdw>
                </a:effectLst>
                <a:latin typeface="+mn-ea"/>
                <a:cs typeface="ＭＳ 明朝"/>
              </a:rPr>
              <a:t>上来，</a:t>
            </a:r>
            <a:r>
              <a:rPr lang="zh-CN" altLang="ja-JP" sz="3600" u="sng" dirty="0" smtClean="0">
                <a:effectLst>
                  <a:outerShdw blurRad="38100" dist="38100" dir="2700000" algn="tl">
                    <a:srgbClr val="000000">
                      <a:alpha val="43137"/>
                    </a:srgbClr>
                  </a:outerShdw>
                </a:effectLst>
                <a:latin typeface="+mn-ea"/>
                <a:cs typeface="SimSun"/>
              </a:rPr>
              <a:t>摆</a:t>
            </a:r>
            <a:r>
              <a:rPr lang="zh-CN" altLang="ja-JP" sz="3600" u="sng" dirty="0" smtClean="0">
                <a:effectLst>
                  <a:outerShdw blurRad="38100" dist="38100" dir="2700000" algn="tl">
                    <a:srgbClr val="000000">
                      <a:alpha val="43137"/>
                    </a:srgbClr>
                  </a:outerShdw>
                </a:effectLst>
                <a:latin typeface="+mn-ea"/>
                <a:cs typeface="ＭＳ 明朝"/>
              </a:rPr>
              <a:t>脱也</a:t>
            </a:r>
            <a:r>
              <a:rPr lang="zh-CN" altLang="ja-JP" sz="3600" u="sng" dirty="0" smtClean="0">
                <a:effectLst>
                  <a:outerShdw blurRad="38100" dist="38100" dir="2700000" algn="tl">
                    <a:srgbClr val="000000">
                      <a:alpha val="43137"/>
                    </a:srgbClr>
                  </a:outerShdw>
                </a:effectLst>
                <a:latin typeface="+mn-ea"/>
                <a:cs typeface="SimSun"/>
              </a:rPr>
              <a:t>摆</a:t>
            </a:r>
            <a:r>
              <a:rPr lang="zh-CN" altLang="ja-JP" sz="3600" u="sng" dirty="0" smtClean="0">
                <a:effectLst>
                  <a:outerShdw blurRad="38100" dist="38100" dir="2700000" algn="tl">
                    <a:srgbClr val="000000">
                      <a:alpha val="43137"/>
                    </a:srgbClr>
                  </a:outerShdw>
                </a:effectLst>
                <a:latin typeface="+mn-ea"/>
                <a:cs typeface="ＭＳ 明朝"/>
              </a:rPr>
              <a:t>脱不开，赶也赶不去</a:t>
            </a:r>
            <a:r>
              <a:rPr lang="zh-CN" altLang="ja-JP" sz="3600" dirty="0" smtClean="0">
                <a:latin typeface="+mn-ea"/>
                <a:cs typeface="ＭＳ 明朝"/>
              </a:rPr>
              <a:t>。</a:t>
            </a:r>
            <a:endParaRPr kumimoji="1" lang="ja-JP" altLang="en-US" sz="3600" dirty="0">
              <a:latin typeface="+mn-ea"/>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348880"/>
            <a:ext cx="8229600" cy="1143000"/>
          </a:xfrm>
        </p:spPr>
        <p:txBody>
          <a:bodyPr/>
          <a:lstStyle/>
          <a:p>
            <a:r>
              <a:rPr kumimoji="1" lang="ja-JP" altLang="en-US" dirty="0" smtClean="0"/>
              <a:t>「風景」の発見</a:t>
            </a:r>
            <a:r>
              <a:rPr kumimoji="1" lang="ja-JP" altLang="en-US" i="1" dirty="0" smtClean="0"/>
              <a:t>以後</a:t>
            </a:r>
            <a:endParaRPr kumimoji="1" lang="ja-JP" altLang="en-US" i="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normAutofit fontScale="90000"/>
          </a:bodyPr>
          <a:lstStyle/>
          <a:p>
            <a:r>
              <a:rPr lang="zh-CN" altLang="ja-JP" dirty="0">
                <a:latin typeface="ＭＳ ゴシック" pitchFamily="49" charset="-128"/>
                <a:ea typeface="ＭＳ ゴシック" pitchFamily="49" charset="-128"/>
              </a:rPr>
              <a:t>陳平原『中国小説叙事模式的転変』</a:t>
            </a:r>
            <a:endParaRPr kumimoji="1" lang="ja-JP" altLang="en-US" dirty="0">
              <a:latin typeface="ＭＳ ゴシック" pitchFamily="49" charset="-128"/>
              <a:ea typeface="ＭＳ ゴシック" pitchFamily="49" charset="-128"/>
            </a:endParaRPr>
          </a:p>
        </p:txBody>
      </p:sp>
      <p:sp>
        <p:nvSpPr>
          <p:cNvPr id="3" name="コンテンツ プレースホルダ 2"/>
          <p:cNvSpPr>
            <a:spLocks noGrp="1"/>
          </p:cNvSpPr>
          <p:nvPr>
            <p:ph idx="1"/>
          </p:nvPr>
        </p:nvSpPr>
        <p:spPr>
          <a:xfrm>
            <a:off x="457200" y="1600200"/>
            <a:ext cx="8229600" cy="4997152"/>
          </a:xfrm>
        </p:spPr>
        <p:txBody>
          <a:bodyPr>
            <a:normAutofit lnSpcReduction="10000"/>
          </a:bodyPr>
          <a:lstStyle/>
          <a:p>
            <a:r>
              <a:rPr lang="zh-CN" altLang="ja-JP" dirty="0">
                <a:latin typeface="+mn-ea"/>
              </a:rPr>
              <a:t>《沉沦》开篇第一句话并非交代事件的时间、地点，而是</a:t>
            </a:r>
            <a:r>
              <a:rPr lang="zh-CN" altLang="ja-JP" dirty="0" smtClean="0">
                <a:latin typeface="+mn-ea"/>
              </a:rPr>
              <a:t>：</a:t>
            </a:r>
            <a:endParaRPr lang="en-US" altLang="zh-CN" dirty="0" smtClean="0">
              <a:latin typeface="+mn-ea"/>
            </a:endParaRPr>
          </a:p>
          <a:p>
            <a:pPr>
              <a:buNone/>
            </a:pPr>
            <a:r>
              <a:rPr lang="ja-JP" altLang="en-US" dirty="0">
                <a:latin typeface="+mn-ea"/>
                <a:ea typeface="FangSong" pitchFamily="49" charset="-122"/>
              </a:rPr>
              <a:t>　</a:t>
            </a:r>
            <a:r>
              <a:rPr lang="ja-JP" altLang="en-US" dirty="0" smtClean="0">
                <a:latin typeface="+mn-ea"/>
                <a:ea typeface="FangSong" pitchFamily="49" charset="-122"/>
              </a:rPr>
              <a:t>　</a:t>
            </a:r>
            <a:r>
              <a:rPr lang="zh-CN" altLang="ja-JP" sz="3600" b="1" dirty="0" smtClean="0">
                <a:latin typeface="FangSong" pitchFamily="49" charset="-122"/>
                <a:ea typeface="FangSong" pitchFamily="49" charset="-122"/>
              </a:rPr>
              <a:t>他</a:t>
            </a:r>
            <a:r>
              <a:rPr lang="zh-CN" altLang="ja-JP" sz="3600" b="1" dirty="0">
                <a:latin typeface="FangSong" pitchFamily="49" charset="-122"/>
                <a:ea typeface="FangSong" pitchFamily="49" charset="-122"/>
              </a:rPr>
              <a:t>近来觉得孤冷得可怜。</a:t>
            </a:r>
            <a:endParaRPr lang="ja-JP" altLang="ja-JP" sz="3600" b="1" dirty="0">
              <a:latin typeface="FangSong" pitchFamily="49" charset="-122"/>
              <a:ea typeface="FangSong" pitchFamily="49" charset="-122"/>
            </a:endParaRPr>
          </a:p>
          <a:p>
            <a:r>
              <a:rPr lang="zh-CN" altLang="ja-JP" dirty="0">
                <a:latin typeface="+mn-ea"/>
              </a:rPr>
              <a:t>关键不在人物的处境是否可怜，而是</a:t>
            </a:r>
            <a:r>
              <a:rPr lang="zh-CN" altLang="ja-JP" b="1" u="sng" dirty="0">
                <a:solidFill>
                  <a:srgbClr val="FF0000"/>
                </a:solidFill>
                <a:effectLst>
                  <a:outerShdw blurRad="38100" dist="38100" dir="2700000" algn="tl">
                    <a:srgbClr val="000000">
                      <a:alpha val="43137"/>
                    </a:srgbClr>
                  </a:outerShdw>
                </a:effectLst>
                <a:latin typeface="+mn-ea"/>
              </a:rPr>
              <a:t>人物自己</a:t>
            </a:r>
            <a:r>
              <a:rPr lang="zh-CN" altLang="ja-JP" b="1" u="sng" dirty="0">
                <a:effectLst>
                  <a:outerShdw blurRad="38100" dist="38100" dir="2700000" algn="tl">
                    <a:srgbClr val="000000">
                      <a:alpha val="43137"/>
                    </a:srgbClr>
                  </a:outerShdw>
                </a:effectLst>
                <a:latin typeface="+mn-ea"/>
              </a:rPr>
              <a:t>是否感觉到自己可怜</a:t>
            </a:r>
            <a:r>
              <a:rPr lang="zh-CN" altLang="ja-JP" dirty="0" smtClean="0">
                <a:latin typeface="+mn-ea"/>
              </a:rPr>
              <a:t>。</a:t>
            </a:r>
            <a:endParaRPr lang="en-US" altLang="zh-CN" dirty="0" smtClean="0">
              <a:latin typeface="+mn-ea"/>
            </a:endParaRPr>
          </a:p>
          <a:p>
            <a:r>
              <a:rPr lang="zh-CN" altLang="ja-JP" dirty="0" smtClean="0">
                <a:latin typeface="+mn-ea"/>
              </a:rPr>
              <a:t>小说</a:t>
            </a:r>
            <a:r>
              <a:rPr lang="zh-CN" altLang="ja-JP" dirty="0">
                <a:latin typeface="+mn-ea"/>
              </a:rPr>
              <a:t>的焦点一下子从</a:t>
            </a:r>
            <a:r>
              <a:rPr lang="zh-CN" altLang="ja-JP" b="1" u="sng" dirty="0">
                <a:effectLst>
                  <a:outerShdw blurRad="38100" dist="38100" dir="2700000" algn="tl">
                    <a:srgbClr val="000000">
                      <a:alpha val="43137"/>
                    </a:srgbClr>
                  </a:outerShdw>
                </a:effectLst>
                <a:latin typeface="+mn-ea"/>
              </a:rPr>
              <a:t>外在的故事情节</a:t>
            </a:r>
            <a:r>
              <a:rPr lang="zh-CN" altLang="ja-JP" dirty="0">
                <a:latin typeface="+mn-ea"/>
              </a:rPr>
              <a:t>转为</a:t>
            </a:r>
            <a:r>
              <a:rPr lang="zh-CN" altLang="ja-JP" b="1" u="sng" dirty="0">
                <a:effectLst>
                  <a:outerShdw blurRad="38100" dist="38100" dir="2700000" algn="tl">
                    <a:srgbClr val="000000">
                      <a:alpha val="43137"/>
                    </a:srgbClr>
                  </a:outerShdw>
                </a:effectLst>
                <a:latin typeface="+mn-ea"/>
              </a:rPr>
              <a:t>内在的人物情绪</a:t>
            </a:r>
            <a:r>
              <a:rPr lang="zh-CN" altLang="ja-JP" dirty="0" smtClean="0">
                <a:latin typeface="+mn-ea"/>
              </a:rPr>
              <a:t>。</a:t>
            </a:r>
            <a:endParaRPr lang="en-US" altLang="zh-CN" dirty="0" smtClean="0">
              <a:latin typeface="+mn-ea"/>
            </a:endParaRPr>
          </a:p>
          <a:p>
            <a:r>
              <a:rPr lang="zh-CN" altLang="ja-JP" dirty="0" smtClean="0">
                <a:latin typeface="+mn-ea"/>
              </a:rPr>
              <a:t>表</a:t>
            </a:r>
            <a:r>
              <a:rPr lang="zh-CN" altLang="ja-JP" dirty="0">
                <a:latin typeface="+mn-ea"/>
              </a:rPr>
              <a:t>面上不同于“独白”式小说，有场景描写，有情节叙述，</a:t>
            </a:r>
            <a:r>
              <a:rPr lang="zh-CN" altLang="ja-JP" b="1" u="sng" dirty="0">
                <a:effectLst>
                  <a:outerShdw blurRad="38100" dist="38100" dir="2700000" algn="tl">
                    <a:srgbClr val="000000">
                      <a:alpha val="43137"/>
                    </a:srgbClr>
                  </a:outerShdw>
                </a:effectLst>
                <a:latin typeface="+mn-ea"/>
              </a:rPr>
              <a:t>可这一切都服务于</a:t>
            </a:r>
            <a:r>
              <a:rPr lang="zh-CN" altLang="ja-JP" b="1" u="sng" dirty="0">
                <a:solidFill>
                  <a:srgbClr val="FF0000"/>
                </a:solidFill>
                <a:effectLst>
                  <a:outerShdw blurRad="38100" dist="38100" dir="2700000" algn="tl">
                    <a:srgbClr val="000000">
                      <a:alpha val="43137"/>
                    </a:srgbClr>
                  </a:outerShdw>
                </a:effectLst>
                <a:latin typeface="+mn-ea"/>
              </a:rPr>
              <a:t>人物的主观感受</a:t>
            </a:r>
            <a:r>
              <a:rPr lang="zh-CN" altLang="ja-JP" dirty="0">
                <a:latin typeface="+mn-ea"/>
              </a:rPr>
              <a:t>。</a:t>
            </a:r>
            <a:endParaRPr kumimoji="1" lang="ja-JP" altLang="en-US" dirty="0">
              <a:latin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ja-JP" dirty="0" smtClean="0"/>
              <a:t>小川環樹「変文と講史」</a:t>
            </a:r>
            <a:endParaRPr kumimoji="1" lang="ja-JP" altLang="en-US" dirty="0"/>
          </a:p>
        </p:txBody>
      </p:sp>
      <p:sp>
        <p:nvSpPr>
          <p:cNvPr id="3" name="コンテンツ プレースホルダ 2"/>
          <p:cNvSpPr>
            <a:spLocks noGrp="1"/>
          </p:cNvSpPr>
          <p:nvPr>
            <p:ph idx="1"/>
          </p:nvPr>
        </p:nvSpPr>
        <p:spPr>
          <a:xfrm>
            <a:off x="457200" y="1600200"/>
            <a:ext cx="8229600" cy="4781128"/>
          </a:xfrm>
        </p:spPr>
        <p:txBody>
          <a:bodyPr>
            <a:normAutofit/>
          </a:bodyPr>
          <a:lstStyle/>
          <a:p>
            <a:r>
              <a:rPr lang="ja-JP" altLang="ja-JP" sz="3600" dirty="0" smtClean="0"/>
              <a:t>描写といっても</a:t>
            </a:r>
            <a:r>
              <a:rPr lang="ja-JP" altLang="ja-JP" sz="3600" u="sng" dirty="0" smtClean="0">
                <a:solidFill>
                  <a:srgbClr val="FF0000"/>
                </a:solidFill>
              </a:rPr>
              <a:t>近代小説の細かな即物的なそれ、個性的なそれ</a:t>
            </a:r>
            <a:r>
              <a:rPr lang="ja-JP" altLang="ja-JP" sz="3600" dirty="0" smtClean="0"/>
              <a:t>ではなくして、むしろそれぞれの場合に定まった型があり、或る一つの挿詞は</a:t>
            </a:r>
            <a:r>
              <a:rPr lang="ja-JP" altLang="ja-JP" sz="3600" u="sng" dirty="0" smtClean="0">
                <a:solidFill>
                  <a:srgbClr val="FF0000"/>
                </a:solidFill>
              </a:rPr>
              <a:t>一つの作品のその箇処にのみ用いられる抜きさしならぬ性質のもの</a:t>
            </a:r>
            <a:r>
              <a:rPr lang="ja-JP" altLang="ja-JP" sz="3600" dirty="0" smtClean="0"/>
              <a:t>ではなく、同じような情景なら、どの作品に使われても、別段さしつかえないものである。</a:t>
            </a:r>
            <a:endParaRPr kumimoji="1" lang="ja-JP" alt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836712"/>
            <a:ext cx="8229600" cy="5289451"/>
          </a:xfrm>
        </p:spPr>
        <p:txBody>
          <a:bodyPr/>
          <a:lstStyle/>
          <a:p>
            <a:r>
              <a:rPr lang="ja-JP" altLang="ja-JP" dirty="0"/>
              <a:t>陳平原のいう</a:t>
            </a:r>
            <a:r>
              <a:rPr lang="ja-JP" altLang="ja-JP" dirty="0" smtClean="0"/>
              <a:t>「叙事結構</a:t>
            </a:r>
            <a:r>
              <a:rPr lang="ja-JP" altLang="en-US" dirty="0" smtClean="0"/>
              <a:t>」（</a:t>
            </a:r>
            <a:r>
              <a:rPr lang="ja-JP" altLang="ja-JP" dirty="0" smtClean="0"/>
              <a:t>語り</a:t>
            </a:r>
            <a:r>
              <a:rPr lang="ja-JP" altLang="ja-JP" dirty="0"/>
              <a:t>の</a:t>
            </a:r>
            <a:r>
              <a:rPr lang="ja-JP" altLang="ja-JP" dirty="0" smtClean="0"/>
              <a:t>構造</a:t>
            </a:r>
            <a:r>
              <a:rPr lang="ja-JP" altLang="en-US" dirty="0" smtClean="0"/>
              <a:t>）</a:t>
            </a:r>
            <a:r>
              <a:rPr lang="ja-JP" altLang="ja-JP" dirty="0" smtClean="0"/>
              <a:t>と</a:t>
            </a:r>
            <a:r>
              <a:rPr lang="ja-JP" altLang="ja-JP" dirty="0"/>
              <a:t>は、</a:t>
            </a:r>
            <a:r>
              <a:rPr lang="ja-JP" altLang="ja-JP" u="sng" dirty="0">
                <a:effectLst>
                  <a:outerShdw blurRad="38100" dist="38100" dir="2700000" algn="tl">
                    <a:srgbClr val="000000">
                      <a:alpha val="43137"/>
                    </a:srgbClr>
                  </a:outerShdw>
                </a:effectLst>
              </a:rPr>
              <a:t>人物</a:t>
            </a:r>
            <a:r>
              <a:rPr lang="ja-JP" altLang="ja-JP" dirty="0"/>
              <a:t>や</a:t>
            </a:r>
            <a:r>
              <a:rPr lang="ja-JP" altLang="ja-JP" u="sng" dirty="0">
                <a:effectLst>
                  <a:outerShdw blurRad="38100" dist="38100" dir="2700000" algn="tl">
                    <a:srgbClr val="000000">
                      <a:alpha val="43137"/>
                    </a:srgbClr>
                  </a:outerShdw>
                </a:effectLst>
              </a:rPr>
              <a:t>プロット</a:t>
            </a:r>
            <a:r>
              <a:rPr lang="ja-JP" altLang="ja-JP" dirty="0"/>
              <a:t>中心から、「それらと相呼応している</a:t>
            </a:r>
            <a:r>
              <a:rPr lang="ja-JP" altLang="ja-JP" u="sng" dirty="0">
                <a:effectLst>
                  <a:outerShdw blurRad="38100" dist="38100" dir="2700000" algn="tl">
                    <a:srgbClr val="000000">
                      <a:alpha val="43137"/>
                    </a:srgbClr>
                  </a:outerShdw>
                </a:effectLst>
              </a:rPr>
              <a:t>環境</a:t>
            </a:r>
            <a:r>
              <a:rPr lang="ja-JP" altLang="ja-JP" dirty="0"/>
              <a:t>ないし</a:t>
            </a:r>
            <a:r>
              <a:rPr lang="ja-JP" altLang="ja-JP" u="sng" dirty="0">
                <a:effectLst>
                  <a:outerShdw blurRad="38100" dist="38100" dir="2700000" algn="tl">
                    <a:srgbClr val="000000">
                      <a:alpha val="43137"/>
                    </a:srgbClr>
                  </a:outerShdw>
                </a:effectLst>
              </a:rPr>
              <a:t>背景</a:t>
            </a:r>
            <a:r>
              <a:rPr lang="ja-JP" altLang="ja-JP" dirty="0"/>
              <a:t>」へと語りの重心を転換するような語りの方式を</a:t>
            </a:r>
            <a:r>
              <a:rPr lang="ja-JP" altLang="ja-JP" dirty="0" smtClean="0"/>
              <a:t>指す</a:t>
            </a:r>
            <a:r>
              <a:rPr lang="ja-JP" altLang="en-US" dirty="0" smtClean="0"/>
              <a:t>。</a:t>
            </a:r>
            <a:endParaRPr lang="en-US" altLang="ja-JP" dirty="0" smtClean="0"/>
          </a:p>
          <a:p>
            <a:pPr>
              <a:buNone/>
            </a:pPr>
            <a:r>
              <a:rPr lang="ja-JP" altLang="en-US" dirty="0" smtClean="0"/>
              <a:t>→</a:t>
            </a:r>
            <a:r>
              <a:rPr lang="ja-JP" altLang="ja-JP" dirty="0" smtClean="0"/>
              <a:t>小説</a:t>
            </a:r>
            <a:r>
              <a:rPr lang="ja-JP" altLang="ja-JP" dirty="0"/>
              <a:t>の主眼が人物やプロットから「</a:t>
            </a:r>
            <a:r>
              <a:rPr lang="ja-JP" altLang="ja-JP" u="sng" dirty="0">
                <a:effectLst>
                  <a:outerShdw blurRad="38100" dist="38100" dir="2700000" algn="tl">
                    <a:srgbClr val="000000">
                      <a:alpha val="43137"/>
                    </a:srgbClr>
                  </a:outerShdw>
                </a:effectLst>
              </a:rPr>
              <a:t>風格</a:t>
            </a:r>
            <a:r>
              <a:rPr lang="ja-JP" altLang="ja-JP" dirty="0"/>
              <a:t>」や「</a:t>
            </a:r>
            <a:r>
              <a:rPr lang="ja-JP" altLang="ja-JP" u="sng" dirty="0">
                <a:effectLst>
                  <a:outerShdw blurRad="38100" dist="38100" dir="2700000" algn="tl">
                    <a:srgbClr val="000000">
                      <a:alpha val="43137"/>
                    </a:srgbClr>
                  </a:outerShdw>
                </a:effectLst>
              </a:rPr>
              <a:t>情調</a:t>
            </a:r>
            <a:r>
              <a:rPr lang="ja-JP" altLang="ja-JP" dirty="0" smtClean="0"/>
              <a:t>」</a:t>
            </a:r>
            <a:r>
              <a:rPr lang="ja-JP" altLang="en-US" dirty="0" smtClean="0"/>
              <a:t>へ移行する。</a:t>
            </a:r>
            <a:endParaRPr lang="en-US" altLang="ja-JP" dirty="0" smtClean="0"/>
          </a:p>
          <a:p>
            <a:pPr>
              <a:buNone/>
            </a:pPr>
            <a:endParaRPr kumimoji="1" lang="en-US" altLang="ja-JP" dirty="0"/>
          </a:p>
          <a:p>
            <a:r>
              <a:rPr lang="ja-JP" altLang="en-US" dirty="0" smtClean="0"/>
              <a:t>ジュネットの「態」は、物語言説と物語行為との関係を扱う。→とくに、</a:t>
            </a:r>
            <a:r>
              <a:rPr lang="ja-JP" altLang="en-US" b="1" u="sng" dirty="0" smtClean="0">
                <a:effectLst>
                  <a:outerShdw blurRad="38100" dist="38100" dir="2700000" algn="tl">
                    <a:srgbClr val="000000">
                      <a:alpha val="43137"/>
                    </a:srgbClr>
                  </a:outerShdw>
                </a:effectLst>
              </a:rPr>
              <a:t>語り手</a:t>
            </a:r>
            <a:r>
              <a:rPr lang="ja-JP" altLang="en-US" dirty="0" smtClean="0"/>
              <a:t>の問題。</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dirty="0" smtClean="0"/>
              <a:t>陳平原『中国小説叙事模式的転変』</a:t>
            </a:r>
            <a:r>
              <a:rPr lang="ja-JP" altLang="ja-JP" sz="3600" dirty="0" smtClean="0"/>
              <a:t>（北京：北京大学出版社</a:t>
            </a:r>
            <a:r>
              <a:rPr lang="en-US" altLang="ja-JP" sz="3600" dirty="0" smtClean="0"/>
              <a:t>, 2003</a:t>
            </a:r>
            <a:r>
              <a:rPr lang="ja-JP" altLang="ja-JP" sz="3600" dirty="0" smtClean="0"/>
              <a:t>）</a:t>
            </a:r>
            <a:r>
              <a:rPr lang="ja-JP" altLang="en-US" dirty="0" smtClean="0"/>
              <a:t>後記</a:t>
            </a:r>
            <a:endParaRPr kumimoji="1" lang="ja-JP" altLang="en-US" dirty="0"/>
          </a:p>
        </p:txBody>
      </p:sp>
      <p:sp>
        <p:nvSpPr>
          <p:cNvPr id="3" name="コンテンツ プレースホルダ 2"/>
          <p:cNvSpPr>
            <a:spLocks noGrp="1"/>
          </p:cNvSpPr>
          <p:nvPr>
            <p:ph idx="1"/>
          </p:nvPr>
        </p:nvSpPr>
        <p:spPr>
          <a:xfrm>
            <a:off x="457200" y="1600200"/>
            <a:ext cx="8229600" cy="5069160"/>
          </a:xfrm>
        </p:spPr>
        <p:txBody>
          <a:bodyPr>
            <a:noAutofit/>
          </a:bodyPr>
          <a:lstStyle/>
          <a:p>
            <a:r>
              <a:rPr lang="zh-CN" altLang="ja-JP" sz="3600" dirty="0" smtClean="0"/>
              <a:t>仔细比勘国内外学者的书评，你会发现一个有趣的现象，</a:t>
            </a:r>
            <a:r>
              <a:rPr lang="zh-CN" altLang="ja-JP" sz="3600" b="1" dirty="0" smtClean="0">
                <a:solidFill>
                  <a:srgbClr val="FF0000"/>
                </a:solidFill>
              </a:rPr>
              <a:t>国外学者</a:t>
            </a:r>
            <a:r>
              <a:rPr lang="zh-CN" altLang="ja-JP" sz="3600" dirty="0" smtClean="0"/>
              <a:t>认为我</a:t>
            </a:r>
            <a:r>
              <a:rPr lang="zh-CN" altLang="ja-JP" sz="3600" b="1" u="sng" dirty="0" smtClean="0">
                <a:effectLst>
                  <a:outerShdw blurRad="38100" dist="38100" dir="2700000" algn="tl">
                    <a:srgbClr val="000000">
                      <a:alpha val="43137"/>
                    </a:srgbClr>
                  </a:outerShdw>
                </a:effectLst>
              </a:rPr>
              <a:t>对叙事学理论的理解不无偏颇</a:t>
            </a:r>
            <a:r>
              <a:rPr lang="zh-CN" altLang="ja-JP" sz="3600" dirty="0" smtClean="0"/>
              <a:t>，</a:t>
            </a:r>
            <a:r>
              <a:rPr lang="zh-CN" altLang="ja-JP" sz="3600" b="1" dirty="0" smtClean="0">
                <a:solidFill>
                  <a:srgbClr val="FF0000"/>
                </a:solidFill>
              </a:rPr>
              <a:t>国内学者</a:t>
            </a:r>
            <a:r>
              <a:rPr lang="zh-CN" altLang="ja-JP" sz="3600" dirty="0" smtClean="0"/>
              <a:t>则欣赏我对叙事学理论</a:t>
            </a:r>
            <a:r>
              <a:rPr lang="zh-CN" altLang="ja-JP" sz="3600" b="1" u="sng" dirty="0" smtClean="0">
                <a:effectLst>
                  <a:outerShdw blurRad="38100" dist="38100" dir="2700000" algn="tl">
                    <a:srgbClr val="000000">
                      <a:alpha val="43137"/>
                    </a:srgbClr>
                  </a:outerShdw>
                </a:effectLst>
              </a:rPr>
              <a:t>“删繁就简”，以求适应中国小说的历史状态</a:t>
            </a:r>
            <a:r>
              <a:rPr lang="zh-CN" altLang="ja-JP" sz="3600" dirty="0" smtClean="0"/>
              <a:t>。这实际上隐含着两种不同的研究思路，即借鉴西方理论时，到底是</a:t>
            </a:r>
            <a:r>
              <a:rPr lang="zh-CN" altLang="ja-JP" sz="3600" b="1" u="sng" dirty="0" smtClean="0">
                <a:effectLst>
                  <a:outerShdw blurRad="38100" dist="38100" dir="2700000" algn="tl">
                    <a:srgbClr val="000000">
                      <a:alpha val="43137"/>
                    </a:srgbClr>
                  </a:outerShdw>
                </a:effectLst>
              </a:rPr>
              <a:t>追究理论自身的完整性</a:t>
            </a:r>
            <a:r>
              <a:rPr lang="zh-CN" altLang="ja-JP" sz="3600" dirty="0" smtClean="0"/>
              <a:t>，还是侧重于</a:t>
            </a:r>
            <a:r>
              <a:rPr lang="zh-CN" altLang="ja-JP" sz="3600" b="1" u="sng" dirty="0" smtClean="0">
                <a:effectLst>
                  <a:outerShdw blurRad="38100" dist="38100" dir="2700000" algn="tl">
                    <a:srgbClr val="000000">
                      <a:alpha val="43137"/>
                    </a:srgbClr>
                  </a:outerShdw>
                </a:effectLst>
              </a:rPr>
              <a:t>“活生生的文学历史”</a:t>
            </a:r>
            <a:r>
              <a:rPr lang="zh-CN" altLang="ja-JP" sz="3600" dirty="0" smtClean="0"/>
              <a:t>？</a:t>
            </a:r>
            <a:endParaRPr kumimoji="1" lang="ja-JP" alt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426170"/>
          </a:xfrm>
        </p:spPr>
        <p:txBody>
          <a:bodyPr>
            <a:normAutofit/>
          </a:bodyPr>
          <a:lstStyle/>
          <a:p>
            <a:r>
              <a:rPr lang="ja-JP" altLang="ja-JP" dirty="0"/>
              <a:t>柄谷行人「風景の発見</a:t>
            </a:r>
            <a:r>
              <a:rPr lang="ja-JP" altLang="ja-JP" dirty="0" smtClean="0"/>
              <a:t>」</a:t>
            </a:r>
            <a:r>
              <a:rPr lang="en-US" altLang="ja-JP" dirty="0" smtClean="0"/>
              <a:t/>
            </a:r>
            <a:br>
              <a:rPr lang="en-US" altLang="ja-JP" dirty="0" smtClean="0"/>
            </a:br>
            <a:r>
              <a:rPr lang="ja-JP" altLang="en-US" sz="2700" dirty="0" smtClean="0"/>
              <a:t>（</a:t>
            </a:r>
            <a:r>
              <a:rPr lang="en-US" altLang="ja-JP" sz="2700" dirty="0" smtClean="0"/>
              <a:t>『</a:t>
            </a:r>
            <a:r>
              <a:rPr lang="ja-JP" altLang="en-US" sz="2700" dirty="0" smtClean="0"/>
              <a:t>日本近代文学の起源</a:t>
            </a:r>
            <a:r>
              <a:rPr lang="en-US" altLang="ja-JP" sz="2700" dirty="0" smtClean="0"/>
              <a:t>』</a:t>
            </a:r>
            <a:r>
              <a:rPr lang="ja-JP" altLang="en-US" sz="2700" dirty="0" smtClean="0"/>
              <a:t>講談社</a:t>
            </a:r>
            <a:r>
              <a:rPr lang="en-US" altLang="ja-JP" sz="2700" dirty="0" smtClean="0"/>
              <a:t>, 1980; </a:t>
            </a:r>
            <a:r>
              <a:rPr lang="ja-JP" altLang="en-US" sz="2700" dirty="0" smtClean="0"/>
              <a:t>岩波書店</a:t>
            </a:r>
            <a:r>
              <a:rPr lang="en-US" altLang="ja-JP" sz="2700" dirty="0" smtClean="0"/>
              <a:t>, 2004)</a:t>
            </a:r>
            <a:endParaRPr kumimoji="1" lang="ja-JP" altLang="en-US" dirty="0"/>
          </a:p>
        </p:txBody>
      </p:sp>
      <p:sp>
        <p:nvSpPr>
          <p:cNvPr id="3" name="コンテンツ プレースホルダ 2"/>
          <p:cNvSpPr>
            <a:spLocks noGrp="1"/>
          </p:cNvSpPr>
          <p:nvPr>
            <p:ph idx="1"/>
          </p:nvPr>
        </p:nvSpPr>
        <p:spPr>
          <a:xfrm>
            <a:off x="457200" y="2060848"/>
            <a:ext cx="8229600" cy="4392488"/>
          </a:xfrm>
        </p:spPr>
        <p:txBody>
          <a:bodyPr>
            <a:normAutofit/>
          </a:bodyPr>
          <a:lstStyle/>
          <a:p>
            <a:r>
              <a:rPr lang="ja-JP" altLang="ja-JP" dirty="0"/>
              <a:t>中世ヨーロッパの宗教画と中国の山水画は、対象をまったく異にするにもかかわらず、対象を見る形態において共通していたのである</a:t>
            </a:r>
            <a:r>
              <a:rPr lang="ja-JP" altLang="ja-JP" dirty="0" smtClean="0"/>
              <a:t>。</a:t>
            </a:r>
            <a:endParaRPr lang="en-US" altLang="ja-JP" dirty="0" smtClean="0"/>
          </a:p>
          <a:p>
            <a:r>
              <a:rPr lang="ja-JP" altLang="ja-JP" dirty="0" smtClean="0"/>
              <a:t>山水</a:t>
            </a:r>
            <a:r>
              <a:rPr lang="ja-JP" altLang="ja-JP" dirty="0"/>
              <a:t>画家が松を描くとき、いわば</a:t>
            </a:r>
            <a:r>
              <a:rPr lang="ja-JP" altLang="ja-JP" b="1" u="sng" dirty="0">
                <a:effectLst>
                  <a:outerShdw blurRad="38100" dist="38100" dir="2700000" algn="tl">
                    <a:srgbClr val="000000">
                      <a:alpha val="43137"/>
                    </a:srgbClr>
                  </a:outerShdw>
                </a:effectLst>
              </a:rPr>
              <a:t>松という概念</a:t>
            </a:r>
            <a:r>
              <a:rPr lang="ja-JP" altLang="ja-JP" dirty="0"/>
              <a:t>を描くのであり</a:t>
            </a:r>
            <a:r>
              <a:rPr lang="ja-JP" altLang="ja-JP" dirty="0" smtClean="0"/>
              <a:t>、</a:t>
            </a:r>
            <a:endParaRPr lang="en-US" altLang="ja-JP" dirty="0" smtClean="0"/>
          </a:p>
          <a:p>
            <a:r>
              <a:rPr lang="ja-JP" altLang="ja-JP" dirty="0" smtClean="0"/>
              <a:t>それ</a:t>
            </a:r>
            <a:r>
              <a:rPr lang="ja-JP" altLang="ja-JP" dirty="0"/>
              <a:t>は</a:t>
            </a:r>
            <a:r>
              <a:rPr lang="ja-JP" altLang="ja-JP" b="1" u="sng" dirty="0">
                <a:effectLst>
                  <a:outerShdw blurRad="38100" dist="38100" dir="2700000" algn="tl">
                    <a:srgbClr val="000000">
                      <a:alpha val="43137"/>
                    </a:srgbClr>
                  </a:outerShdw>
                </a:effectLst>
              </a:rPr>
              <a:t>一定の視点と時空間で見られた松林</a:t>
            </a:r>
            <a:r>
              <a:rPr lang="ja-JP" altLang="ja-JP" dirty="0"/>
              <a:t>ではない</a:t>
            </a:r>
            <a:r>
              <a:rPr lang="ja-JP" altLang="ja-JP" dirty="0" smtClean="0"/>
              <a:t>。</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124744"/>
            <a:ext cx="8229600" cy="5001419"/>
          </a:xfrm>
        </p:spPr>
        <p:txBody>
          <a:bodyPr/>
          <a:lstStyle/>
          <a:p>
            <a:r>
              <a:rPr lang="ja-JP" altLang="ja-JP" dirty="0" smtClean="0"/>
              <a:t>「風景」とは</a:t>
            </a:r>
            <a:r>
              <a:rPr lang="ja-JP" altLang="ja-JP" b="1" u="sng" dirty="0" smtClean="0">
                <a:effectLst>
                  <a:outerShdw blurRad="38100" dist="38100" dir="2700000" algn="tl">
                    <a:srgbClr val="000000">
                      <a:alpha val="43137"/>
                    </a:srgbClr>
                  </a:outerShdw>
                </a:effectLst>
              </a:rPr>
              <a:t>「固定的な視点を持つ一人の人間から、統一的に把握される」対象</a:t>
            </a:r>
            <a:r>
              <a:rPr lang="ja-JP" altLang="ja-JP" dirty="0" smtClean="0"/>
              <a:t>にほかならない。</a:t>
            </a:r>
            <a:endParaRPr lang="en-US" altLang="ja-JP" dirty="0" smtClean="0"/>
          </a:p>
          <a:p>
            <a:r>
              <a:rPr lang="ja-JP" altLang="ja-JP" dirty="0" smtClean="0"/>
              <a:t>山水画の遠近法は幾何学的ではない。</a:t>
            </a:r>
            <a:endParaRPr lang="en-US" altLang="ja-JP" dirty="0" smtClean="0"/>
          </a:p>
          <a:p>
            <a:r>
              <a:rPr lang="ja-JP" altLang="ja-JP" dirty="0" smtClean="0"/>
              <a:t>ゆえに、風景しかないように見える山水画に「風景」は存在しなかったのである。</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196752"/>
            <a:ext cx="8229600" cy="4929411"/>
          </a:xfrm>
        </p:spPr>
        <p:txBody>
          <a:bodyPr/>
          <a:lstStyle/>
          <a:p>
            <a:r>
              <a:rPr lang="ja-JP" altLang="ja-JP" dirty="0"/>
              <a:t>絵画から文学を見ると</a:t>
            </a:r>
            <a:r>
              <a:rPr lang="ja-JP" altLang="ja-JP" dirty="0" smtClean="0"/>
              <a:t>、</a:t>
            </a:r>
            <a:endParaRPr lang="en-US" altLang="ja-JP" dirty="0" smtClean="0"/>
          </a:p>
          <a:p>
            <a:r>
              <a:rPr lang="ja-JP" altLang="ja-JP" dirty="0" smtClean="0"/>
              <a:t>近代</a:t>
            </a:r>
            <a:r>
              <a:rPr lang="ja-JP" altLang="ja-JP" dirty="0"/>
              <a:t>文学を特徴づける</a:t>
            </a:r>
            <a:r>
              <a:rPr lang="ja-JP" altLang="ja-JP" b="1" u="sng" dirty="0">
                <a:effectLst>
                  <a:outerShdw blurRad="38100" dist="38100" dir="2700000" algn="tl">
                    <a:srgbClr val="000000">
                      <a:alpha val="43137"/>
                    </a:srgbClr>
                  </a:outerShdw>
                </a:effectLst>
              </a:rPr>
              <a:t>主観性</a:t>
            </a:r>
            <a:r>
              <a:rPr lang="ja-JP" altLang="ja-JP" dirty="0"/>
              <a:t>や</a:t>
            </a:r>
            <a:r>
              <a:rPr lang="ja-JP" altLang="ja-JP" b="1" u="sng" dirty="0">
                <a:effectLst>
                  <a:outerShdw blurRad="38100" dist="38100" dir="2700000" algn="tl">
                    <a:srgbClr val="000000">
                      <a:alpha val="43137"/>
                    </a:srgbClr>
                  </a:outerShdw>
                </a:effectLst>
              </a:rPr>
              <a:t>自己表現</a:t>
            </a:r>
            <a:r>
              <a:rPr lang="ja-JP" altLang="ja-JP" dirty="0"/>
              <a:t>という考えが、世界が「固定的な視点をもつ一人の人間」によって見られたものであるという事態に対応していることがわかる</a:t>
            </a:r>
            <a:r>
              <a:rPr lang="ja-JP" altLang="ja-JP" dirty="0" smtClean="0"/>
              <a:t>。</a:t>
            </a:r>
            <a:endParaRPr lang="en-US" altLang="ja-JP" dirty="0" smtClean="0"/>
          </a:p>
          <a:p>
            <a:r>
              <a:rPr lang="ja-JP" altLang="ja-JP" dirty="0" smtClean="0"/>
              <a:t>幾何学的</a:t>
            </a:r>
            <a:r>
              <a:rPr lang="ja-JP" altLang="ja-JP" dirty="0"/>
              <a:t>遠近法は、</a:t>
            </a:r>
            <a:r>
              <a:rPr lang="ja-JP" altLang="ja-JP" b="1" u="sng" dirty="0">
                <a:effectLst>
                  <a:outerShdw blurRad="38100" dist="38100" dir="2700000" algn="tl">
                    <a:srgbClr val="000000">
                      <a:alpha val="43137"/>
                    </a:srgbClr>
                  </a:outerShdw>
                </a:effectLst>
              </a:rPr>
              <a:t>客観のみならず主観をも作り出す装置</a:t>
            </a:r>
            <a:r>
              <a:rPr lang="ja-JP" altLang="ja-JP" dirty="0"/>
              <a:t>なのである。</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764704"/>
            <a:ext cx="8229600" cy="5361459"/>
          </a:xfrm>
        </p:spPr>
        <p:txBody>
          <a:bodyPr>
            <a:normAutofit/>
          </a:bodyPr>
          <a:lstStyle/>
          <a:p>
            <a:r>
              <a:rPr lang="ja-JP" altLang="ja-JP" dirty="0"/>
              <a:t>近代文学の起源に関して</a:t>
            </a:r>
            <a:r>
              <a:rPr lang="ja-JP" altLang="ja-JP" dirty="0" smtClean="0"/>
              <a:t>、</a:t>
            </a:r>
            <a:endParaRPr lang="en-US" altLang="ja-JP" dirty="0" smtClean="0"/>
          </a:p>
          <a:p>
            <a:r>
              <a:rPr lang="ja-JP" altLang="ja-JP" dirty="0" smtClean="0"/>
              <a:t>一方</a:t>
            </a:r>
            <a:r>
              <a:rPr lang="ja-JP" altLang="ja-JP" dirty="0"/>
              <a:t>では、</a:t>
            </a:r>
            <a:r>
              <a:rPr lang="ja-JP" altLang="ja-JP" b="1" u="sng" dirty="0">
                <a:effectLst>
                  <a:outerShdw blurRad="38100" dist="38100" dir="2700000" algn="tl">
                    <a:srgbClr val="000000">
                      <a:alpha val="43137"/>
                    </a:srgbClr>
                  </a:outerShdw>
                </a:effectLst>
              </a:rPr>
              <a:t>内面性</a:t>
            </a:r>
            <a:r>
              <a:rPr lang="ja-JP" altLang="ja-JP" dirty="0"/>
              <a:t>や</a:t>
            </a:r>
            <a:r>
              <a:rPr lang="ja-JP" altLang="ja-JP" b="1" u="sng" dirty="0">
                <a:effectLst>
                  <a:outerShdw blurRad="38100" dist="38100" dir="2700000" algn="tl">
                    <a:srgbClr val="000000">
                      <a:alpha val="43137"/>
                    </a:srgbClr>
                  </a:outerShdw>
                </a:effectLst>
              </a:rPr>
              <a:t>自我</a:t>
            </a:r>
            <a:r>
              <a:rPr lang="ja-JP" altLang="ja-JP" dirty="0"/>
              <a:t>という観点から</a:t>
            </a:r>
            <a:r>
              <a:rPr lang="ja-JP" altLang="ja-JP" dirty="0" smtClean="0"/>
              <a:t>、</a:t>
            </a:r>
            <a:endParaRPr lang="en-US" altLang="ja-JP" dirty="0" smtClean="0"/>
          </a:p>
          <a:p>
            <a:r>
              <a:rPr lang="ja-JP" altLang="ja-JP" dirty="0" smtClean="0"/>
              <a:t>他方</a:t>
            </a:r>
            <a:r>
              <a:rPr lang="ja-JP" altLang="ja-JP" dirty="0"/>
              <a:t>では、対象の</a:t>
            </a:r>
            <a:r>
              <a:rPr lang="ja-JP" altLang="ja-JP" b="1" u="sng" dirty="0">
                <a:effectLst>
                  <a:outerShdw blurRad="38100" dist="38100" dir="2700000" algn="tl">
                    <a:srgbClr val="000000">
                      <a:alpha val="43137"/>
                    </a:srgbClr>
                  </a:outerShdw>
                </a:effectLst>
              </a:rPr>
              <a:t>写実</a:t>
            </a:r>
            <a:r>
              <a:rPr lang="ja-JP" altLang="ja-JP" dirty="0"/>
              <a:t>という観点から論じられている</a:t>
            </a:r>
            <a:r>
              <a:rPr lang="ja-JP" altLang="ja-JP" dirty="0" smtClean="0"/>
              <a:t>。</a:t>
            </a:r>
            <a:endParaRPr lang="en-US" altLang="ja-JP" dirty="0" smtClean="0"/>
          </a:p>
          <a:p>
            <a:r>
              <a:rPr lang="ja-JP" altLang="ja-JP" dirty="0" smtClean="0"/>
              <a:t>しかし</a:t>
            </a:r>
            <a:r>
              <a:rPr lang="ja-JP" altLang="ja-JP" dirty="0"/>
              <a:t>、これらは別々のものではない</a:t>
            </a:r>
            <a:r>
              <a:rPr lang="ja-JP" altLang="ja-JP" dirty="0" smtClean="0"/>
              <a:t>。</a:t>
            </a:r>
            <a:endParaRPr lang="en-US" altLang="ja-JP" dirty="0" smtClean="0"/>
          </a:p>
          <a:p>
            <a:r>
              <a:rPr lang="ja-JP" altLang="ja-JP" dirty="0" smtClean="0"/>
              <a:t>重要</a:t>
            </a:r>
            <a:r>
              <a:rPr lang="ja-JP" altLang="ja-JP" dirty="0"/>
              <a:t>なのは、このような</a:t>
            </a:r>
            <a:r>
              <a:rPr lang="ja-JP" altLang="ja-JP" b="1" u="sng" dirty="0">
                <a:effectLst>
                  <a:outerShdw blurRad="38100" dist="38100" dir="2700000" algn="tl">
                    <a:srgbClr val="000000">
                      <a:alpha val="43137"/>
                    </a:srgbClr>
                  </a:outerShdw>
                </a:effectLst>
              </a:rPr>
              <a:t>主観や客観が歴史的に出現した</a:t>
            </a:r>
            <a:r>
              <a:rPr lang="ja-JP" altLang="ja-JP" dirty="0"/>
              <a:t>ということ</a:t>
            </a:r>
            <a:r>
              <a:rPr lang="ja-JP" altLang="ja-JP" dirty="0" smtClean="0"/>
              <a:t>、</a:t>
            </a:r>
            <a:r>
              <a:rPr lang="ja-JP" altLang="en-US" dirty="0" smtClean="0"/>
              <a:t>（中略）</a:t>
            </a:r>
            <a:endParaRPr lang="en-US" altLang="ja-JP" dirty="0" smtClean="0"/>
          </a:p>
          <a:p>
            <a:r>
              <a:rPr lang="ja-JP" altLang="ja-JP" dirty="0" smtClean="0"/>
              <a:t>そして</a:t>
            </a:r>
            <a:r>
              <a:rPr lang="ja-JP" altLang="ja-JP" dirty="0"/>
              <a:t>、それは確立されるやいなや</a:t>
            </a:r>
            <a:r>
              <a:rPr lang="ja-JP" altLang="ja-JP" b="1" u="sng" dirty="0">
                <a:effectLst>
                  <a:outerShdw blurRad="38100" dist="38100" dir="2700000" algn="tl">
                    <a:srgbClr val="000000">
                      <a:alpha val="43137"/>
                    </a:srgbClr>
                  </a:outerShdw>
                </a:effectLst>
              </a:rPr>
              <a:t>その起源が忘却されてしまう</a:t>
            </a:r>
            <a:r>
              <a:rPr lang="ja-JP" altLang="ja-JP" dirty="0"/>
              <a:t>ような装置である。</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435280" cy="1143000"/>
          </a:xfrm>
        </p:spPr>
        <p:txBody>
          <a:bodyPr>
            <a:normAutofit fontScale="90000"/>
          </a:bodyPr>
          <a:lstStyle/>
          <a:p>
            <a:r>
              <a:rPr lang="zh-CN" altLang="ja-JP" dirty="0">
                <a:latin typeface="ＭＳ ゴシック" pitchFamily="49" charset="-128"/>
                <a:ea typeface="ＭＳ ゴシック" pitchFamily="49" charset="-128"/>
              </a:rPr>
              <a:t>陳平原『中国小説叙事模式的転変』</a:t>
            </a:r>
            <a:endParaRPr kumimoji="1" lang="ja-JP" altLang="en-US" dirty="0">
              <a:latin typeface="ＭＳ ゴシック" pitchFamily="49" charset="-128"/>
              <a:ea typeface="ＭＳ ゴシック" pitchFamily="49" charset="-128"/>
            </a:endParaRPr>
          </a:p>
        </p:txBody>
      </p:sp>
      <p:sp>
        <p:nvSpPr>
          <p:cNvPr id="3" name="コンテンツ プレースホルダ 2"/>
          <p:cNvSpPr>
            <a:spLocks noGrp="1"/>
          </p:cNvSpPr>
          <p:nvPr>
            <p:ph idx="1"/>
          </p:nvPr>
        </p:nvSpPr>
        <p:spPr>
          <a:xfrm>
            <a:off x="457200" y="1600200"/>
            <a:ext cx="8229600" cy="4997152"/>
          </a:xfrm>
        </p:spPr>
        <p:txBody>
          <a:bodyPr>
            <a:normAutofit lnSpcReduction="10000"/>
          </a:bodyPr>
          <a:lstStyle/>
          <a:p>
            <a:r>
              <a:rPr lang="zh-CN" altLang="ja-JP" dirty="0">
                <a:latin typeface="+mn-ea"/>
              </a:rPr>
              <a:t>《沉沦》开篇第一句话并非交代事件的时间、地点，而是</a:t>
            </a:r>
            <a:r>
              <a:rPr lang="zh-CN" altLang="ja-JP" dirty="0" smtClean="0">
                <a:latin typeface="+mn-ea"/>
              </a:rPr>
              <a:t>：</a:t>
            </a:r>
            <a:endParaRPr lang="en-US" altLang="zh-CN" dirty="0" smtClean="0">
              <a:latin typeface="+mn-ea"/>
            </a:endParaRPr>
          </a:p>
          <a:p>
            <a:pPr>
              <a:buNone/>
            </a:pPr>
            <a:r>
              <a:rPr lang="ja-JP" altLang="en-US" dirty="0">
                <a:latin typeface="+mn-ea"/>
                <a:ea typeface="FangSong" pitchFamily="49" charset="-122"/>
              </a:rPr>
              <a:t>　</a:t>
            </a:r>
            <a:r>
              <a:rPr lang="ja-JP" altLang="en-US" dirty="0" smtClean="0">
                <a:latin typeface="+mn-ea"/>
                <a:ea typeface="FangSong" pitchFamily="49" charset="-122"/>
              </a:rPr>
              <a:t>　</a:t>
            </a:r>
            <a:r>
              <a:rPr lang="zh-CN" altLang="ja-JP" sz="3600" b="1" dirty="0" smtClean="0">
                <a:latin typeface="FangSong" pitchFamily="49" charset="-122"/>
                <a:ea typeface="FangSong" pitchFamily="49" charset="-122"/>
              </a:rPr>
              <a:t>他</a:t>
            </a:r>
            <a:r>
              <a:rPr lang="zh-CN" altLang="ja-JP" sz="3600" b="1" dirty="0">
                <a:latin typeface="FangSong" pitchFamily="49" charset="-122"/>
                <a:ea typeface="FangSong" pitchFamily="49" charset="-122"/>
              </a:rPr>
              <a:t>近来觉得孤冷得可怜。</a:t>
            </a:r>
            <a:endParaRPr lang="ja-JP" altLang="ja-JP" sz="3600" b="1" dirty="0">
              <a:latin typeface="FangSong" pitchFamily="49" charset="-122"/>
              <a:ea typeface="FangSong" pitchFamily="49" charset="-122"/>
            </a:endParaRPr>
          </a:p>
          <a:p>
            <a:r>
              <a:rPr lang="zh-CN" altLang="ja-JP" dirty="0">
                <a:latin typeface="+mn-ea"/>
              </a:rPr>
              <a:t>关键不在人物的处境是否可怜，而是</a:t>
            </a:r>
            <a:r>
              <a:rPr lang="zh-CN" altLang="ja-JP" b="1" u="sng" dirty="0">
                <a:effectLst>
                  <a:outerShdw blurRad="38100" dist="38100" dir="2700000" algn="tl">
                    <a:srgbClr val="000000">
                      <a:alpha val="43137"/>
                    </a:srgbClr>
                  </a:outerShdw>
                </a:effectLst>
                <a:latin typeface="+mn-ea"/>
              </a:rPr>
              <a:t>人物自己是否感觉到自己可怜</a:t>
            </a:r>
            <a:r>
              <a:rPr lang="zh-CN" altLang="ja-JP" dirty="0" smtClean="0">
                <a:latin typeface="+mn-ea"/>
              </a:rPr>
              <a:t>。</a:t>
            </a:r>
            <a:endParaRPr lang="en-US" altLang="zh-CN" dirty="0" smtClean="0">
              <a:latin typeface="+mn-ea"/>
            </a:endParaRPr>
          </a:p>
          <a:p>
            <a:r>
              <a:rPr lang="zh-CN" altLang="ja-JP" dirty="0" smtClean="0">
                <a:latin typeface="+mn-ea"/>
              </a:rPr>
              <a:t>小说</a:t>
            </a:r>
            <a:r>
              <a:rPr lang="zh-CN" altLang="ja-JP" dirty="0">
                <a:latin typeface="+mn-ea"/>
              </a:rPr>
              <a:t>的焦点一下子从</a:t>
            </a:r>
            <a:r>
              <a:rPr lang="zh-CN" altLang="ja-JP" b="1" u="sng" dirty="0">
                <a:effectLst>
                  <a:outerShdw blurRad="38100" dist="38100" dir="2700000" algn="tl">
                    <a:srgbClr val="000000">
                      <a:alpha val="43137"/>
                    </a:srgbClr>
                  </a:outerShdw>
                </a:effectLst>
                <a:latin typeface="+mn-ea"/>
              </a:rPr>
              <a:t>外在的故事情节</a:t>
            </a:r>
            <a:r>
              <a:rPr lang="zh-CN" altLang="ja-JP" dirty="0">
                <a:latin typeface="+mn-ea"/>
              </a:rPr>
              <a:t>转为</a:t>
            </a:r>
            <a:r>
              <a:rPr lang="zh-CN" altLang="ja-JP" b="1" u="sng" dirty="0">
                <a:effectLst>
                  <a:outerShdw blurRad="38100" dist="38100" dir="2700000" algn="tl">
                    <a:srgbClr val="000000">
                      <a:alpha val="43137"/>
                    </a:srgbClr>
                  </a:outerShdw>
                </a:effectLst>
                <a:latin typeface="+mn-ea"/>
              </a:rPr>
              <a:t>内在的人物情绪</a:t>
            </a:r>
            <a:r>
              <a:rPr lang="zh-CN" altLang="ja-JP" dirty="0" smtClean="0">
                <a:latin typeface="+mn-ea"/>
              </a:rPr>
              <a:t>。</a:t>
            </a:r>
            <a:endParaRPr lang="en-US" altLang="zh-CN" dirty="0" smtClean="0">
              <a:latin typeface="+mn-ea"/>
            </a:endParaRPr>
          </a:p>
          <a:p>
            <a:r>
              <a:rPr lang="zh-CN" altLang="ja-JP" dirty="0" smtClean="0">
                <a:latin typeface="+mn-ea"/>
              </a:rPr>
              <a:t>表</a:t>
            </a:r>
            <a:r>
              <a:rPr lang="zh-CN" altLang="ja-JP" dirty="0">
                <a:latin typeface="+mn-ea"/>
              </a:rPr>
              <a:t>面上不同于“独白”式小说，有场景描写，有情节叙述，</a:t>
            </a:r>
            <a:r>
              <a:rPr lang="zh-CN" altLang="ja-JP" b="1" u="sng" dirty="0">
                <a:effectLst>
                  <a:outerShdw blurRad="38100" dist="38100" dir="2700000" algn="tl">
                    <a:srgbClr val="000000">
                      <a:alpha val="43137"/>
                    </a:srgbClr>
                  </a:outerShdw>
                </a:effectLst>
                <a:latin typeface="+mn-ea"/>
              </a:rPr>
              <a:t>可这一切都服务于人物的主观感受</a:t>
            </a:r>
            <a:r>
              <a:rPr lang="zh-CN" altLang="ja-JP" dirty="0">
                <a:latin typeface="+mn-ea"/>
              </a:rPr>
              <a:t>。</a:t>
            </a:r>
            <a:endParaRPr kumimoji="1" lang="ja-JP" altLang="en-US" dirty="0">
              <a:latin typeface="+mn-ea"/>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633</TotalTime>
  <Words>1404</Words>
  <Application>Microsoft Office PowerPoint</Application>
  <PresentationFormat>画面に合わせる (4:3)</PresentationFormat>
  <Paragraphs>91</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「風景」の発見以前： 中国伝統小説の場合   中里見　敬</vt:lpstr>
      <vt:lpstr>スライド 2</vt:lpstr>
      <vt:lpstr>スライド 3</vt:lpstr>
      <vt:lpstr>陳平原『中国小説叙事模式的転変』（北京：北京大学出版社, 2003）後記</vt:lpstr>
      <vt:lpstr>柄谷行人「風景の発見」 （『日本近代文学の起源』講談社, 1980; 岩波書店, 2004)</vt:lpstr>
      <vt:lpstr>スライド 6</vt:lpstr>
      <vt:lpstr>スライド 7</vt:lpstr>
      <vt:lpstr>スライド 8</vt:lpstr>
      <vt:lpstr>陳平原『中国小説叙事模式的転変』</vt:lpstr>
      <vt:lpstr>スライド 10</vt:lpstr>
      <vt:lpstr>小川環樹「変文と講史」 （『小川環樹著作集』第四巻, 筑摩書房, 1997。 初出は1954年）</vt:lpstr>
      <vt:lpstr>小川環樹「変文と講史」</vt:lpstr>
      <vt:lpstr>小川環樹「変文と講史」 （『小川環樹著作集』第四巻, 筑摩書房, 1997。初出は1954年）</vt:lpstr>
      <vt:lpstr>小川環樹「変文と講史」</vt:lpstr>
      <vt:lpstr>小川環樹「変文と講史」</vt:lpstr>
      <vt:lpstr>浅見洋二『中国の詞学認識』 （創文社, 2008）</vt:lpstr>
      <vt:lpstr>浅見洋二『中国の詞学認識』</vt:lpstr>
      <vt:lpstr>浅見洋二『中国の詞学認識』</vt:lpstr>
      <vt:lpstr>姜書閣『駢文史論』 （北京：人民文学出版社, 1986）</vt:lpstr>
      <vt:lpstr>胡適「『老残遊記』序」 （『胡適全集』第三巻, 合肥：安徽教育出版社, 2003。初出は1925年）</vt:lpstr>
      <vt:lpstr>胡適「『老残遊記』序」</vt:lpstr>
      <vt:lpstr>「風景」の発見以後</vt:lpstr>
      <vt:lpstr>陳平原『中国小説叙事模式的転変』</vt:lpstr>
      <vt:lpstr>小川環樹「変文と講史」</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「風景」の発見以前： 中国伝統小説の場合   中里見　敬</dc:title>
  <dc:creator>naka</dc:creator>
  <cp:lastModifiedBy> </cp:lastModifiedBy>
  <cp:revision>35</cp:revision>
  <dcterms:created xsi:type="dcterms:W3CDTF">2012-01-08T13:22:00Z</dcterms:created>
  <dcterms:modified xsi:type="dcterms:W3CDTF">2012-02-02T05:40:44Z</dcterms:modified>
</cp:coreProperties>
</file>