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498" y="-58"/>
      </p:cViewPr>
      <p:guideLst>
        <p:guide orient="horz" pos="3120"/>
        <p:guide pos="2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9ECB9-EC1D-4E4A-8EED-7508CCCB408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E924-0C72-461C-BB22-2A9EB75AD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92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E924-0C72-461C-BB22-2A9EB75ADF4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89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92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67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94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3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1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04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50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6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44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53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99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170B2-3C79-4E7D-8026-CDD706BAD6CF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DBD1-C6BC-420F-9DB9-7A98C731E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99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69000" y="8915181"/>
            <a:ext cx="61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Fig. 1 	Optical microscope photo which indicates the change in Si particle shape depending on time of solid solution treatment from 120 minutes to 480 minutes by fluidized bed furnace.</a:t>
            </a:r>
            <a:endParaRPr lang="ja-JP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32556" y="2824580"/>
            <a:ext cx="153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(a) 15 min</a:t>
            </a:r>
            <a:endParaRPr lang="ja-JP" alt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D:\3D4Dマテリアル強度評価研究室\光学顕微鏡_観察\3\A(15min)_3×100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7" y="549236"/>
            <a:ext cx="2879624" cy="23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138889" y="2824581"/>
            <a:ext cx="153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(b) 30 min</a:t>
            </a:r>
            <a:endParaRPr lang="ja-JP" alt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D:\3D4Dマテリアル強度評価研究室\光学顕微鏡_観察\3\B(30min)_3×100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549236"/>
            <a:ext cx="2879624" cy="23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92553" y="5493743"/>
            <a:ext cx="1490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(c) 45 min</a:t>
            </a:r>
            <a:endParaRPr lang="ja-JP" alt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 descr="D:\3D4Dマテリアル強度評価研究室\光学顕微鏡_観察\3\C(45min)_3×1000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7" y="3230815"/>
            <a:ext cx="2879624" cy="23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098280" y="5500072"/>
            <a:ext cx="1421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(d) 60 min</a:t>
            </a:r>
            <a:endParaRPr lang="ja-JP" alt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1" descr="D:\3D4Dマテリアル強度評価研究室\光学顕微鏡_観察\3\D(60min)_3×1000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3230815"/>
            <a:ext cx="2879624" cy="23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201571" y="8162906"/>
            <a:ext cx="1559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(e) 120 min</a:t>
            </a:r>
            <a:endParaRPr lang="ja-JP" alt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2" descr="D:\3D4Dマテリアル強度評価研究室\光学顕微鏡_観察\3\E(120min)_3×1000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7" y="5889104"/>
            <a:ext cx="2879624" cy="23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169772" y="8175562"/>
            <a:ext cx="1559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480 min</a:t>
            </a:r>
            <a:endParaRPr lang="ja-JP" alt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 descr="D:\3D4Dマテリアル強度評価研究室\光学顕微鏡_観察\3\F(480min)_3×1000.t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5889104"/>
            <a:ext cx="2822724" cy="225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418233" y="7737097"/>
            <a:ext cx="917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altLang="ja-JP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μm</a:t>
            </a:r>
            <a:endParaRPr lang="ja-JP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5532882" y="8031414"/>
            <a:ext cx="4597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645384"/>
              </p:ext>
            </p:extLst>
          </p:nvPr>
        </p:nvGraphicFramePr>
        <p:xfrm>
          <a:off x="692696" y="3289106"/>
          <a:ext cx="5252528" cy="1496808"/>
        </p:xfrm>
        <a:graphic>
          <a:graphicData uri="http://schemas.openxmlformats.org/drawingml/2006/table">
            <a:tbl>
              <a:tblPr/>
              <a:tblGrid>
                <a:gridCol w="1206766"/>
                <a:gridCol w="1075259"/>
                <a:gridCol w="1036582"/>
                <a:gridCol w="928282"/>
                <a:gridCol w="1005639"/>
              </a:tblGrid>
              <a:tr h="441809"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Ave. diameter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m)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density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</a:t>
                      </a:r>
                      <a:r>
                        <a:rPr lang="en-US" sz="14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Sphericity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fraction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85"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813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 - 60 min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 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73.8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0.0465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85"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 K - 60 min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74.8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0.0095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85"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 K - 60 min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14.8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67.1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3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0.2847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8925309" y="3668178"/>
            <a:ext cx="42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+mn-ea"/>
              </a:rPr>
              <a:t>12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2696" y="2432720"/>
            <a:ext cx="521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Table 1	Effect of solid-solution treatment temperature on pore properties in fluidized bed furnace. Average diameter, number density, </a:t>
            </a:r>
            <a:r>
              <a:rPr lang="en-US" altLang="ja-JP" sz="1200" dirty="0" err="1">
                <a:latin typeface="Times New Roman" pitchFamily="18" charset="0"/>
                <a:cs typeface="Times New Roman" pitchFamily="18" charset="0"/>
              </a:rPr>
              <a:t>sphericity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 and volume fraction of pore obtained by quantitative analysis are listed.</a:t>
            </a:r>
            <a:endParaRPr lang="ja-JP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D:\3D4Dマテリアル強度評価研究室\光学顕微鏡_観察\3\D(60min)_3×100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635702"/>
            <a:ext cx="2878709" cy="23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D:\3D4Dマテリアル強度評価研究室\光学顕微鏡_観察\3\L(555℃)_3×100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19" y="1635702"/>
            <a:ext cx="2878709" cy="23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D:\3D4Dマテリアル強度評価研究室\光学顕微鏡_観察\3\M(570℃)_3×1000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4378225"/>
            <a:ext cx="2878709" cy="23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1146344" y="3940380"/>
            <a:ext cx="153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(a)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813 K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72291" y="3940381"/>
            <a:ext cx="153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(b)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828 K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83099" y="6681192"/>
            <a:ext cx="1490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(c) 843 K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036255" y="6597403"/>
            <a:ext cx="46897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04664" y="7473280"/>
            <a:ext cx="61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Fig. 2	Optical microscope photo which indicates the change in Si particle shape depending on temperature of solid solution treatment by fluidized bed furnace.</a:t>
            </a:r>
            <a:endParaRPr lang="ja-JP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41168" y="6309915"/>
            <a:ext cx="917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altLang="ja-JP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μm</a:t>
            </a:r>
            <a:endParaRPr lang="ja-JP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テキスト ボックス 234"/>
          <p:cNvSpPr txBox="1"/>
          <p:nvPr/>
        </p:nvSpPr>
        <p:spPr>
          <a:xfrm rot="16200000">
            <a:off x="702066" y="2354681"/>
            <a:ext cx="259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Vickers hardness, </a:t>
            </a:r>
            <a:r>
              <a:rPr kumimoji="1" lang="en-US" altLang="ja-JP" sz="1400" i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kumimoji="1" lang="en-US" altLang="ja-JP" sz="1400" baseline="-25000" dirty="0" err="1" smtClean="0">
                <a:latin typeface="Arial" pitchFamily="34" charset="0"/>
                <a:cs typeface="Arial" pitchFamily="34" charset="0"/>
              </a:rPr>
              <a:t>v</a:t>
            </a:r>
            <a:endParaRPr kumimoji="1" lang="ja-JP" altLang="en-US" sz="14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2120288" y="1460912"/>
            <a:ext cx="2528396" cy="2252272"/>
            <a:chOff x="5152057" y="979488"/>
            <a:chExt cx="2474185" cy="2137394"/>
          </a:xfrm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5395791" y="1049339"/>
              <a:ext cx="2125663" cy="1839913"/>
            </a:xfrm>
            <a:custGeom>
              <a:avLst/>
              <a:gdLst>
                <a:gd name="T0" fmla="*/ 0 w 22320"/>
                <a:gd name="T1" fmla="*/ 32 h 19312"/>
                <a:gd name="T2" fmla="*/ 32 w 22320"/>
                <a:gd name="T3" fmla="*/ 0 h 19312"/>
                <a:gd name="T4" fmla="*/ 22288 w 22320"/>
                <a:gd name="T5" fmla="*/ 0 h 19312"/>
                <a:gd name="T6" fmla="*/ 22320 w 22320"/>
                <a:gd name="T7" fmla="*/ 32 h 19312"/>
                <a:gd name="T8" fmla="*/ 22320 w 22320"/>
                <a:gd name="T9" fmla="*/ 19280 h 19312"/>
                <a:gd name="T10" fmla="*/ 22288 w 22320"/>
                <a:gd name="T11" fmla="*/ 19312 h 19312"/>
                <a:gd name="T12" fmla="*/ 32 w 22320"/>
                <a:gd name="T13" fmla="*/ 19312 h 19312"/>
                <a:gd name="T14" fmla="*/ 0 w 22320"/>
                <a:gd name="T15" fmla="*/ 19280 h 19312"/>
                <a:gd name="T16" fmla="*/ 0 w 22320"/>
                <a:gd name="T17" fmla="*/ 32 h 19312"/>
                <a:gd name="T18" fmla="*/ 64 w 22320"/>
                <a:gd name="T19" fmla="*/ 19280 h 19312"/>
                <a:gd name="T20" fmla="*/ 32 w 22320"/>
                <a:gd name="T21" fmla="*/ 19248 h 19312"/>
                <a:gd name="T22" fmla="*/ 22288 w 22320"/>
                <a:gd name="T23" fmla="*/ 19248 h 19312"/>
                <a:gd name="T24" fmla="*/ 22256 w 22320"/>
                <a:gd name="T25" fmla="*/ 19280 h 19312"/>
                <a:gd name="T26" fmla="*/ 22256 w 22320"/>
                <a:gd name="T27" fmla="*/ 32 h 19312"/>
                <a:gd name="T28" fmla="*/ 22288 w 22320"/>
                <a:gd name="T29" fmla="*/ 64 h 19312"/>
                <a:gd name="T30" fmla="*/ 32 w 22320"/>
                <a:gd name="T31" fmla="*/ 64 h 19312"/>
                <a:gd name="T32" fmla="*/ 64 w 22320"/>
                <a:gd name="T33" fmla="*/ 32 h 19312"/>
                <a:gd name="T34" fmla="*/ 64 w 22320"/>
                <a:gd name="T35" fmla="*/ 19280 h 19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20" h="19312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22288" y="0"/>
                  </a:lnTo>
                  <a:cubicBezTo>
                    <a:pt x="22306" y="0"/>
                    <a:pt x="22320" y="15"/>
                    <a:pt x="22320" y="32"/>
                  </a:cubicBezTo>
                  <a:lnTo>
                    <a:pt x="22320" y="19280"/>
                  </a:lnTo>
                  <a:cubicBezTo>
                    <a:pt x="22320" y="19298"/>
                    <a:pt x="22306" y="19312"/>
                    <a:pt x="22288" y="19312"/>
                  </a:cubicBezTo>
                  <a:lnTo>
                    <a:pt x="32" y="19312"/>
                  </a:lnTo>
                  <a:cubicBezTo>
                    <a:pt x="15" y="19312"/>
                    <a:pt x="0" y="19298"/>
                    <a:pt x="0" y="19280"/>
                  </a:cubicBezTo>
                  <a:lnTo>
                    <a:pt x="0" y="32"/>
                  </a:lnTo>
                  <a:close/>
                  <a:moveTo>
                    <a:pt x="64" y="19280"/>
                  </a:moveTo>
                  <a:lnTo>
                    <a:pt x="32" y="19248"/>
                  </a:lnTo>
                  <a:lnTo>
                    <a:pt x="22288" y="19248"/>
                  </a:lnTo>
                  <a:lnTo>
                    <a:pt x="22256" y="19280"/>
                  </a:lnTo>
                  <a:lnTo>
                    <a:pt x="22256" y="32"/>
                  </a:lnTo>
                  <a:lnTo>
                    <a:pt x="22288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928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 dirty="0"/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5738815" y="1376363"/>
              <a:ext cx="1800225" cy="1181100"/>
            </a:xfrm>
            <a:custGeom>
              <a:avLst/>
              <a:gdLst>
                <a:gd name="T0" fmla="*/ 72 w 18908"/>
                <a:gd name="T1" fmla="*/ 11969 h 12401"/>
                <a:gd name="T2" fmla="*/ 1416 w 18908"/>
                <a:gd name="T3" fmla="*/ 12081 h 12401"/>
                <a:gd name="T4" fmla="*/ 2764 w 18908"/>
                <a:gd name="T5" fmla="*/ 12273 h 12401"/>
                <a:gd name="T6" fmla="*/ 2736 w 18908"/>
                <a:gd name="T7" fmla="*/ 12275 h 12401"/>
                <a:gd name="T8" fmla="*/ 4080 w 18908"/>
                <a:gd name="T9" fmla="*/ 11859 h 12401"/>
                <a:gd name="T10" fmla="*/ 4067 w 18908"/>
                <a:gd name="T11" fmla="*/ 11864 h 12401"/>
                <a:gd name="T12" fmla="*/ 5395 w 18908"/>
                <a:gd name="T13" fmla="*/ 11128 h 12401"/>
                <a:gd name="T14" fmla="*/ 5375 w 18908"/>
                <a:gd name="T15" fmla="*/ 11147 h 12401"/>
                <a:gd name="T16" fmla="*/ 6719 w 18908"/>
                <a:gd name="T17" fmla="*/ 9291 h 12401"/>
                <a:gd name="T18" fmla="*/ 6710 w 18908"/>
                <a:gd name="T19" fmla="*/ 9307 h 12401"/>
                <a:gd name="T20" fmla="*/ 8054 w 18908"/>
                <a:gd name="T21" fmla="*/ 5627 h 12401"/>
                <a:gd name="T22" fmla="*/ 8059 w 18908"/>
                <a:gd name="T23" fmla="*/ 5616 h 12401"/>
                <a:gd name="T24" fmla="*/ 9403 w 18908"/>
                <a:gd name="T25" fmla="*/ 3344 h 12401"/>
                <a:gd name="T26" fmla="*/ 10747 w 18908"/>
                <a:gd name="T27" fmla="*/ 993 h 12401"/>
                <a:gd name="T28" fmla="*/ 10812 w 18908"/>
                <a:gd name="T29" fmla="*/ 961 h 12401"/>
                <a:gd name="T30" fmla="*/ 12140 w 18908"/>
                <a:gd name="T31" fmla="*/ 1153 h 12401"/>
                <a:gd name="T32" fmla="*/ 12099 w 18908"/>
                <a:gd name="T33" fmla="*/ 1161 h 12401"/>
                <a:gd name="T34" fmla="*/ 13443 w 18908"/>
                <a:gd name="T35" fmla="*/ 393 h 12401"/>
                <a:gd name="T36" fmla="*/ 13457 w 18908"/>
                <a:gd name="T37" fmla="*/ 387 h 12401"/>
                <a:gd name="T38" fmla="*/ 14801 w 18908"/>
                <a:gd name="T39" fmla="*/ 3 h 12401"/>
                <a:gd name="T40" fmla="*/ 14818 w 18908"/>
                <a:gd name="T41" fmla="*/ 0 h 12401"/>
                <a:gd name="T42" fmla="*/ 16162 w 18908"/>
                <a:gd name="T43" fmla="*/ 0 h 12401"/>
                <a:gd name="T44" fmla="*/ 16195 w 18908"/>
                <a:gd name="T45" fmla="*/ 9 h 12401"/>
                <a:gd name="T46" fmla="*/ 17539 w 18908"/>
                <a:gd name="T47" fmla="*/ 809 h 12401"/>
                <a:gd name="T48" fmla="*/ 17562 w 18908"/>
                <a:gd name="T49" fmla="*/ 833 h 12401"/>
                <a:gd name="T50" fmla="*/ 18890 w 18908"/>
                <a:gd name="T51" fmla="*/ 3185 h 12401"/>
                <a:gd name="T52" fmla="*/ 18866 w 18908"/>
                <a:gd name="T53" fmla="*/ 3272 h 12401"/>
                <a:gd name="T54" fmla="*/ 18779 w 18908"/>
                <a:gd name="T55" fmla="*/ 3248 h 12401"/>
                <a:gd name="T56" fmla="*/ 17451 w 18908"/>
                <a:gd name="T57" fmla="*/ 896 h 12401"/>
                <a:gd name="T58" fmla="*/ 17474 w 18908"/>
                <a:gd name="T59" fmla="*/ 919 h 12401"/>
                <a:gd name="T60" fmla="*/ 16130 w 18908"/>
                <a:gd name="T61" fmla="*/ 119 h 12401"/>
                <a:gd name="T62" fmla="*/ 16162 w 18908"/>
                <a:gd name="T63" fmla="*/ 128 h 12401"/>
                <a:gd name="T64" fmla="*/ 14818 w 18908"/>
                <a:gd name="T65" fmla="*/ 128 h 12401"/>
                <a:gd name="T66" fmla="*/ 14836 w 18908"/>
                <a:gd name="T67" fmla="*/ 126 h 12401"/>
                <a:gd name="T68" fmla="*/ 13492 w 18908"/>
                <a:gd name="T69" fmla="*/ 510 h 12401"/>
                <a:gd name="T70" fmla="*/ 13506 w 18908"/>
                <a:gd name="T71" fmla="*/ 504 h 12401"/>
                <a:gd name="T72" fmla="*/ 12162 w 18908"/>
                <a:gd name="T73" fmla="*/ 1272 h 12401"/>
                <a:gd name="T74" fmla="*/ 12121 w 18908"/>
                <a:gd name="T75" fmla="*/ 1280 h 12401"/>
                <a:gd name="T76" fmla="*/ 10793 w 18908"/>
                <a:gd name="T77" fmla="*/ 1088 h 12401"/>
                <a:gd name="T78" fmla="*/ 10858 w 18908"/>
                <a:gd name="T79" fmla="*/ 1056 h 12401"/>
                <a:gd name="T80" fmla="*/ 9514 w 18908"/>
                <a:gd name="T81" fmla="*/ 3409 h 12401"/>
                <a:gd name="T82" fmla="*/ 8170 w 18908"/>
                <a:gd name="T83" fmla="*/ 5681 h 12401"/>
                <a:gd name="T84" fmla="*/ 8175 w 18908"/>
                <a:gd name="T85" fmla="*/ 5670 h 12401"/>
                <a:gd name="T86" fmla="*/ 6831 w 18908"/>
                <a:gd name="T87" fmla="*/ 9350 h 12401"/>
                <a:gd name="T88" fmla="*/ 6822 w 18908"/>
                <a:gd name="T89" fmla="*/ 9366 h 12401"/>
                <a:gd name="T90" fmla="*/ 5478 w 18908"/>
                <a:gd name="T91" fmla="*/ 11222 h 12401"/>
                <a:gd name="T92" fmla="*/ 5457 w 18908"/>
                <a:gd name="T93" fmla="*/ 11240 h 12401"/>
                <a:gd name="T94" fmla="*/ 4129 w 18908"/>
                <a:gd name="T95" fmla="*/ 11976 h 12401"/>
                <a:gd name="T96" fmla="*/ 4117 w 18908"/>
                <a:gd name="T97" fmla="*/ 11982 h 12401"/>
                <a:gd name="T98" fmla="*/ 2773 w 18908"/>
                <a:gd name="T99" fmla="*/ 12398 h 12401"/>
                <a:gd name="T100" fmla="*/ 2745 w 18908"/>
                <a:gd name="T101" fmla="*/ 12400 h 12401"/>
                <a:gd name="T102" fmla="*/ 1405 w 18908"/>
                <a:gd name="T103" fmla="*/ 12208 h 12401"/>
                <a:gd name="T104" fmla="*/ 61 w 18908"/>
                <a:gd name="T105" fmla="*/ 12096 h 12401"/>
                <a:gd name="T106" fmla="*/ 3 w 18908"/>
                <a:gd name="T107" fmla="*/ 12027 h 12401"/>
                <a:gd name="T108" fmla="*/ 72 w 18908"/>
                <a:gd name="T109" fmla="*/ 11969 h 1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908" h="12401">
                  <a:moveTo>
                    <a:pt x="72" y="11969"/>
                  </a:moveTo>
                  <a:lnTo>
                    <a:pt x="1416" y="12081"/>
                  </a:lnTo>
                  <a:lnTo>
                    <a:pt x="2764" y="12273"/>
                  </a:lnTo>
                  <a:lnTo>
                    <a:pt x="2736" y="12275"/>
                  </a:lnTo>
                  <a:lnTo>
                    <a:pt x="4080" y="11859"/>
                  </a:lnTo>
                  <a:lnTo>
                    <a:pt x="4067" y="11864"/>
                  </a:lnTo>
                  <a:lnTo>
                    <a:pt x="5395" y="11128"/>
                  </a:lnTo>
                  <a:lnTo>
                    <a:pt x="5375" y="11147"/>
                  </a:lnTo>
                  <a:lnTo>
                    <a:pt x="6719" y="9291"/>
                  </a:lnTo>
                  <a:lnTo>
                    <a:pt x="6710" y="9307"/>
                  </a:lnTo>
                  <a:lnTo>
                    <a:pt x="8054" y="5627"/>
                  </a:lnTo>
                  <a:cubicBezTo>
                    <a:pt x="8056" y="5623"/>
                    <a:pt x="8057" y="5619"/>
                    <a:pt x="8059" y="5616"/>
                  </a:cubicBezTo>
                  <a:lnTo>
                    <a:pt x="9403" y="3344"/>
                  </a:lnTo>
                  <a:lnTo>
                    <a:pt x="10747" y="993"/>
                  </a:lnTo>
                  <a:cubicBezTo>
                    <a:pt x="10760" y="970"/>
                    <a:pt x="10786" y="957"/>
                    <a:pt x="10812" y="961"/>
                  </a:cubicBezTo>
                  <a:lnTo>
                    <a:pt x="12140" y="1153"/>
                  </a:lnTo>
                  <a:lnTo>
                    <a:pt x="12099" y="1161"/>
                  </a:lnTo>
                  <a:lnTo>
                    <a:pt x="13443" y="393"/>
                  </a:lnTo>
                  <a:cubicBezTo>
                    <a:pt x="13447" y="390"/>
                    <a:pt x="13452" y="388"/>
                    <a:pt x="13457" y="387"/>
                  </a:cubicBezTo>
                  <a:lnTo>
                    <a:pt x="14801" y="3"/>
                  </a:lnTo>
                  <a:cubicBezTo>
                    <a:pt x="14807" y="1"/>
                    <a:pt x="14813" y="0"/>
                    <a:pt x="14818" y="0"/>
                  </a:cubicBezTo>
                  <a:lnTo>
                    <a:pt x="16162" y="0"/>
                  </a:lnTo>
                  <a:cubicBezTo>
                    <a:pt x="16174" y="0"/>
                    <a:pt x="16185" y="4"/>
                    <a:pt x="16195" y="9"/>
                  </a:cubicBezTo>
                  <a:lnTo>
                    <a:pt x="17539" y="809"/>
                  </a:lnTo>
                  <a:cubicBezTo>
                    <a:pt x="17549" y="815"/>
                    <a:pt x="17557" y="823"/>
                    <a:pt x="17562" y="833"/>
                  </a:cubicBezTo>
                  <a:lnTo>
                    <a:pt x="18890" y="3185"/>
                  </a:lnTo>
                  <a:cubicBezTo>
                    <a:pt x="18908" y="3216"/>
                    <a:pt x="18897" y="3255"/>
                    <a:pt x="18866" y="3272"/>
                  </a:cubicBezTo>
                  <a:cubicBezTo>
                    <a:pt x="18835" y="3290"/>
                    <a:pt x="18796" y="3279"/>
                    <a:pt x="18779" y="3248"/>
                  </a:cubicBezTo>
                  <a:lnTo>
                    <a:pt x="17451" y="896"/>
                  </a:lnTo>
                  <a:lnTo>
                    <a:pt x="17474" y="919"/>
                  </a:lnTo>
                  <a:lnTo>
                    <a:pt x="16130" y="119"/>
                  </a:lnTo>
                  <a:lnTo>
                    <a:pt x="16162" y="128"/>
                  </a:lnTo>
                  <a:lnTo>
                    <a:pt x="14818" y="128"/>
                  </a:lnTo>
                  <a:lnTo>
                    <a:pt x="14836" y="126"/>
                  </a:lnTo>
                  <a:lnTo>
                    <a:pt x="13492" y="510"/>
                  </a:lnTo>
                  <a:lnTo>
                    <a:pt x="13506" y="504"/>
                  </a:lnTo>
                  <a:lnTo>
                    <a:pt x="12162" y="1272"/>
                  </a:lnTo>
                  <a:cubicBezTo>
                    <a:pt x="12150" y="1279"/>
                    <a:pt x="12135" y="1282"/>
                    <a:pt x="12121" y="1280"/>
                  </a:cubicBezTo>
                  <a:lnTo>
                    <a:pt x="10793" y="1088"/>
                  </a:lnTo>
                  <a:lnTo>
                    <a:pt x="10858" y="1056"/>
                  </a:lnTo>
                  <a:lnTo>
                    <a:pt x="9514" y="3409"/>
                  </a:lnTo>
                  <a:lnTo>
                    <a:pt x="8170" y="5681"/>
                  </a:lnTo>
                  <a:lnTo>
                    <a:pt x="8175" y="5670"/>
                  </a:lnTo>
                  <a:lnTo>
                    <a:pt x="6831" y="9350"/>
                  </a:lnTo>
                  <a:cubicBezTo>
                    <a:pt x="6829" y="9356"/>
                    <a:pt x="6826" y="9361"/>
                    <a:pt x="6822" y="9366"/>
                  </a:cubicBezTo>
                  <a:lnTo>
                    <a:pt x="5478" y="11222"/>
                  </a:lnTo>
                  <a:cubicBezTo>
                    <a:pt x="5473" y="11230"/>
                    <a:pt x="5466" y="11236"/>
                    <a:pt x="5457" y="11240"/>
                  </a:cubicBezTo>
                  <a:lnTo>
                    <a:pt x="4129" y="11976"/>
                  </a:lnTo>
                  <a:cubicBezTo>
                    <a:pt x="4126" y="11979"/>
                    <a:pt x="4122" y="11980"/>
                    <a:pt x="4117" y="11982"/>
                  </a:cubicBezTo>
                  <a:lnTo>
                    <a:pt x="2773" y="12398"/>
                  </a:lnTo>
                  <a:cubicBezTo>
                    <a:pt x="2764" y="12400"/>
                    <a:pt x="2755" y="12401"/>
                    <a:pt x="2745" y="12400"/>
                  </a:cubicBezTo>
                  <a:lnTo>
                    <a:pt x="1405" y="12208"/>
                  </a:lnTo>
                  <a:lnTo>
                    <a:pt x="61" y="12096"/>
                  </a:lnTo>
                  <a:cubicBezTo>
                    <a:pt x="26" y="12093"/>
                    <a:pt x="0" y="12062"/>
                    <a:pt x="3" y="12027"/>
                  </a:cubicBezTo>
                  <a:cubicBezTo>
                    <a:pt x="6" y="11992"/>
                    <a:pt x="37" y="11966"/>
                    <a:pt x="72" y="11969"/>
                  </a:cubicBezTo>
                  <a:close/>
                </a:path>
              </a:pathLst>
            </a:custGeom>
            <a:solidFill>
              <a:srgbClr val="DA8137"/>
            </a:solidFill>
            <a:ln w="1" cap="flat">
              <a:solidFill>
                <a:srgbClr val="DA813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5726115" y="2501901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" name="Freeform 13"/>
            <p:cNvSpPr>
              <a:spLocks noEditPoints="1"/>
            </p:cNvSpPr>
            <p:nvPr/>
          </p:nvSpPr>
          <p:spPr bwMode="auto">
            <a:xfrm>
              <a:off x="5721353" y="2497139"/>
              <a:ext cx="47625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5853115" y="2513013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5848353" y="2508251"/>
              <a:ext cx="47625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5980115" y="2532063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5975353" y="2527301"/>
              <a:ext cx="47625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6108702" y="2490788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6103941" y="2486027"/>
              <a:ext cx="47625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6235702" y="2420938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6230941" y="2416177"/>
              <a:ext cx="47625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6364290" y="2244726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6359528" y="2239964"/>
              <a:ext cx="47625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6491290" y="1893888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" name="Freeform 25"/>
            <p:cNvSpPr>
              <a:spLocks noEditPoints="1"/>
            </p:cNvSpPr>
            <p:nvPr/>
          </p:nvSpPr>
          <p:spPr bwMode="auto">
            <a:xfrm>
              <a:off x="6488114" y="1889126"/>
              <a:ext cx="46039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9" name="Oval 26"/>
            <p:cNvSpPr>
              <a:spLocks noChangeArrowheads="1"/>
            </p:cNvSpPr>
            <p:nvPr/>
          </p:nvSpPr>
          <p:spPr bwMode="auto">
            <a:xfrm>
              <a:off x="6618290" y="1676401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" name="Freeform 27"/>
            <p:cNvSpPr>
              <a:spLocks noEditPoints="1"/>
            </p:cNvSpPr>
            <p:nvPr/>
          </p:nvSpPr>
          <p:spPr bwMode="auto">
            <a:xfrm>
              <a:off x="6613528" y="1671638"/>
              <a:ext cx="47625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6746877" y="1452563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" name="Freeform 29"/>
            <p:cNvSpPr>
              <a:spLocks noEditPoints="1"/>
            </p:cNvSpPr>
            <p:nvPr/>
          </p:nvSpPr>
          <p:spPr bwMode="auto">
            <a:xfrm>
              <a:off x="6742116" y="1447802"/>
              <a:ext cx="47625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6873877" y="1471613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6870702" y="1466852"/>
              <a:ext cx="46039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7002465" y="1398588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6997702" y="1393826"/>
              <a:ext cx="47625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7129465" y="1362076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7124702" y="1357313"/>
              <a:ext cx="47625" cy="46038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" name="Oval 36"/>
            <p:cNvSpPr>
              <a:spLocks noChangeArrowheads="1"/>
            </p:cNvSpPr>
            <p:nvPr/>
          </p:nvSpPr>
          <p:spPr bwMode="auto">
            <a:xfrm>
              <a:off x="7256465" y="1362076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7251702" y="1357313"/>
              <a:ext cx="47625" cy="46038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7385051" y="1439863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" name="Freeform 39"/>
            <p:cNvSpPr>
              <a:spLocks noEditPoints="1"/>
            </p:cNvSpPr>
            <p:nvPr/>
          </p:nvSpPr>
          <p:spPr bwMode="auto">
            <a:xfrm>
              <a:off x="7380290" y="1435101"/>
              <a:ext cx="47625" cy="46038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auto">
            <a:xfrm>
              <a:off x="7513639" y="1662113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7508877" y="1657352"/>
              <a:ext cx="46039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5738815" y="1303339"/>
              <a:ext cx="1800225" cy="1225550"/>
            </a:xfrm>
            <a:custGeom>
              <a:avLst/>
              <a:gdLst>
                <a:gd name="T0" fmla="*/ 64 w 18906"/>
                <a:gd name="T1" fmla="*/ 12739 h 12867"/>
                <a:gd name="T2" fmla="*/ 1408 w 18906"/>
                <a:gd name="T3" fmla="*/ 12739 h 12867"/>
                <a:gd name="T4" fmla="*/ 1389 w 18906"/>
                <a:gd name="T5" fmla="*/ 12743 h 12867"/>
                <a:gd name="T6" fmla="*/ 2733 w 18906"/>
                <a:gd name="T7" fmla="*/ 12311 h 12867"/>
                <a:gd name="T8" fmla="*/ 2752 w 18906"/>
                <a:gd name="T9" fmla="*/ 12307 h 12867"/>
                <a:gd name="T10" fmla="*/ 4096 w 18906"/>
                <a:gd name="T11" fmla="*/ 12307 h 12867"/>
                <a:gd name="T12" fmla="*/ 4056 w 18906"/>
                <a:gd name="T13" fmla="*/ 12322 h 12867"/>
                <a:gd name="T14" fmla="*/ 5384 w 18906"/>
                <a:gd name="T15" fmla="*/ 11218 h 12867"/>
                <a:gd name="T16" fmla="*/ 5370 w 18906"/>
                <a:gd name="T17" fmla="*/ 11234 h 12867"/>
                <a:gd name="T18" fmla="*/ 6714 w 18906"/>
                <a:gd name="T19" fmla="*/ 9074 h 12867"/>
                <a:gd name="T20" fmla="*/ 8055 w 18906"/>
                <a:gd name="T21" fmla="*/ 6391 h 12867"/>
                <a:gd name="T22" fmla="*/ 8051 w 18906"/>
                <a:gd name="T23" fmla="*/ 6400 h 12867"/>
                <a:gd name="T24" fmla="*/ 9395 w 18906"/>
                <a:gd name="T25" fmla="*/ 2112 h 12867"/>
                <a:gd name="T26" fmla="*/ 9412 w 18906"/>
                <a:gd name="T27" fmla="*/ 2085 h 12867"/>
                <a:gd name="T28" fmla="*/ 10756 w 18906"/>
                <a:gd name="T29" fmla="*/ 789 h 12867"/>
                <a:gd name="T30" fmla="*/ 10783 w 18906"/>
                <a:gd name="T31" fmla="*/ 774 h 12867"/>
                <a:gd name="T32" fmla="*/ 12111 w 18906"/>
                <a:gd name="T33" fmla="*/ 390 h 12867"/>
                <a:gd name="T34" fmla="*/ 12128 w 18906"/>
                <a:gd name="T35" fmla="*/ 387 h 12867"/>
                <a:gd name="T36" fmla="*/ 13472 w 18906"/>
                <a:gd name="T37" fmla="*/ 387 h 12867"/>
                <a:gd name="T38" fmla="*/ 13455 w 18906"/>
                <a:gd name="T39" fmla="*/ 390 h 12867"/>
                <a:gd name="T40" fmla="*/ 14799 w 18906"/>
                <a:gd name="T41" fmla="*/ 6 h 12867"/>
                <a:gd name="T42" fmla="*/ 14860 w 18906"/>
                <a:gd name="T43" fmla="*/ 20 h 12867"/>
                <a:gd name="T44" fmla="*/ 16204 w 18906"/>
                <a:gd name="T45" fmla="*/ 1252 h 12867"/>
                <a:gd name="T46" fmla="*/ 17550 w 18906"/>
                <a:gd name="T47" fmla="*/ 2631 h 12867"/>
                <a:gd name="T48" fmla="*/ 17560 w 18906"/>
                <a:gd name="T49" fmla="*/ 2643 h 12867"/>
                <a:gd name="T50" fmla="*/ 18888 w 18906"/>
                <a:gd name="T51" fmla="*/ 4883 h 12867"/>
                <a:gd name="T52" fmla="*/ 18865 w 18906"/>
                <a:gd name="T53" fmla="*/ 4971 h 12867"/>
                <a:gd name="T54" fmla="*/ 18777 w 18906"/>
                <a:gd name="T55" fmla="*/ 4948 h 12867"/>
                <a:gd name="T56" fmla="*/ 17449 w 18906"/>
                <a:gd name="T57" fmla="*/ 2708 h 12867"/>
                <a:gd name="T58" fmla="*/ 17459 w 18906"/>
                <a:gd name="T59" fmla="*/ 2720 h 12867"/>
                <a:gd name="T60" fmla="*/ 16117 w 18906"/>
                <a:gd name="T61" fmla="*/ 1347 h 12867"/>
                <a:gd name="T62" fmla="*/ 14773 w 18906"/>
                <a:gd name="T63" fmla="*/ 115 h 12867"/>
                <a:gd name="T64" fmla="*/ 14834 w 18906"/>
                <a:gd name="T65" fmla="*/ 129 h 12867"/>
                <a:gd name="T66" fmla="*/ 13490 w 18906"/>
                <a:gd name="T67" fmla="*/ 513 h 12867"/>
                <a:gd name="T68" fmla="*/ 13472 w 18906"/>
                <a:gd name="T69" fmla="*/ 515 h 12867"/>
                <a:gd name="T70" fmla="*/ 12128 w 18906"/>
                <a:gd name="T71" fmla="*/ 515 h 12867"/>
                <a:gd name="T72" fmla="*/ 12146 w 18906"/>
                <a:gd name="T73" fmla="*/ 513 h 12867"/>
                <a:gd name="T74" fmla="*/ 10818 w 18906"/>
                <a:gd name="T75" fmla="*/ 897 h 12867"/>
                <a:gd name="T76" fmla="*/ 10845 w 18906"/>
                <a:gd name="T77" fmla="*/ 882 h 12867"/>
                <a:gd name="T78" fmla="*/ 9501 w 18906"/>
                <a:gd name="T79" fmla="*/ 2178 h 12867"/>
                <a:gd name="T80" fmla="*/ 9518 w 18906"/>
                <a:gd name="T81" fmla="*/ 2151 h 12867"/>
                <a:gd name="T82" fmla="*/ 8174 w 18906"/>
                <a:gd name="T83" fmla="*/ 6439 h 12867"/>
                <a:gd name="T84" fmla="*/ 8170 w 18906"/>
                <a:gd name="T85" fmla="*/ 6448 h 12867"/>
                <a:gd name="T86" fmla="*/ 6823 w 18906"/>
                <a:gd name="T87" fmla="*/ 9141 h 12867"/>
                <a:gd name="T88" fmla="*/ 5479 w 18906"/>
                <a:gd name="T89" fmla="*/ 11301 h 12867"/>
                <a:gd name="T90" fmla="*/ 5465 w 18906"/>
                <a:gd name="T91" fmla="*/ 11317 h 12867"/>
                <a:gd name="T92" fmla="*/ 4137 w 18906"/>
                <a:gd name="T93" fmla="*/ 12421 h 12867"/>
                <a:gd name="T94" fmla="*/ 4096 w 18906"/>
                <a:gd name="T95" fmla="*/ 12435 h 12867"/>
                <a:gd name="T96" fmla="*/ 2752 w 18906"/>
                <a:gd name="T97" fmla="*/ 12435 h 12867"/>
                <a:gd name="T98" fmla="*/ 2772 w 18906"/>
                <a:gd name="T99" fmla="*/ 12432 h 12867"/>
                <a:gd name="T100" fmla="*/ 1428 w 18906"/>
                <a:gd name="T101" fmla="*/ 12864 h 12867"/>
                <a:gd name="T102" fmla="*/ 1408 w 18906"/>
                <a:gd name="T103" fmla="*/ 12867 h 12867"/>
                <a:gd name="T104" fmla="*/ 64 w 18906"/>
                <a:gd name="T105" fmla="*/ 12867 h 12867"/>
                <a:gd name="T106" fmla="*/ 0 w 18906"/>
                <a:gd name="T107" fmla="*/ 12803 h 12867"/>
                <a:gd name="T108" fmla="*/ 64 w 18906"/>
                <a:gd name="T109" fmla="*/ 12739 h 1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906" h="12867">
                  <a:moveTo>
                    <a:pt x="64" y="12739"/>
                  </a:moveTo>
                  <a:lnTo>
                    <a:pt x="1408" y="12739"/>
                  </a:lnTo>
                  <a:lnTo>
                    <a:pt x="1389" y="12743"/>
                  </a:lnTo>
                  <a:lnTo>
                    <a:pt x="2733" y="12311"/>
                  </a:lnTo>
                  <a:cubicBezTo>
                    <a:pt x="2739" y="12309"/>
                    <a:pt x="2746" y="12307"/>
                    <a:pt x="2752" y="12307"/>
                  </a:cubicBezTo>
                  <a:lnTo>
                    <a:pt x="4096" y="12307"/>
                  </a:lnTo>
                  <a:lnTo>
                    <a:pt x="4056" y="12322"/>
                  </a:lnTo>
                  <a:lnTo>
                    <a:pt x="5384" y="11218"/>
                  </a:lnTo>
                  <a:lnTo>
                    <a:pt x="5370" y="11234"/>
                  </a:lnTo>
                  <a:lnTo>
                    <a:pt x="6714" y="9074"/>
                  </a:lnTo>
                  <a:lnTo>
                    <a:pt x="8055" y="6391"/>
                  </a:lnTo>
                  <a:lnTo>
                    <a:pt x="8051" y="6400"/>
                  </a:lnTo>
                  <a:lnTo>
                    <a:pt x="9395" y="2112"/>
                  </a:lnTo>
                  <a:cubicBezTo>
                    <a:pt x="9399" y="2102"/>
                    <a:pt x="9404" y="2093"/>
                    <a:pt x="9412" y="2085"/>
                  </a:cubicBezTo>
                  <a:lnTo>
                    <a:pt x="10756" y="789"/>
                  </a:lnTo>
                  <a:cubicBezTo>
                    <a:pt x="10764" y="782"/>
                    <a:pt x="10773" y="777"/>
                    <a:pt x="10783" y="774"/>
                  </a:cubicBezTo>
                  <a:lnTo>
                    <a:pt x="12111" y="390"/>
                  </a:lnTo>
                  <a:cubicBezTo>
                    <a:pt x="12116" y="388"/>
                    <a:pt x="12122" y="387"/>
                    <a:pt x="12128" y="387"/>
                  </a:cubicBezTo>
                  <a:lnTo>
                    <a:pt x="13472" y="387"/>
                  </a:lnTo>
                  <a:lnTo>
                    <a:pt x="13455" y="390"/>
                  </a:lnTo>
                  <a:lnTo>
                    <a:pt x="14799" y="6"/>
                  </a:lnTo>
                  <a:cubicBezTo>
                    <a:pt x="14820" y="0"/>
                    <a:pt x="14843" y="5"/>
                    <a:pt x="14860" y="20"/>
                  </a:cubicBezTo>
                  <a:lnTo>
                    <a:pt x="16204" y="1252"/>
                  </a:lnTo>
                  <a:lnTo>
                    <a:pt x="17550" y="2631"/>
                  </a:lnTo>
                  <a:cubicBezTo>
                    <a:pt x="17554" y="2634"/>
                    <a:pt x="17557" y="2638"/>
                    <a:pt x="17560" y="2643"/>
                  </a:cubicBezTo>
                  <a:lnTo>
                    <a:pt x="18888" y="4883"/>
                  </a:lnTo>
                  <a:cubicBezTo>
                    <a:pt x="18906" y="4913"/>
                    <a:pt x="18896" y="4952"/>
                    <a:pt x="18865" y="4971"/>
                  </a:cubicBezTo>
                  <a:cubicBezTo>
                    <a:pt x="18835" y="4989"/>
                    <a:pt x="18795" y="4979"/>
                    <a:pt x="18777" y="4948"/>
                  </a:cubicBezTo>
                  <a:lnTo>
                    <a:pt x="17449" y="2708"/>
                  </a:lnTo>
                  <a:lnTo>
                    <a:pt x="17459" y="2720"/>
                  </a:lnTo>
                  <a:lnTo>
                    <a:pt x="16117" y="1347"/>
                  </a:lnTo>
                  <a:lnTo>
                    <a:pt x="14773" y="115"/>
                  </a:lnTo>
                  <a:lnTo>
                    <a:pt x="14834" y="129"/>
                  </a:lnTo>
                  <a:lnTo>
                    <a:pt x="13490" y="513"/>
                  </a:lnTo>
                  <a:cubicBezTo>
                    <a:pt x="13484" y="515"/>
                    <a:pt x="13478" y="515"/>
                    <a:pt x="13472" y="515"/>
                  </a:cubicBezTo>
                  <a:lnTo>
                    <a:pt x="12128" y="515"/>
                  </a:lnTo>
                  <a:lnTo>
                    <a:pt x="12146" y="513"/>
                  </a:lnTo>
                  <a:lnTo>
                    <a:pt x="10818" y="897"/>
                  </a:lnTo>
                  <a:lnTo>
                    <a:pt x="10845" y="882"/>
                  </a:lnTo>
                  <a:lnTo>
                    <a:pt x="9501" y="2178"/>
                  </a:lnTo>
                  <a:lnTo>
                    <a:pt x="9518" y="2151"/>
                  </a:lnTo>
                  <a:lnTo>
                    <a:pt x="8174" y="6439"/>
                  </a:lnTo>
                  <a:cubicBezTo>
                    <a:pt x="8173" y="6442"/>
                    <a:pt x="8171" y="6445"/>
                    <a:pt x="8170" y="6448"/>
                  </a:cubicBezTo>
                  <a:lnTo>
                    <a:pt x="6823" y="9141"/>
                  </a:lnTo>
                  <a:lnTo>
                    <a:pt x="5479" y="11301"/>
                  </a:lnTo>
                  <a:cubicBezTo>
                    <a:pt x="5475" y="11307"/>
                    <a:pt x="5471" y="11312"/>
                    <a:pt x="5465" y="11317"/>
                  </a:cubicBezTo>
                  <a:lnTo>
                    <a:pt x="4137" y="12421"/>
                  </a:lnTo>
                  <a:cubicBezTo>
                    <a:pt x="4126" y="12430"/>
                    <a:pt x="4111" y="12435"/>
                    <a:pt x="4096" y="12435"/>
                  </a:cubicBezTo>
                  <a:lnTo>
                    <a:pt x="2752" y="12435"/>
                  </a:lnTo>
                  <a:lnTo>
                    <a:pt x="2772" y="12432"/>
                  </a:lnTo>
                  <a:lnTo>
                    <a:pt x="1428" y="12864"/>
                  </a:lnTo>
                  <a:cubicBezTo>
                    <a:pt x="1422" y="12866"/>
                    <a:pt x="1415" y="12867"/>
                    <a:pt x="1408" y="12867"/>
                  </a:cubicBezTo>
                  <a:lnTo>
                    <a:pt x="64" y="12867"/>
                  </a:lnTo>
                  <a:cubicBezTo>
                    <a:pt x="29" y="12867"/>
                    <a:pt x="0" y="12839"/>
                    <a:pt x="0" y="12803"/>
                  </a:cubicBezTo>
                  <a:cubicBezTo>
                    <a:pt x="0" y="12768"/>
                    <a:pt x="29" y="12739"/>
                    <a:pt x="64" y="12739"/>
                  </a:cubicBezTo>
                  <a:close/>
                </a:path>
              </a:pathLst>
            </a:custGeom>
            <a:solidFill>
              <a:srgbClr val="416FA6"/>
            </a:solidFill>
            <a:ln w="1" cap="flat">
              <a:solidFill>
                <a:srgbClr val="416FA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5726115" y="2501901"/>
              <a:ext cx="39688" cy="3968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" name="Freeform 44"/>
            <p:cNvSpPr>
              <a:spLocks noEditPoints="1"/>
            </p:cNvSpPr>
            <p:nvPr/>
          </p:nvSpPr>
          <p:spPr bwMode="auto">
            <a:xfrm>
              <a:off x="5719764" y="2495552"/>
              <a:ext cx="50800" cy="50800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5853115" y="2501901"/>
              <a:ext cx="39688" cy="39688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5846765" y="2495552"/>
              <a:ext cx="52388" cy="50800"/>
            </a:xfrm>
            <a:custGeom>
              <a:avLst/>
              <a:gdLst>
                <a:gd name="T0" fmla="*/ 239 w 544"/>
                <a:gd name="T1" fmla="*/ 39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06 w 544"/>
                <a:gd name="T11" fmla="*/ 39 h 528"/>
                <a:gd name="T12" fmla="*/ 506 w 544"/>
                <a:gd name="T13" fmla="*/ 239 h 528"/>
                <a:gd name="T14" fmla="*/ 472 w 544"/>
                <a:gd name="T15" fmla="*/ 224 h 528"/>
                <a:gd name="T16" fmla="*/ 480 w 544"/>
                <a:gd name="T17" fmla="*/ 224 h 528"/>
                <a:gd name="T18" fmla="*/ 544 w 544"/>
                <a:gd name="T19" fmla="*/ 224 h 528"/>
                <a:gd name="T20" fmla="*/ 544 w 544"/>
                <a:gd name="T21" fmla="*/ 320 h 528"/>
                <a:gd name="T22" fmla="*/ 472 w 544"/>
                <a:gd name="T23" fmla="*/ 320 h 528"/>
                <a:gd name="T24" fmla="*/ 506 w 544"/>
                <a:gd name="T25" fmla="*/ 306 h 528"/>
                <a:gd name="T26" fmla="*/ 306 w 544"/>
                <a:gd name="T27" fmla="*/ 506 h 528"/>
                <a:gd name="T28" fmla="*/ 320 w 544"/>
                <a:gd name="T29" fmla="*/ 472 h 528"/>
                <a:gd name="T30" fmla="*/ 320 w 544"/>
                <a:gd name="T31" fmla="*/ 480 h 528"/>
                <a:gd name="T32" fmla="*/ 272 w 544"/>
                <a:gd name="T33" fmla="*/ 528 h 528"/>
                <a:gd name="T34" fmla="*/ 224 w 544"/>
                <a:gd name="T35" fmla="*/ 480 h 528"/>
                <a:gd name="T36" fmla="*/ 224 w 544"/>
                <a:gd name="T37" fmla="*/ 472 h 528"/>
                <a:gd name="T38" fmla="*/ 239 w 544"/>
                <a:gd name="T39" fmla="*/ 506 h 528"/>
                <a:gd name="T40" fmla="*/ 39 w 544"/>
                <a:gd name="T41" fmla="*/ 306 h 528"/>
                <a:gd name="T42" fmla="*/ 72 w 544"/>
                <a:gd name="T43" fmla="*/ 320 h 528"/>
                <a:gd name="T44" fmla="*/ 64 w 544"/>
                <a:gd name="T45" fmla="*/ 320 h 528"/>
                <a:gd name="T46" fmla="*/ 64 w 544"/>
                <a:gd name="T47" fmla="*/ 224 h 528"/>
                <a:gd name="T48" fmla="*/ 72 w 544"/>
                <a:gd name="T49" fmla="*/ 224 h 528"/>
                <a:gd name="T50" fmla="*/ 39 w 544"/>
                <a:gd name="T51" fmla="*/ 239 h 528"/>
                <a:gd name="T52" fmla="*/ 239 w 544"/>
                <a:gd name="T53" fmla="*/ 39 h 528"/>
                <a:gd name="T54" fmla="*/ 106 w 544"/>
                <a:gd name="T55" fmla="*/ 306 h 528"/>
                <a:gd name="T56" fmla="*/ 72 w 544"/>
                <a:gd name="T57" fmla="*/ 320 h 528"/>
                <a:gd name="T58" fmla="*/ 64 w 544"/>
                <a:gd name="T59" fmla="*/ 320 h 528"/>
                <a:gd name="T60" fmla="*/ 64 w 544"/>
                <a:gd name="T61" fmla="*/ 224 h 528"/>
                <a:gd name="T62" fmla="*/ 72 w 544"/>
                <a:gd name="T63" fmla="*/ 224 h 528"/>
                <a:gd name="T64" fmla="*/ 106 w 544"/>
                <a:gd name="T65" fmla="*/ 239 h 528"/>
                <a:gd name="T66" fmla="*/ 306 w 544"/>
                <a:gd name="T67" fmla="*/ 439 h 528"/>
                <a:gd name="T68" fmla="*/ 320 w 544"/>
                <a:gd name="T69" fmla="*/ 472 h 528"/>
                <a:gd name="T70" fmla="*/ 320 w 544"/>
                <a:gd name="T71" fmla="*/ 480 h 528"/>
                <a:gd name="T72" fmla="*/ 224 w 544"/>
                <a:gd name="T73" fmla="*/ 480 h 528"/>
                <a:gd name="T74" fmla="*/ 224 w 544"/>
                <a:gd name="T75" fmla="*/ 472 h 528"/>
                <a:gd name="T76" fmla="*/ 239 w 544"/>
                <a:gd name="T77" fmla="*/ 439 h 528"/>
                <a:gd name="T78" fmla="*/ 439 w 544"/>
                <a:gd name="T79" fmla="*/ 239 h 528"/>
                <a:gd name="T80" fmla="*/ 472 w 544"/>
                <a:gd name="T81" fmla="*/ 224 h 528"/>
                <a:gd name="T82" fmla="*/ 480 w 544"/>
                <a:gd name="T83" fmla="*/ 224 h 528"/>
                <a:gd name="T84" fmla="*/ 480 w 544"/>
                <a:gd name="T85" fmla="*/ 320 h 528"/>
                <a:gd name="T86" fmla="*/ 472 w 544"/>
                <a:gd name="T87" fmla="*/ 320 h 528"/>
                <a:gd name="T88" fmla="*/ 439 w 544"/>
                <a:gd name="T89" fmla="*/ 306 h 528"/>
                <a:gd name="T90" fmla="*/ 239 w 544"/>
                <a:gd name="T91" fmla="*/ 106 h 528"/>
                <a:gd name="T92" fmla="*/ 224 w 544"/>
                <a:gd name="T93" fmla="*/ 72 h 528"/>
                <a:gd name="T94" fmla="*/ 224 w 544"/>
                <a:gd name="T95" fmla="*/ 64 h 528"/>
                <a:gd name="T96" fmla="*/ 320 w 544"/>
                <a:gd name="T97" fmla="*/ 64 h 528"/>
                <a:gd name="T98" fmla="*/ 320 w 544"/>
                <a:gd name="T99" fmla="*/ 72 h 528"/>
                <a:gd name="T100" fmla="*/ 306 w 544"/>
                <a:gd name="T101" fmla="*/ 106 h 528"/>
                <a:gd name="T102" fmla="*/ 106 w 544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lnTo>
                    <a:pt x="544" y="224"/>
                  </a:lnTo>
                  <a:lnTo>
                    <a:pt x="544" y="320"/>
                  </a:ln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5980115" y="2462214"/>
              <a:ext cx="39688" cy="3968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5973764" y="2455863"/>
              <a:ext cx="50800" cy="50800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6108701" y="2462214"/>
              <a:ext cx="39688" cy="3968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3" name="Freeform 50"/>
            <p:cNvSpPr>
              <a:spLocks noEditPoints="1"/>
            </p:cNvSpPr>
            <p:nvPr/>
          </p:nvSpPr>
          <p:spPr bwMode="auto">
            <a:xfrm>
              <a:off x="6102352" y="2455863"/>
              <a:ext cx="49213" cy="50800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6235701" y="2354264"/>
              <a:ext cx="39688" cy="39688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5" name="Freeform 52"/>
            <p:cNvSpPr>
              <a:spLocks noEditPoints="1"/>
            </p:cNvSpPr>
            <p:nvPr/>
          </p:nvSpPr>
          <p:spPr bwMode="auto">
            <a:xfrm>
              <a:off x="6229351" y="2349502"/>
              <a:ext cx="50800" cy="4921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6364289" y="2149476"/>
              <a:ext cx="39688" cy="3968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7" name="Freeform 54"/>
            <p:cNvSpPr>
              <a:spLocks noEditPoints="1"/>
            </p:cNvSpPr>
            <p:nvPr/>
          </p:nvSpPr>
          <p:spPr bwMode="auto">
            <a:xfrm>
              <a:off x="6357939" y="2143127"/>
              <a:ext cx="50800" cy="50800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6491289" y="1893888"/>
              <a:ext cx="39688" cy="39688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9" name="Freeform 56"/>
            <p:cNvSpPr>
              <a:spLocks noEditPoints="1"/>
            </p:cNvSpPr>
            <p:nvPr/>
          </p:nvSpPr>
          <p:spPr bwMode="auto">
            <a:xfrm>
              <a:off x="6486527" y="1887539"/>
              <a:ext cx="49213" cy="4921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6618289" y="1485902"/>
              <a:ext cx="39688" cy="39688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6611939" y="1479552"/>
              <a:ext cx="50800" cy="50800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6746876" y="1362076"/>
              <a:ext cx="39688" cy="38100"/>
            </a:xfrm>
            <a:custGeom>
              <a:avLst/>
              <a:gdLst>
                <a:gd name="T0" fmla="*/ 12 w 25"/>
                <a:gd name="T1" fmla="*/ 0 h 24"/>
                <a:gd name="T2" fmla="*/ 12 w 25"/>
                <a:gd name="T3" fmla="*/ 0 h 24"/>
                <a:gd name="T4" fmla="*/ 12 w 25"/>
                <a:gd name="T5" fmla="*/ 0 h 24"/>
                <a:gd name="T6" fmla="*/ 24 w 25"/>
                <a:gd name="T7" fmla="*/ 12 h 24"/>
                <a:gd name="T8" fmla="*/ 25 w 25"/>
                <a:gd name="T9" fmla="*/ 12 h 24"/>
                <a:gd name="T10" fmla="*/ 24 w 25"/>
                <a:gd name="T11" fmla="*/ 12 h 24"/>
                <a:gd name="T12" fmla="*/ 12 w 25"/>
                <a:gd name="T13" fmla="*/ 24 h 24"/>
                <a:gd name="T14" fmla="*/ 12 w 25"/>
                <a:gd name="T15" fmla="*/ 24 h 24"/>
                <a:gd name="T16" fmla="*/ 12 w 25"/>
                <a:gd name="T17" fmla="*/ 24 h 24"/>
                <a:gd name="T18" fmla="*/ 0 w 25"/>
                <a:gd name="T19" fmla="*/ 12 h 24"/>
                <a:gd name="T20" fmla="*/ 0 w 25"/>
                <a:gd name="T21" fmla="*/ 12 h 24"/>
                <a:gd name="T22" fmla="*/ 0 w 25"/>
                <a:gd name="T23" fmla="*/ 12 h 24"/>
                <a:gd name="T24" fmla="*/ 12 w 2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3" name="Freeform 60"/>
            <p:cNvSpPr>
              <a:spLocks noEditPoints="1"/>
            </p:cNvSpPr>
            <p:nvPr/>
          </p:nvSpPr>
          <p:spPr bwMode="auto">
            <a:xfrm>
              <a:off x="6740527" y="1355727"/>
              <a:ext cx="50800" cy="4921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6873876" y="1323977"/>
              <a:ext cx="39688" cy="39688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5" name="Freeform 62"/>
            <p:cNvSpPr>
              <a:spLocks noEditPoints="1"/>
            </p:cNvSpPr>
            <p:nvPr/>
          </p:nvSpPr>
          <p:spPr bwMode="auto">
            <a:xfrm>
              <a:off x="6869115" y="1319214"/>
              <a:ext cx="49213" cy="4921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7002464" y="1323977"/>
              <a:ext cx="39688" cy="39688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7" name="Freeform 64"/>
            <p:cNvSpPr>
              <a:spLocks noEditPoints="1"/>
            </p:cNvSpPr>
            <p:nvPr/>
          </p:nvSpPr>
          <p:spPr bwMode="auto">
            <a:xfrm>
              <a:off x="6996115" y="1319214"/>
              <a:ext cx="50800" cy="4921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7129464" y="1287464"/>
              <a:ext cx="39688" cy="39688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7123115" y="1282702"/>
              <a:ext cx="50800" cy="4921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7256464" y="1404939"/>
              <a:ext cx="39688" cy="39688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7250115" y="1400177"/>
              <a:ext cx="50800" cy="4921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7385051" y="1538289"/>
              <a:ext cx="39688" cy="3968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7378701" y="1531938"/>
              <a:ext cx="50800" cy="50800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7513639" y="1749426"/>
              <a:ext cx="39688" cy="39688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5" name="Freeform 72"/>
            <p:cNvSpPr>
              <a:spLocks noEditPoints="1"/>
            </p:cNvSpPr>
            <p:nvPr/>
          </p:nvSpPr>
          <p:spPr bwMode="auto">
            <a:xfrm>
              <a:off x="7507290" y="1744664"/>
              <a:ext cx="49213" cy="4921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5738815" y="1303339"/>
              <a:ext cx="1800225" cy="1273175"/>
            </a:xfrm>
            <a:custGeom>
              <a:avLst/>
              <a:gdLst>
                <a:gd name="T0" fmla="*/ 70 w 18908"/>
                <a:gd name="T1" fmla="*/ 13158 h 13366"/>
                <a:gd name="T2" fmla="*/ 1414 w 18908"/>
                <a:gd name="T3" fmla="*/ 13238 h 13366"/>
                <a:gd name="T4" fmla="*/ 1396 w 18908"/>
                <a:gd name="T5" fmla="*/ 13239 h 13366"/>
                <a:gd name="T6" fmla="*/ 2740 w 18908"/>
                <a:gd name="T7" fmla="*/ 12935 h 13366"/>
                <a:gd name="T8" fmla="*/ 4084 w 18908"/>
                <a:gd name="T9" fmla="*/ 12631 h 13366"/>
                <a:gd name="T10" fmla="*/ 5407 w 18908"/>
                <a:gd name="T11" fmla="*/ 12201 h 13366"/>
                <a:gd name="T12" fmla="*/ 5375 w 18908"/>
                <a:gd name="T13" fmla="*/ 12223 h 13366"/>
                <a:gd name="T14" fmla="*/ 6719 w 18908"/>
                <a:gd name="T15" fmla="*/ 10415 h 13366"/>
                <a:gd name="T16" fmla="*/ 6709 w 18908"/>
                <a:gd name="T17" fmla="*/ 10435 h 13366"/>
                <a:gd name="T18" fmla="*/ 8053 w 18908"/>
                <a:gd name="T19" fmla="*/ 6083 h 13366"/>
                <a:gd name="T20" fmla="*/ 9399 w 18908"/>
                <a:gd name="T21" fmla="*/ 2654 h 13366"/>
                <a:gd name="T22" fmla="*/ 9407 w 18908"/>
                <a:gd name="T23" fmla="*/ 2640 h 13366"/>
                <a:gd name="T24" fmla="*/ 10751 w 18908"/>
                <a:gd name="T25" fmla="*/ 800 h 13366"/>
                <a:gd name="T26" fmla="*/ 10802 w 18908"/>
                <a:gd name="T27" fmla="*/ 773 h 13366"/>
                <a:gd name="T28" fmla="*/ 12130 w 18908"/>
                <a:gd name="T29" fmla="*/ 773 h 13366"/>
                <a:gd name="T30" fmla="*/ 13474 w 18908"/>
                <a:gd name="T31" fmla="*/ 773 h 13366"/>
                <a:gd name="T32" fmla="*/ 13443 w 18908"/>
                <a:gd name="T33" fmla="*/ 782 h 13366"/>
                <a:gd name="T34" fmla="*/ 14787 w 18908"/>
                <a:gd name="T35" fmla="*/ 14 h 13366"/>
                <a:gd name="T36" fmla="*/ 14860 w 18908"/>
                <a:gd name="T37" fmla="*/ 21 h 13366"/>
                <a:gd name="T38" fmla="*/ 16204 w 18908"/>
                <a:gd name="T39" fmla="*/ 1173 h 13366"/>
                <a:gd name="T40" fmla="*/ 16188 w 18908"/>
                <a:gd name="T41" fmla="*/ 1163 h 13366"/>
                <a:gd name="T42" fmla="*/ 17532 w 18908"/>
                <a:gd name="T43" fmla="*/ 1739 h 13366"/>
                <a:gd name="T44" fmla="*/ 17562 w 18908"/>
                <a:gd name="T45" fmla="*/ 1766 h 13366"/>
                <a:gd name="T46" fmla="*/ 18890 w 18908"/>
                <a:gd name="T47" fmla="*/ 4118 h 13366"/>
                <a:gd name="T48" fmla="*/ 18866 w 18908"/>
                <a:gd name="T49" fmla="*/ 4205 h 13366"/>
                <a:gd name="T50" fmla="*/ 18779 w 18908"/>
                <a:gd name="T51" fmla="*/ 4181 h 13366"/>
                <a:gd name="T52" fmla="*/ 17451 w 18908"/>
                <a:gd name="T53" fmla="*/ 1829 h 13366"/>
                <a:gd name="T54" fmla="*/ 17481 w 18908"/>
                <a:gd name="T55" fmla="*/ 1856 h 13366"/>
                <a:gd name="T56" fmla="*/ 16137 w 18908"/>
                <a:gd name="T57" fmla="*/ 1280 h 13366"/>
                <a:gd name="T58" fmla="*/ 16121 w 18908"/>
                <a:gd name="T59" fmla="*/ 1270 h 13366"/>
                <a:gd name="T60" fmla="*/ 14777 w 18908"/>
                <a:gd name="T61" fmla="*/ 118 h 13366"/>
                <a:gd name="T62" fmla="*/ 14850 w 18908"/>
                <a:gd name="T63" fmla="*/ 125 h 13366"/>
                <a:gd name="T64" fmla="*/ 13506 w 18908"/>
                <a:gd name="T65" fmla="*/ 893 h 13366"/>
                <a:gd name="T66" fmla="*/ 13474 w 18908"/>
                <a:gd name="T67" fmla="*/ 901 h 13366"/>
                <a:gd name="T68" fmla="*/ 12130 w 18908"/>
                <a:gd name="T69" fmla="*/ 901 h 13366"/>
                <a:gd name="T70" fmla="*/ 10802 w 18908"/>
                <a:gd name="T71" fmla="*/ 901 h 13366"/>
                <a:gd name="T72" fmla="*/ 10854 w 18908"/>
                <a:gd name="T73" fmla="*/ 875 h 13366"/>
                <a:gd name="T74" fmla="*/ 9510 w 18908"/>
                <a:gd name="T75" fmla="*/ 2715 h 13366"/>
                <a:gd name="T76" fmla="*/ 9518 w 18908"/>
                <a:gd name="T77" fmla="*/ 2701 h 13366"/>
                <a:gd name="T78" fmla="*/ 8176 w 18908"/>
                <a:gd name="T79" fmla="*/ 6120 h 13366"/>
                <a:gd name="T80" fmla="*/ 6832 w 18908"/>
                <a:gd name="T81" fmla="*/ 10472 h 13366"/>
                <a:gd name="T82" fmla="*/ 6822 w 18908"/>
                <a:gd name="T83" fmla="*/ 10492 h 13366"/>
                <a:gd name="T84" fmla="*/ 5478 w 18908"/>
                <a:gd name="T85" fmla="*/ 12300 h 13366"/>
                <a:gd name="T86" fmla="*/ 5446 w 18908"/>
                <a:gd name="T87" fmla="*/ 12322 h 13366"/>
                <a:gd name="T88" fmla="*/ 4113 w 18908"/>
                <a:gd name="T89" fmla="*/ 12756 h 13366"/>
                <a:gd name="T90" fmla="*/ 2769 w 18908"/>
                <a:gd name="T91" fmla="*/ 13060 h 13366"/>
                <a:gd name="T92" fmla="*/ 1425 w 18908"/>
                <a:gd name="T93" fmla="*/ 13364 h 13366"/>
                <a:gd name="T94" fmla="*/ 1407 w 18908"/>
                <a:gd name="T95" fmla="*/ 13365 h 13366"/>
                <a:gd name="T96" fmla="*/ 63 w 18908"/>
                <a:gd name="T97" fmla="*/ 13285 h 13366"/>
                <a:gd name="T98" fmla="*/ 3 w 18908"/>
                <a:gd name="T99" fmla="*/ 13218 h 13366"/>
                <a:gd name="T100" fmla="*/ 70 w 18908"/>
                <a:gd name="T101" fmla="*/ 13158 h 1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08" h="13366">
                  <a:moveTo>
                    <a:pt x="70" y="13158"/>
                  </a:moveTo>
                  <a:lnTo>
                    <a:pt x="1414" y="13238"/>
                  </a:lnTo>
                  <a:lnTo>
                    <a:pt x="1396" y="13239"/>
                  </a:lnTo>
                  <a:lnTo>
                    <a:pt x="2740" y="12935"/>
                  </a:lnTo>
                  <a:lnTo>
                    <a:pt x="4084" y="12631"/>
                  </a:lnTo>
                  <a:lnTo>
                    <a:pt x="5407" y="12201"/>
                  </a:lnTo>
                  <a:lnTo>
                    <a:pt x="5375" y="12223"/>
                  </a:lnTo>
                  <a:lnTo>
                    <a:pt x="6719" y="10415"/>
                  </a:lnTo>
                  <a:lnTo>
                    <a:pt x="6709" y="10435"/>
                  </a:lnTo>
                  <a:lnTo>
                    <a:pt x="8053" y="6083"/>
                  </a:lnTo>
                  <a:lnTo>
                    <a:pt x="9399" y="2654"/>
                  </a:lnTo>
                  <a:cubicBezTo>
                    <a:pt x="9401" y="2649"/>
                    <a:pt x="9404" y="2644"/>
                    <a:pt x="9407" y="2640"/>
                  </a:cubicBezTo>
                  <a:lnTo>
                    <a:pt x="10751" y="800"/>
                  </a:lnTo>
                  <a:cubicBezTo>
                    <a:pt x="10763" y="783"/>
                    <a:pt x="10782" y="773"/>
                    <a:pt x="10802" y="773"/>
                  </a:cubicBezTo>
                  <a:lnTo>
                    <a:pt x="12130" y="773"/>
                  </a:lnTo>
                  <a:lnTo>
                    <a:pt x="13474" y="773"/>
                  </a:lnTo>
                  <a:lnTo>
                    <a:pt x="13443" y="782"/>
                  </a:lnTo>
                  <a:lnTo>
                    <a:pt x="14787" y="14"/>
                  </a:lnTo>
                  <a:cubicBezTo>
                    <a:pt x="14810" y="0"/>
                    <a:pt x="14840" y="3"/>
                    <a:pt x="14860" y="21"/>
                  </a:cubicBezTo>
                  <a:lnTo>
                    <a:pt x="16204" y="1173"/>
                  </a:lnTo>
                  <a:lnTo>
                    <a:pt x="16188" y="1163"/>
                  </a:lnTo>
                  <a:lnTo>
                    <a:pt x="17532" y="1739"/>
                  </a:lnTo>
                  <a:cubicBezTo>
                    <a:pt x="17545" y="1744"/>
                    <a:pt x="17555" y="1754"/>
                    <a:pt x="17562" y="1766"/>
                  </a:cubicBezTo>
                  <a:lnTo>
                    <a:pt x="18890" y="4118"/>
                  </a:lnTo>
                  <a:cubicBezTo>
                    <a:pt x="18908" y="4149"/>
                    <a:pt x="18897" y="4188"/>
                    <a:pt x="18866" y="4205"/>
                  </a:cubicBezTo>
                  <a:cubicBezTo>
                    <a:pt x="18835" y="4223"/>
                    <a:pt x="18796" y="4212"/>
                    <a:pt x="18779" y="4181"/>
                  </a:cubicBezTo>
                  <a:lnTo>
                    <a:pt x="17451" y="1829"/>
                  </a:lnTo>
                  <a:lnTo>
                    <a:pt x="17481" y="1856"/>
                  </a:lnTo>
                  <a:lnTo>
                    <a:pt x="16137" y="1280"/>
                  </a:lnTo>
                  <a:cubicBezTo>
                    <a:pt x="16131" y="1278"/>
                    <a:pt x="16126" y="1274"/>
                    <a:pt x="16121" y="1270"/>
                  </a:cubicBezTo>
                  <a:lnTo>
                    <a:pt x="14777" y="118"/>
                  </a:lnTo>
                  <a:lnTo>
                    <a:pt x="14850" y="125"/>
                  </a:lnTo>
                  <a:lnTo>
                    <a:pt x="13506" y="893"/>
                  </a:lnTo>
                  <a:cubicBezTo>
                    <a:pt x="13497" y="899"/>
                    <a:pt x="13486" y="901"/>
                    <a:pt x="13474" y="901"/>
                  </a:cubicBezTo>
                  <a:lnTo>
                    <a:pt x="12130" y="901"/>
                  </a:lnTo>
                  <a:lnTo>
                    <a:pt x="10802" y="901"/>
                  </a:lnTo>
                  <a:lnTo>
                    <a:pt x="10854" y="875"/>
                  </a:lnTo>
                  <a:lnTo>
                    <a:pt x="9510" y="2715"/>
                  </a:lnTo>
                  <a:lnTo>
                    <a:pt x="9518" y="2701"/>
                  </a:lnTo>
                  <a:lnTo>
                    <a:pt x="8176" y="6120"/>
                  </a:lnTo>
                  <a:lnTo>
                    <a:pt x="6832" y="10472"/>
                  </a:lnTo>
                  <a:cubicBezTo>
                    <a:pt x="6829" y="10479"/>
                    <a:pt x="6826" y="10486"/>
                    <a:pt x="6822" y="10492"/>
                  </a:cubicBezTo>
                  <a:lnTo>
                    <a:pt x="5478" y="12300"/>
                  </a:lnTo>
                  <a:cubicBezTo>
                    <a:pt x="5470" y="12310"/>
                    <a:pt x="5459" y="12318"/>
                    <a:pt x="5446" y="12322"/>
                  </a:cubicBezTo>
                  <a:lnTo>
                    <a:pt x="4113" y="12756"/>
                  </a:lnTo>
                  <a:lnTo>
                    <a:pt x="2769" y="13060"/>
                  </a:lnTo>
                  <a:lnTo>
                    <a:pt x="1425" y="13364"/>
                  </a:lnTo>
                  <a:cubicBezTo>
                    <a:pt x="1419" y="13365"/>
                    <a:pt x="1413" y="13366"/>
                    <a:pt x="1407" y="13365"/>
                  </a:cubicBezTo>
                  <a:lnTo>
                    <a:pt x="63" y="13285"/>
                  </a:lnTo>
                  <a:cubicBezTo>
                    <a:pt x="27" y="13283"/>
                    <a:pt x="0" y="13253"/>
                    <a:pt x="3" y="13218"/>
                  </a:cubicBezTo>
                  <a:cubicBezTo>
                    <a:pt x="5" y="13182"/>
                    <a:pt x="35" y="13155"/>
                    <a:pt x="70" y="13158"/>
                  </a:cubicBezTo>
                  <a:close/>
                </a:path>
              </a:pathLst>
            </a:custGeom>
            <a:solidFill>
              <a:srgbClr val="A8423F"/>
            </a:solidFill>
            <a:ln w="1" cap="flat">
              <a:solidFill>
                <a:srgbClr val="A842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7" name="Rectangle 74"/>
            <p:cNvSpPr>
              <a:spLocks noChangeArrowheads="1"/>
            </p:cNvSpPr>
            <p:nvPr/>
          </p:nvSpPr>
          <p:spPr bwMode="auto">
            <a:xfrm>
              <a:off x="5726115" y="2543176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8" name="Freeform 75"/>
            <p:cNvSpPr>
              <a:spLocks noEditPoints="1"/>
            </p:cNvSpPr>
            <p:nvPr/>
          </p:nvSpPr>
          <p:spPr bwMode="auto">
            <a:xfrm>
              <a:off x="5721353" y="2538413"/>
              <a:ext cx="47625" cy="4603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5853115" y="2549526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0" name="Freeform 77"/>
            <p:cNvSpPr>
              <a:spLocks noEditPoints="1"/>
            </p:cNvSpPr>
            <p:nvPr/>
          </p:nvSpPr>
          <p:spPr bwMode="auto">
            <a:xfrm>
              <a:off x="5848353" y="2546351"/>
              <a:ext cx="47625" cy="4603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5980115" y="2519363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2" name="Freeform 79"/>
            <p:cNvSpPr>
              <a:spLocks noEditPoints="1"/>
            </p:cNvSpPr>
            <p:nvPr/>
          </p:nvSpPr>
          <p:spPr bwMode="auto">
            <a:xfrm>
              <a:off x="5975353" y="2514602"/>
              <a:ext cx="47625" cy="47625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3" name="Rectangle 80"/>
            <p:cNvSpPr>
              <a:spLocks noChangeArrowheads="1"/>
            </p:cNvSpPr>
            <p:nvPr/>
          </p:nvSpPr>
          <p:spPr bwMode="auto">
            <a:xfrm>
              <a:off x="6108702" y="2490788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4" name="Freeform 81"/>
            <p:cNvSpPr>
              <a:spLocks noEditPoints="1"/>
            </p:cNvSpPr>
            <p:nvPr/>
          </p:nvSpPr>
          <p:spPr bwMode="auto">
            <a:xfrm>
              <a:off x="6103939" y="2486027"/>
              <a:ext cx="46039" cy="47625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5" name="Rectangle 82"/>
            <p:cNvSpPr>
              <a:spLocks noChangeArrowheads="1"/>
            </p:cNvSpPr>
            <p:nvPr/>
          </p:nvSpPr>
          <p:spPr bwMode="auto">
            <a:xfrm>
              <a:off x="6235702" y="2451101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6" name="Freeform 83"/>
            <p:cNvSpPr>
              <a:spLocks noEditPoints="1"/>
            </p:cNvSpPr>
            <p:nvPr/>
          </p:nvSpPr>
          <p:spPr bwMode="auto">
            <a:xfrm>
              <a:off x="6230941" y="2446339"/>
              <a:ext cx="47625" cy="47625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6364290" y="2278063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8" name="Freeform 85"/>
            <p:cNvSpPr>
              <a:spLocks noEditPoints="1"/>
            </p:cNvSpPr>
            <p:nvPr/>
          </p:nvSpPr>
          <p:spPr bwMode="auto">
            <a:xfrm>
              <a:off x="6359528" y="2274888"/>
              <a:ext cx="47625" cy="4603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9" name="Rectangle 86"/>
            <p:cNvSpPr>
              <a:spLocks noChangeArrowheads="1"/>
            </p:cNvSpPr>
            <p:nvPr/>
          </p:nvSpPr>
          <p:spPr bwMode="auto">
            <a:xfrm>
              <a:off x="6491290" y="1863726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0" name="Freeform 87"/>
            <p:cNvSpPr>
              <a:spLocks noEditPoints="1"/>
            </p:cNvSpPr>
            <p:nvPr/>
          </p:nvSpPr>
          <p:spPr bwMode="auto">
            <a:xfrm>
              <a:off x="6488114" y="1858963"/>
              <a:ext cx="46039" cy="47625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1" name="Rectangle 88"/>
            <p:cNvSpPr>
              <a:spLocks noChangeArrowheads="1"/>
            </p:cNvSpPr>
            <p:nvPr/>
          </p:nvSpPr>
          <p:spPr bwMode="auto">
            <a:xfrm>
              <a:off x="6618290" y="1538288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6613528" y="1533527"/>
              <a:ext cx="47625" cy="47625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3" name="Rectangle 90"/>
            <p:cNvSpPr>
              <a:spLocks noChangeArrowheads="1"/>
            </p:cNvSpPr>
            <p:nvPr/>
          </p:nvSpPr>
          <p:spPr bwMode="auto">
            <a:xfrm>
              <a:off x="6746877" y="1362076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6742116" y="1357313"/>
              <a:ext cx="47625" cy="4603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5" name="Rectangle 92"/>
            <p:cNvSpPr>
              <a:spLocks noChangeArrowheads="1"/>
            </p:cNvSpPr>
            <p:nvPr/>
          </p:nvSpPr>
          <p:spPr bwMode="auto">
            <a:xfrm>
              <a:off x="6873877" y="1362076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6" name="Freeform 93"/>
            <p:cNvSpPr>
              <a:spLocks noEditPoints="1"/>
            </p:cNvSpPr>
            <p:nvPr/>
          </p:nvSpPr>
          <p:spPr bwMode="auto">
            <a:xfrm>
              <a:off x="6870702" y="1357313"/>
              <a:ext cx="46039" cy="4603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7" name="Rectangle 94"/>
            <p:cNvSpPr>
              <a:spLocks noChangeArrowheads="1"/>
            </p:cNvSpPr>
            <p:nvPr/>
          </p:nvSpPr>
          <p:spPr bwMode="auto">
            <a:xfrm>
              <a:off x="7002465" y="1362076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8" name="Freeform 95"/>
            <p:cNvSpPr>
              <a:spLocks noEditPoints="1"/>
            </p:cNvSpPr>
            <p:nvPr/>
          </p:nvSpPr>
          <p:spPr bwMode="auto">
            <a:xfrm>
              <a:off x="6997702" y="1357313"/>
              <a:ext cx="47625" cy="4603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9" name="Rectangle 96"/>
            <p:cNvSpPr>
              <a:spLocks noChangeArrowheads="1"/>
            </p:cNvSpPr>
            <p:nvPr/>
          </p:nvSpPr>
          <p:spPr bwMode="auto">
            <a:xfrm>
              <a:off x="7129465" y="1287463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0" name="Freeform 97"/>
            <p:cNvSpPr>
              <a:spLocks noEditPoints="1"/>
            </p:cNvSpPr>
            <p:nvPr/>
          </p:nvSpPr>
          <p:spPr bwMode="auto">
            <a:xfrm>
              <a:off x="7124702" y="1284288"/>
              <a:ext cx="47625" cy="4603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1" name="Rectangle 98"/>
            <p:cNvSpPr>
              <a:spLocks noChangeArrowheads="1"/>
            </p:cNvSpPr>
            <p:nvPr/>
          </p:nvSpPr>
          <p:spPr bwMode="auto">
            <a:xfrm>
              <a:off x="7256465" y="1398588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2" name="Freeform 99"/>
            <p:cNvSpPr>
              <a:spLocks noEditPoints="1"/>
            </p:cNvSpPr>
            <p:nvPr/>
          </p:nvSpPr>
          <p:spPr bwMode="auto">
            <a:xfrm>
              <a:off x="7251702" y="1393826"/>
              <a:ext cx="47625" cy="4603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3" name="Rectangle 100"/>
            <p:cNvSpPr>
              <a:spLocks noChangeArrowheads="1"/>
            </p:cNvSpPr>
            <p:nvPr/>
          </p:nvSpPr>
          <p:spPr bwMode="auto">
            <a:xfrm>
              <a:off x="7385051" y="1452563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4" name="Freeform 101"/>
            <p:cNvSpPr>
              <a:spLocks noEditPoints="1"/>
            </p:cNvSpPr>
            <p:nvPr/>
          </p:nvSpPr>
          <p:spPr bwMode="auto">
            <a:xfrm>
              <a:off x="7380290" y="1447802"/>
              <a:ext cx="47625" cy="47625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5" name="Rectangle 102"/>
            <p:cNvSpPr>
              <a:spLocks noChangeArrowheads="1"/>
            </p:cNvSpPr>
            <p:nvPr/>
          </p:nvSpPr>
          <p:spPr bwMode="auto">
            <a:xfrm>
              <a:off x="7513639" y="1676401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6" name="Freeform 103"/>
            <p:cNvSpPr>
              <a:spLocks noEditPoints="1"/>
            </p:cNvSpPr>
            <p:nvPr/>
          </p:nvSpPr>
          <p:spPr bwMode="auto">
            <a:xfrm>
              <a:off x="7508877" y="1671638"/>
              <a:ext cx="46039" cy="47625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738815" y="1339851"/>
              <a:ext cx="1800225" cy="1277938"/>
            </a:xfrm>
            <a:custGeom>
              <a:avLst/>
              <a:gdLst>
                <a:gd name="T0" fmla="*/ 57 w 18911"/>
                <a:gd name="T1" fmla="*/ 13048 h 13416"/>
                <a:gd name="T2" fmla="*/ 1401 w 18911"/>
                <a:gd name="T3" fmla="*/ 12776 h 13416"/>
                <a:gd name="T4" fmla="*/ 1436 w 18911"/>
                <a:gd name="T5" fmla="*/ 12779 h 13416"/>
                <a:gd name="T6" fmla="*/ 2780 w 18911"/>
                <a:gd name="T7" fmla="*/ 13291 h 13416"/>
                <a:gd name="T8" fmla="*/ 2735 w 18911"/>
                <a:gd name="T9" fmla="*/ 13291 h 13416"/>
                <a:gd name="T10" fmla="*/ 4079 w 18911"/>
                <a:gd name="T11" fmla="*/ 12779 h 13416"/>
                <a:gd name="T12" fmla="*/ 4096 w 18911"/>
                <a:gd name="T13" fmla="*/ 12775 h 13416"/>
                <a:gd name="T14" fmla="*/ 5424 w 18911"/>
                <a:gd name="T15" fmla="*/ 12663 h 13416"/>
                <a:gd name="T16" fmla="*/ 5377 w 18911"/>
                <a:gd name="T17" fmla="*/ 12690 h 13416"/>
                <a:gd name="T18" fmla="*/ 6721 w 18911"/>
                <a:gd name="T19" fmla="*/ 10722 h 13416"/>
                <a:gd name="T20" fmla="*/ 6713 w 18911"/>
                <a:gd name="T21" fmla="*/ 10736 h 13416"/>
                <a:gd name="T22" fmla="*/ 8057 w 18911"/>
                <a:gd name="T23" fmla="*/ 7120 h 13416"/>
                <a:gd name="T24" fmla="*/ 9400 w 18911"/>
                <a:gd name="T25" fmla="*/ 2086 h 13416"/>
                <a:gd name="T26" fmla="*/ 9422 w 18911"/>
                <a:gd name="T27" fmla="*/ 2052 h 13416"/>
                <a:gd name="T28" fmla="*/ 10766 w 18911"/>
                <a:gd name="T29" fmla="*/ 1012 h 13416"/>
                <a:gd name="T30" fmla="*/ 12095 w 18911"/>
                <a:gd name="T31" fmla="*/ 19 h 13416"/>
                <a:gd name="T32" fmla="*/ 12168 w 18911"/>
                <a:gd name="T33" fmla="*/ 16 h 13416"/>
                <a:gd name="T34" fmla="*/ 13512 w 18911"/>
                <a:gd name="T35" fmla="*/ 864 h 13416"/>
                <a:gd name="T36" fmla="*/ 13443 w 18911"/>
                <a:gd name="T37" fmla="*/ 864 h 13416"/>
                <a:gd name="T38" fmla="*/ 14787 w 18911"/>
                <a:gd name="T39" fmla="*/ 16 h 13416"/>
                <a:gd name="T40" fmla="*/ 14870 w 18911"/>
                <a:gd name="T41" fmla="*/ 28 h 13416"/>
                <a:gd name="T42" fmla="*/ 16214 w 18911"/>
                <a:gd name="T43" fmla="*/ 1564 h 13416"/>
                <a:gd name="T44" fmla="*/ 16195 w 18911"/>
                <a:gd name="T45" fmla="*/ 1549 h 13416"/>
                <a:gd name="T46" fmla="*/ 17539 w 18911"/>
                <a:gd name="T47" fmla="*/ 2237 h 13416"/>
                <a:gd name="T48" fmla="*/ 17565 w 18911"/>
                <a:gd name="T49" fmla="*/ 2262 h 13416"/>
                <a:gd name="T50" fmla="*/ 18893 w 18911"/>
                <a:gd name="T51" fmla="*/ 4502 h 13416"/>
                <a:gd name="T52" fmla="*/ 18870 w 18911"/>
                <a:gd name="T53" fmla="*/ 4590 h 13416"/>
                <a:gd name="T54" fmla="*/ 18782 w 18911"/>
                <a:gd name="T55" fmla="*/ 4567 h 13416"/>
                <a:gd name="T56" fmla="*/ 17454 w 18911"/>
                <a:gd name="T57" fmla="*/ 2327 h 13416"/>
                <a:gd name="T58" fmla="*/ 17480 w 18911"/>
                <a:gd name="T59" fmla="*/ 2351 h 13416"/>
                <a:gd name="T60" fmla="*/ 16136 w 18911"/>
                <a:gd name="T61" fmla="*/ 1663 h 13416"/>
                <a:gd name="T62" fmla="*/ 16117 w 18911"/>
                <a:gd name="T63" fmla="*/ 1649 h 13416"/>
                <a:gd name="T64" fmla="*/ 14773 w 18911"/>
                <a:gd name="T65" fmla="*/ 113 h 13416"/>
                <a:gd name="T66" fmla="*/ 14856 w 18911"/>
                <a:gd name="T67" fmla="*/ 125 h 13416"/>
                <a:gd name="T68" fmla="*/ 13512 w 18911"/>
                <a:gd name="T69" fmla="*/ 973 h 13416"/>
                <a:gd name="T70" fmla="*/ 13443 w 18911"/>
                <a:gd name="T71" fmla="*/ 973 h 13416"/>
                <a:gd name="T72" fmla="*/ 12099 w 18911"/>
                <a:gd name="T73" fmla="*/ 125 h 13416"/>
                <a:gd name="T74" fmla="*/ 12172 w 18911"/>
                <a:gd name="T75" fmla="*/ 122 h 13416"/>
                <a:gd name="T76" fmla="*/ 10845 w 18911"/>
                <a:gd name="T77" fmla="*/ 1113 h 13416"/>
                <a:gd name="T78" fmla="*/ 9501 w 18911"/>
                <a:gd name="T79" fmla="*/ 2153 h 13416"/>
                <a:gd name="T80" fmla="*/ 9523 w 18911"/>
                <a:gd name="T81" fmla="*/ 2119 h 13416"/>
                <a:gd name="T82" fmla="*/ 8177 w 18911"/>
                <a:gd name="T83" fmla="*/ 7165 h 13416"/>
                <a:gd name="T84" fmla="*/ 6833 w 18911"/>
                <a:gd name="T85" fmla="*/ 10781 h 13416"/>
                <a:gd name="T86" fmla="*/ 6826 w 18911"/>
                <a:gd name="T87" fmla="*/ 10795 h 13416"/>
                <a:gd name="T88" fmla="*/ 5482 w 18911"/>
                <a:gd name="T89" fmla="*/ 12763 h 13416"/>
                <a:gd name="T90" fmla="*/ 5435 w 18911"/>
                <a:gd name="T91" fmla="*/ 12790 h 13416"/>
                <a:gd name="T92" fmla="*/ 4107 w 18911"/>
                <a:gd name="T93" fmla="*/ 12902 h 13416"/>
                <a:gd name="T94" fmla="*/ 4124 w 18911"/>
                <a:gd name="T95" fmla="*/ 12898 h 13416"/>
                <a:gd name="T96" fmla="*/ 2780 w 18911"/>
                <a:gd name="T97" fmla="*/ 13410 h 13416"/>
                <a:gd name="T98" fmla="*/ 2735 w 18911"/>
                <a:gd name="T99" fmla="*/ 13410 h 13416"/>
                <a:gd name="T100" fmla="*/ 1391 w 18911"/>
                <a:gd name="T101" fmla="*/ 12898 h 13416"/>
                <a:gd name="T102" fmla="*/ 1426 w 18911"/>
                <a:gd name="T103" fmla="*/ 12901 h 13416"/>
                <a:gd name="T104" fmla="*/ 82 w 18911"/>
                <a:gd name="T105" fmla="*/ 13173 h 13416"/>
                <a:gd name="T106" fmla="*/ 7 w 18911"/>
                <a:gd name="T107" fmla="*/ 13123 h 13416"/>
                <a:gd name="T108" fmla="*/ 57 w 18911"/>
                <a:gd name="T109" fmla="*/ 13048 h 1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911" h="13416">
                  <a:moveTo>
                    <a:pt x="57" y="13048"/>
                  </a:moveTo>
                  <a:lnTo>
                    <a:pt x="1401" y="12776"/>
                  </a:lnTo>
                  <a:cubicBezTo>
                    <a:pt x="1413" y="12773"/>
                    <a:pt x="1425" y="12774"/>
                    <a:pt x="1436" y="12779"/>
                  </a:cubicBezTo>
                  <a:lnTo>
                    <a:pt x="2780" y="13291"/>
                  </a:lnTo>
                  <a:lnTo>
                    <a:pt x="2735" y="13291"/>
                  </a:lnTo>
                  <a:lnTo>
                    <a:pt x="4079" y="12779"/>
                  </a:lnTo>
                  <a:cubicBezTo>
                    <a:pt x="4084" y="12777"/>
                    <a:pt x="4090" y="12775"/>
                    <a:pt x="4096" y="12775"/>
                  </a:cubicBezTo>
                  <a:lnTo>
                    <a:pt x="5424" y="12663"/>
                  </a:lnTo>
                  <a:lnTo>
                    <a:pt x="5377" y="12690"/>
                  </a:lnTo>
                  <a:lnTo>
                    <a:pt x="6721" y="10722"/>
                  </a:lnTo>
                  <a:lnTo>
                    <a:pt x="6713" y="10736"/>
                  </a:lnTo>
                  <a:lnTo>
                    <a:pt x="8057" y="7120"/>
                  </a:lnTo>
                  <a:lnTo>
                    <a:pt x="9400" y="2086"/>
                  </a:lnTo>
                  <a:cubicBezTo>
                    <a:pt x="9403" y="2072"/>
                    <a:pt x="9411" y="2060"/>
                    <a:pt x="9422" y="2052"/>
                  </a:cubicBezTo>
                  <a:lnTo>
                    <a:pt x="10766" y="1012"/>
                  </a:lnTo>
                  <a:lnTo>
                    <a:pt x="12095" y="19"/>
                  </a:lnTo>
                  <a:cubicBezTo>
                    <a:pt x="12116" y="3"/>
                    <a:pt x="12145" y="2"/>
                    <a:pt x="12168" y="16"/>
                  </a:cubicBezTo>
                  <a:lnTo>
                    <a:pt x="13512" y="864"/>
                  </a:lnTo>
                  <a:lnTo>
                    <a:pt x="13443" y="864"/>
                  </a:lnTo>
                  <a:lnTo>
                    <a:pt x="14787" y="16"/>
                  </a:lnTo>
                  <a:cubicBezTo>
                    <a:pt x="14814" y="0"/>
                    <a:pt x="14849" y="5"/>
                    <a:pt x="14870" y="28"/>
                  </a:cubicBezTo>
                  <a:lnTo>
                    <a:pt x="16214" y="1564"/>
                  </a:lnTo>
                  <a:lnTo>
                    <a:pt x="16195" y="1549"/>
                  </a:lnTo>
                  <a:lnTo>
                    <a:pt x="17539" y="2237"/>
                  </a:lnTo>
                  <a:cubicBezTo>
                    <a:pt x="17549" y="2243"/>
                    <a:pt x="17558" y="2251"/>
                    <a:pt x="17565" y="2262"/>
                  </a:cubicBezTo>
                  <a:lnTo>
                    <a:pt x="18893" y="4502"/>
                  </a:lnTo>
                  <a:cubicBezTo>
                    <a:pt x="18911" y="4532"/>
                    <a:pt x="18901" y="4571"/>
                    <a:pt x="18870" y="4590"/>
                  </a:cubicBezTo>
                  <a:cubicBezTo>
                    <a:pt x="18840" y="4608"/>
                    <a:pt x="18800" y="4598"/>
                    <a:pt x="18782" y="4567"/>
                  </a:cubicBezTo>
                  <a:lnTo>
                    <a:pt x="17454" y="2327"/>
                  </a:lnTo>
                  <a:lnTo>
                    <a:pt x="17480" y="2351"/>
                  </a:lnTo>
                  <a:lnTo>
                    <a:pt x="16136" y="1663"/>
                  </a:lnTo>
                  <a:cubicBezTo>
                    <a:pt x="16129" y="1660"/>
                    <a:pt x="16123" y="1655"/>
                    <a:pt x="16117" y="1649"/>
                  </a:cubicBezTo>
                  <a:lnTo>
                    <a:pt x="14773" y="113"/>
                  </a:lnTo>
                  <a:lnTo>
                    <a:pt x="14856" y="125"/>
                  </a:lnTo>
                  <a:lnTo>
                    <a:pt x="13512" y="973"/>
                  </a:lnTo>
                  <a:cubicBezTo>
                    <a:pt x="13491" y="986"/>
                    <a:pt x="13464" y="986"/>
                    <a:pt x="13443" y="973"/>
                  </a:cubicBezTo>
                  <a:lnTo>
                    <a:pt x="12099" y="125"/>
                  </a:lnTo>
                  <a:lnTo>
                    <a:pt x="12172" y="122"/>
                  </a:lnTo>
                  <a:lnTo>
                    <a:pt x="10845" y="1113"/>
                  </a:lnTo>
                  <a:lnTo>
                    <a:pt x="9501" y="2153"/>
                  </a:lnTo>
                  <a:lnTo>
                    <a:pt x="9523" y="2119"/>
                  </a:lnTo>
                  <a:lnTo>
                    <a:pt x="8177" y="7165"/>
                  </a:lnTo>
                  <a:lnTo>
                    <a:pt x="6833" y="10781"/>
                  </a:lnTo>
                  <a:cubicBezTo>
                    <a:pt x="6832" y="10786"/>
                    <a:pt x="6829" y="10790"/>
                    <a:pt x="6826" y="10795"/>
                  </a:cubicBezTo>
                  <a:lnTo>
                    <a:pt x="5482" y="12763"/>
                  </a:lnTo>
                  <a:cubicBezTo>
                    <a:pt x="5471" y="12778"/>
                    <a:pt x="5454" y="12789"/>
                    <a:pt x="5435" y="12790"/>
                  </a:cubicBezTo>
                  <a:lnTo>
                    <a:pt x="4107" y="12902"/>
                  </a:lnTo>
                  <a:lnTo>
                    <a:pt x="4124" y="12898"/>
                  </a:lnTo>
                  <a:lnTo>
                    <a:pt x="2780" y="13410"/>
                  </a:lnTo>
                  <a:cubicBezTo>
                    <a:pt x="2766" y="13416"/>
                    <a:pt x="2749" y="13416"/>
                    <a:pt x="2735" y="13410"/>
                  </a:cubicBezTo>
                  <a:lnTo>
                    <a:pt x="1391" y="12898"/>
                  </a:lnTo>
                  <a:lnTo>
                    <a:pt x="1426" y="12901"/>
                  </a:lnTo>
                  <a:lnTo>
                    <a:pt x="82" y="13173"/>
                  </a:lnTo>
                  <a:cubicBezTo>
                    <a:pt x="48" y="13180"/>
                    <a:pt x="14" y="13158"/>
                    <a:pt x="7" y="13123"/>
                  </a:cubicBezTo>
                  <a:cubicBezTo>
                    <a:pt x="0" y="13089"/>
                    <a:pt x="22" y="13055"/>
                    <a:pt x="57" y="13048"/>
                  </a:cubicBezTo>
                  <a:close/>
                </a:path>
              </a:pathLst>
            </a:custGeom>
            <a:solidFill>
              <a:srgbClr val="86A44A"/>
            </a:solidFill>
            <a:ln w="1" cap="flat">
              <a:solidFill>
                <a:srgbClr val="86A4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8" name="Freeform 105"/>
            <p:cNvSpPr>
              <a:spLocks/>
            </p:cNvSpPr>
            <p:nvPr/>
          </p:nvSpPr>
          <p:spPr bwMode="auto">
            <a:xfrm>
              <a:off x="5726115" y="2568576"/>
              <a:ext cx="39688" cy="3968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9" name="Freeform 106"/>
            <p:cNvSpPr>
              <a:spLocks noEditPoints="1"/>
            </p:cNvSpPr>
            <p:nvPr/>
          </p:nvSpPr>
          <p:spPr bwMode="auto">
            <a:xfrm>
              <a:off x="5719764" y="2562227"/>
              <a:ext cx="50800" cy="50800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0" name="Freeform 107"/>
            <p:cNvSpPr>
              <a:spLocks/>
            </p:cNvSpPr>
            <p:nvPr/>
          </p:nvSpPr>
          <p:spPr bwMode="auto">
            <a:xfrm>
              <a:off x="5853115" y="2543177"/>
              <a:ext cx="39688" cy="39688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1" name="Freeform 108"/>
            <p:cNvSpPr>
              <a:spLocks noEditPoints="1"/>
            </p:cNvSpPr>
            <p:nvPr/>
          </p:nvSpPr>
          <p:spPr bwMode="auto">
            <a:xfrm>
              <a:off x="5846765" y="2536827"/>
              <a:ext cx="52388" cy="4921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2" name="Freeform 109"/>
            <p:cNvSpPr>
              <a:spLocks/>
            </p:cNvSpPr>
            <p:nvPr/>
          </p:nvSpPr>
          <p:spPr bwMode="auto">
            <a:xfrm>
              <a:off x="5980115" y="2589213"/>
              <a:ext cx="39688" cy="39688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3" name="Freeform 110"/>
            <p:cNvSpPr>
              <a:spLocks noEditPoints="1"/>
            </p:cNvSpPr>
            <p:nvPr/>
          </p:nvSpPr>
          <p:spPr bwMode="auto">
            <a:xfrm>
              <a:off x="5973765" y="2584452"/>
              <a:ext cx="52388" cy="4921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4" name="Freeform 111"/>
            <p:cNvSpPr>
              <a:spLocks/>
            </p:cNvSpPr>
            <p:nvPr/>
          </p:nvSpPr>
          <p:spPr bwMode="auto">
            <a:xfrm>
              <a:off x="6108701" y="2543177"/>
              <a:ext cx="39688" cy="3968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5" name="Freeform 112"/>
            <p:cNvSpPr>
              <a:spLocks noEditPoints="1"/>
            </p:cNvSpPr>
            <p:nvPr/>
          </p:nvSpPr>
          <p:spPr bwMode="auto">
            <a:xfrm>
              <a:off x="6102351" y="2536827"/>
              <a:ext cx="50800" cy="4921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6" name="Freeform 113"/>
            <p:cNvSpPr>
              <a:spLocks/>
            </p:cNvSpPr>
            <p:nvPr/>
          </p:nvSpPr>
          <p:spPr bwMode="auto">
            <a:xfrm>
              <a:off x="6235701" y="2532063"/>
              <a:ext cx="39688" cy="39688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7" name="Freeform 114"/>
            <p:cNvSpPr>
              <a:spLocks noEditPoints="1"/>
            </p:cNvSpPr>
            <p:nvPr/>
          </p:nvSpPr>
          <p:spPr bwMode="auto">
            <a:xfrm>
              <a:off x="6229351" y="2525714"/>
              <a:ext cx="52388" cy="50800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6364289" y="2344739"/>
              <a:ext cx="39688" cy="3968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9" name="Freeform 116"/>
            <p:cNvSpPr>
              <a:spLocks noEditPoints="1"/>
            </p:cNvSpPr>
            <p:nvPr/>
          </p:nvSpPr>
          <p:spPr bwMode="auto">
            <a:xfrm>
              <a:off x="6357939" y="2338389"/>
              <a:ext cx="52388" cy="50800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0" name="Freeform 117"/>
            <p:cNvSpPr>
              <a:spLocks/>
            </p:cNvSpPr>
            <p:nvPr/>
          </p:nvSpPr>
          <p:spPr bwMode="auto">
            <a:xfrm>
              <a:off x="6491289" y="2000252"/>
              <a:ext cx="39688" cy="39688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1" name="Freeform 118"/>
            <p:cNvSpPr>
              <a:spLocks noEditPoints="1"/>
            </p:cNvSpPr>
            <p:nvPr/>
          </p:nvSpPr>
          <p:spPr bwMode="auto">
            <a:xfrm>
              <a:off x="6486527" y="1993902"/>
              <a:ext cx="50800" cy="50800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2" name="Freeform 119"/>
            <p:cNvSpPr>
              <a:spLocks/>
            </p:cNvSpPr>
            <p:nvPr/>
          </p:nvSpPr>
          <p:spPr bwMode="auto">
            <a:xfrm>
              <a:off x="6618289" y="1519239"/>
              <a:ext cx="39688" cy="39688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3" name="Freeform 120"/>
            <p:cNvSpPr>
              <a:spLocks noEditPoints="1"/>
            </p:cNvSpPr>
            <p:nvPr/>
          </p:nvSpPr>
          <p:spPr bwMode="auto">
            <a:xfrm>
              <a:off x="6611939" y="1514477"/>
              <a:ext cx="52388" cy="4921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4" name="Freeform 121"/>
            <p:cNvSpPr>
              <a:spLocks/>
            </p:cNvSpPr>
            <p:nvPr/>
          </p:nvSpPr>
          <p:spPr bwMode="auto">
            <a:xfrm>
              <a:off x="6746876" y="1420814"/>
              <a:ext cx="39688" cy="3968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5" name="Freeform 122"/>
            <p:cNvSpPr>
              <a:spLocks noEditPoints="1"/>
            </p:cNvSpPr>
            <p:nvPr/>
          </p:nvSpPr>
          <p:spPr bwMode="auto">
            <a:xfrm>
              <a:off x="6740527" y="1414464"/>
              <a:ext cx="52388" cy="50800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6" name="Freeform 123"/>
            <p:cNvSpPr>
              <a:spLocks/>
            </p:cNvSpPr>
            <p:nvPr/>
          </p:nvSpPr>
          <p:spPr bwMode="auto">
            <a:xfrm>
              <a:off x="6873876" y="1323977"/>
              <a:ext cx="39688" cy="39688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7" name="Freeform 124"/>
            <p:cNvSpPr>
              <a:spLocks noEditPoints="1"/>
            </p:cNvSpPr>
            <p:nvPr/>
          </p:nvSpPr>
          <p:spPr bwMode="auto">
            <a:xfrm>
              <a:off x="6869115" y="1319214"/>
              <a:ext cx="50800" cy="4921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8" name="Freeform 125"/>
            <p:cNvSpPr>
              <a:spLocks/>
            </p:cNvSpPr>
            <p:nvPr/>
          </p:nvSpPr>
          <p:spPr bwMode="auto">
            <a:xfrm>
              <a:off x="7002464" y="1404939"/>
              <a:ext cx="39688" cy="39688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9" name="Freeform 126"/>
            <p:cNvSpPr>
              <a:spLocks noEditPoints="1"/>
            </p:cNvSpPr>
            <p:nvPr/>
          </p:nvSpPr>
          <p:spPr bwMode="auto">
            <a:xfrm>
              <a:off x="6996115" y="1400177"/>
              <a:ext cx="52388" cy="4921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0" name="Freeform 127"/>
            <p:cNvSpPr>
              <a:spLocks/>
            </p:cNvSpPr>
            <p:nvPr/>
          </p:nvSpPr>
          <p:spPr bwMode="auto">
            <a:xfrm>
              <a:off x="7129464" y="1323977"/>
              <a:ext cx="39688" cy="39688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1" name="Freeform 128"/>
            <p:cNvSpPr>
              <a:spLocks noEditPoints="1"/>
            </p:cNvSpPr>
            <p:nvPr/>
          </p:nvSpPr>
          <p:spPr bwMode="auto">
            <a:xfrm>
              <a:off x="7123115" y="1319214"/>
              <a:ext cx="50800" cy="4921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2" name="Freeform 129"/>
            <p:cNvSpPr>
              <a:spLocks/>
            </p:cNvSpPr>
            <p:nvPr/>
          </p:nvSpPr>
          <p:spPr bwMode="auto">
            <a:xfrm>
              <a:off x="7256464" y="1471614"/>
              <a:ext cx="39688" cy="39688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3" name="Freeform 130"/>
            <p:cNvSpPr>
              <a:spLocks noEditPoints="1"/>
            </p:cNvSpPr>
            <p:nvPr/>
          </p:nvSpPr>
          <p:spPr bwMode="auto">
            <a:xfrm>
              <a:off x="7250115" y="1465263"/>
              <a:ext cx="52388" cy="50800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4" name="Freeform 131"/>
            <p:cNvSpPr>
              <a:spLocks/>
            </p:cNvSpPr>
            <p:nvPr/>
          </p:nvSpPr>
          <p:spPr bwMode="auto">
            <a:xfrm>
              <a:off x="7385051" y="1538289"/>
              <a:ext cx="39688" cy="3968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5" name="Freeform 132"/>
            <p:cNvSpPr>
              <a:spLocks noEditPoints="1"/>
            </p:cNvSpPr>
            <p:nvPr/>
          </p:nvSpPr>
          <p:spPr bwMode="auto">
            <a:xfrm>
              <a:off x="7378702" y="1531938"/>
              <a:ext cx="52388" cy="50800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6" name="Freeform 133"/>
            <p:cNvSpPr>
              <a:spLocks/>
            </p:cNvSpPr>
            <p:nvPr/>
          </p:nvSpPr>
          <p:spPr bwMode="auto">
            <a:xfrm>
              <a:off x="7513639" y="1749426"/>
              <a:ext cx="39688" cy="39688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7" name="Freeform 134"/>
            <p:cNvSpPr>
              <a:spLocks noEditPoints="1"/>
            </p:cNvSpPr>
            <p:nvPr/>
          </p:nvSpPr>
          <p:spPr bwMode="auto">
            <a:xfrm>
              <a:off x="7507289" y="1744664"/>
              <a:ext cx="50800" cy="4921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8" name="Freeform 135"/>
            <p:cNvSpPr>
              <a:spLocks/>
            </p:cNvSpPr>
            <p:nvPr/>
          </p:nvSpPr>
          <p:spPr bwMode="auto">
            <a:xfrm>
              <a:off x="5738815" y="1420813"/>
              <a:ext cx="1800225" cy="1252538"/>
            </a:xfrm>
            <a:custGeom>
              <a:avLst/>
              <a:gdLst>
                <a:gd name="T0" fmla="*/ 56 w 18911"/>
                <a:gd name="T1" fmla="*/ 13010 h 13143"/>
                <a:gd name="T2" fmla="*/ 1400 w 18911"/>
                <a:gd name="T3" fmla="*/ 12690 h 13143"/>
                <a:gd name="T4" fmla="*/ 1429 w 18911"/>
                <a:gd name="T5" fmla="*/ 12690 h 13143"/>
                <a:gd name="T6" fmla="*/ 2773 w 18911"/>
                <a:gd name="T7" fmla="*/ 13010 h 13143"/>
                <a:gd name="T8" fmla="*/ 2720 w 18911"/>
                <a:gd name="T9" fmla="*/ 13021 h 13143"/>
                <a:gd name="T10" fmla="*/ 4064 w 18911"/>
                <a:gd name="T11" fmla="*/ 12013 h 13143"/>
                <a:gd name="T12" fmla="*/ 5394 w 18911"/>
                <a:gd name="T13" fmla="*/ 11084 h 13143"/>
                <a:gd name="T14" fmla="*/ 6734 w 18911"/>
                <a:gd name="T15" fmla="*/ 9983 h 13143"/>
                <a:gd name="T16" fmla="*/ 6715 w 18911"/>
                <a:gd name="T17" fmla="*/ 10010 h 13143"/>
                <a:gd name="T18" fmla="*/ 8059 w 18911"/>
                <a:gd name="T19" fmla="*/ 6426 h 13143"/>
                <a:gd name="T20" fmla="*/ 9402 w 18911"/>
                <a:gd name="T21" fmla="*/ 2571 h 13143"/>
                <a:gd name="T22" fmla="*/ 9407 w 18911"/>
                <a:gd name="T23" fmla="*/ 2561 h 13143"/>
                <a:gd name="T24" fmla="*/ 10751 w 18911"/>
                <a:gd name="T25" fmla="*/ 177 h 13143"/>
                <a:gd name="T26" fmla="*/ 10800 w 18911"/>
                <a:gd name="T27" fmla="*/ 145 h 13143"/>
                <a:gd name="T28" fmla="*/ 12128 w 18911"/>
                <a:gd name="T29" fmla="*/ 1 h 13143"/>
                <a:gd name="T30" fmla="*/ 13478 w 18911"/>
                <a:gd name="T31" fmla="*/ 0 h 13143"/>
                <a:gd name="T32" fmla="*/ 14822 w 18911"/>
                <a:gd name="T33" fmla="*/ 0 h 13143"/>
                <a:gd name="T34" fmla="*/ 14845 w 18911"/>
                <a:gd name="T35" fmla="*/ 4 h 13143"/>
                <a:gd name="T36" fmla="*/ 16189 w 18911"/>
                <a:gd name="T37" fmla="*/ 500 h 13143"/>
                <a:gd name="T38" fmla="*/ 17540 w 18911"/>
                <a:gd name="T39" fmla="*/ 1191 h 13143"/>
                <a:gd name="T40" fmla="*/ 17562 w 18911"/>
                <a:gd name="T41" fmla="*/ 1211 h 13143"/>
                <a:gd name="T42" fmla="*/ 18890 w 18911"/>
                <a:gd name="T43" fmla="*/ 3019 h 13143"/>
                <a:gd name="T44" fmla="*/ 18876 w 18911"/>
                <a:gd name="T45" fmla="*/ 3108 h 13143"/>
                <a:gd name="T46" fmla="*/ 18787 w 18911"/>
                <a:gd name="T47" fmla="*/ 3094 h 13143"/>
                <a:gd name="T48" fmla="*/ 17459 w 18911"/>
                <a:gd name="T49" fmla="*/ 1286 h 13143"/>
                <a:gd name="T50" fmla="*/ 17481 w 18911"/>
                <a:gd name="T51" fmla="*/ 1305 h 13143"/>
                <a:gd name="T52" fmla="*/ 16144 w 18911"/>
                <a:gd name="T53" fmla="*/ 621 h 13143"/>
                <a:gd name="T54" fmla="*/ 14800 w 18911"/>
                <a:gd name="T55" fmla="*/ 125 h 13143"/>
                <a:gd name="T56" fmla="*/ 14822 w 18911"/>
                <a:gd name="T57" fmla="*/ 128 h 13143"/>
                <a:gd name="T58" fmla="*/ 13478 w 18911"/>
                <a:gd name="T59" fmla="*/ 128 h 13143"/>
                <a:gd name="T60" fmla="*/ 12141 w 18911"/>
                <a:gd name="T61" fmla="*/ 128 h 13143"/>
                <a:gd name="T62" fmla="*/ 10813 w 18911"/>
                <a:gd name="T63" fmla="*/ 272 h 13143"/>
                <a:gd name="T64" fmla="*/ 10862 w 18911"/>
                <a:gd name="T65" fmla="*/ 240 h 13143"/>
                <a:gd name="T66" fmla="*/ 9518 w 18911"/>
                <a:gd name="T67" fmla="*/ 2624 h 13143"/>
                <a:gd name="T68" fmla="*/ 9523 w 18911"/>
                <a:gd name="T69" fmla="*/ 2614 h 13143"/>
                <a:gd name="T70" fmla="*/ 8178 w 18911"/>
                <a:gd name="T71" fmla="*/ 6471 h 13143"/>
                <a:gd name="T72" fmla="*/ 6834 w 18911"/>
                <a:gd name="T73" fmla="*/ 10055 h 13143"/>
                <a:gd name="T74" fmla="*/ 6815 w 18911"/>
                <a:gd name="T75" fmla="*/ 10082 h 13143"/>
                <a:gd name="T76" fmla="*/ 5467 w 18911"/>
                <a:gd name="T77" fmla="*/ 11189 h 13143"/>
                <a:gd name="T78" fmla="*/ 4141 w 18911"/>
                <a:gd name="T79" fmla="*/ 12116 h 13143"/>
                <a:gd name="T80" fmla="*/ 2797 w 18911"/>
                <a:gd name="T81" fmla="*/ 13124 h 13143"/>
                <a:gd name="T82" fmla="*/ 2744 w 18911"/>
                <a:gd name="T83" fmla="*/ 13135 h 13143"/>
                <a:gd name="T84" fmla="*/ 1400 w 18911"/>
                <a:gd name="T85" fmla="*/ 12815 h 13143"/>
                <a:gd name="T86" fmla="*/ 1429 w 18911"/>
                <a:gd name="T87" fmla="*/ 12815 h 13143"/>
                <a:gd name="T88" fmla="*/ 85 w 18911"/>
                <a:gd name="T89" fmla="*/ 13135 h 13143"/>
                <a:gd name="T90" fmla="*/ 8 w 18911"/>
                <a:gd name="T91" fmla="*/ 13087 h 13143"/>
                <a:gd name="T92" fmla="*/ 56 w 18911"/>
                <a:gd name="T93" fmla="*/ 13010 h 13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11" h="13143">
                  <a:moveTo>
                    <a:pt x="56" y="13010"/>
                  </a:moveTo>
                  <a:lnTo>
                    <a:pt x="1400" y="12690"/>
                  </a:lnTo>
                  <a:cubicBezTo>
                    <a:pt x="1409" y="12688"/>
                    <a:pt x="1420" y="12688"/>
                    <a:pt x="1429" y="12690"/>
                  </a:cubicBezTo>
                  <a:lnTo>
                    <a:pt x="2773" y="13010"/>
                  </a:lnTo>
                  <a:lnTo>
                    <a:pt x="2720" y="13021"/>
                  </a:lnTo>
                  <a:lnTo>
                    <a:pt x="4064" y="12013"/>
                  </a:lnTo>
                  <a:lnTo>
                    <a:pt x="5394" y="11084"/>
                  </a:lnTo>
                  <a:lnTo>
                    <a:pt x="6734" y="9983"/>
                  </a:lnTo>
                  <a:lnTo>
                    <a:pt x="6715" y="10010"/>
                  </a:lnTo>
                  <a:lnTo>
                    <a:pt x="8059" y="6426"/>
                  </a:lnTo>
                  <a:lnTo>
                    <a:pt x="9402" y="2571"/>
                  </a:lnTo>
                  <a:cubicBezTo>
                    <a:pt x="9403" y="2568"/>
                    <a:pt x="9405" y="2564"/>
                    <a:pt x="9407" y="2561"/>
                  </a:cubicBezTo>
                  <a:lnTo>
                    <a:pt x="10751" y="177"/>
                  </a:lnTo>
                  <a:cubicBezTo>
                    <a:pt x="10761" y="159"/>
                    <a:pt x="10779" y="147"/>
                    <a:pt x="10800" y="145"/>
                  </a:cubicBezTo>
                  <a:lnTo>
                    <a:pt x="12128" y="1"/>
                  </a:lnTo>
                  <a:lnTo>
                    <a:pt x="13478" y="0"/>
                  </a:lnTo>
                  <a:lnTo>
                    <a:pt x="14822" y="0"/>
                  </a:lnTo>
                  <a:cubicBezTo>
                    <a:pt x="14830" y="0"/>
                    <a:pt x="14838" y="2"/>
                    <a:pt x="14845" y="4"/>
                  </a:cubicBezTo>
                  <a:lnTo>
                    <a:pt x="16189" y="500"/>
                  </a:lnTo>
                  <a:lnTo>
                    <a:pt x="17540" y="1191"/>
                  </a:lnTo>
                  <a:cubicBezTo>
                    <a:pt x="17548" y="1196"/>
                    <a:pt x="17556" y="1203"/>
                    <a:pt x="17562" y="1211"/>
                  </a:cubicBezTo>
                  <a:lnTo>
                    <a:pt x="18890" y="3019"/>
                  </a:lnTo>
                  <a:cubicBezTo>
                    <a:pt x="18911" y="3047"/>
                    <a:pt x="18905" y="3087"/>
                    <a:pt x="18876" y="3108"/>
                  </a:cubicBezTo>
                  <a:cubicBezTo>
                    <a:pt x="18848" y="3129"/>
                    <a:pt x="18808" y="3123"/>
                    <a:pt x="18787" y="3094"/>
                  </a:cubicBezTo>
                  <a:lnTo>
                    <a:pt x="17459" y="1286"/>
                  </a:lnTo>
                  <a:lnTo>
                    <a:pt x="17481" y="1305"/>
                  </a:lnTo>
                  <a:lnTo>
                    <a:pt x="16144" y="621"/>
                  </a:lnTo>
                  <a:lnTo>
                    <a:pt x="14800" y="125"/>
                  </a:lnTo>
                  <a:lnTo>
                    <a:pt x="14822" y="128"/>
                  </a:lnTo>
                  <a:lnTo>
                    <a:pt x="13478" y="128"/>
                  </a:lnTo>
                  <a:lnTo>
                    <a:pt x="12141" y="128"/>
                  </a:lnTo>
                  <a:lnTo>
                    <a:pt x="10813" y="272"/>
                  </a:lnTo>
                  <a:lnTo>
                    <a:pt x="10862" y="240"/>
                  </a:lnTo>
                  <a:lnTo>
                    <a:pt x="9518" y="2624"/>
                  </a:lnTo>
                  <a:lnTo>
                    <a:pt x="9523" y="2614"/>
                  </a:lnTo>
                  <a:lnTo>
                    <a:pt x="8178" y="6471"/>
                  </a:lnTo>
                  <a:lnTo>
                    <a:pt x="6834" y="10055"/>
                  </a:lnTo>
                  <a:cubicBezTo>
                    <a:pt x="6830" y="10065"/>
                    <a:pt x="6824" y="10075"/>
                    <a:pt x="6815" y="10082"/>
                  </a:cubicBezTo>
                  <a:lnTo>
                    <a:pt x="5467" y="11189"/>
                  </a:lnTo>
                  <a:lnTo>
                    <a:pt x="4141" y="12116"/>
                  </a:lnTo>
                  <a:lnTo>
                    <a:pt x="2797" y="13124"/>
                  </a:lnTo>
                  <a:cubicBezTo>
                    <a:pt x="2782" y="13135"/>
                    <a:pt x="2762" y="13139"/>
                    <a:pt x="2744" y="13135"/>
                  </a:cubicBezTo>
                  <a:lnTo>
                    <a:pt x="1400" y="12815"/>
                  </a:lnTo>
                  <a:lnTo>
                    <a:pt x="1429" y="12815"/>
                  </a:lnTo>
                  <a:lnTo>
                    <a:pt x="85" y="13135"/>
                  </a:lnTo>
                  <a:cubicBezTo>
                    <a:pt x="51" y="13143"/>
                    <a:pt x="16" y="13122"/>
                    <a:pt x="8" y="13087"/>
                  </a:cubicBezTo>
                  <a:cubicBezTo>
                    <a:pt x="0" y="13053"/>
                    <a:pt x="21" y="13018"/>
                    <a:pt x="56" y="13010"/>
                  </a:cubicBezTo>
                  <a:close/>
                </a:path>
              </a:pathLst>
            </a:custGeom>
            <a:solidFill>
              <a:srgbClr val="6E548D"/>
            </a:solidFill>
            <a:ln w="1" cap="flat">
              <a:solidFill>
                <a:srgbClr val="6E548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9" name="Freeform 136"/>
            <p:cNvSpPr>
              <a:spLocks noEditPoints="1"/>
            </p:cNvSpPr>
            <p:nvPr/>
          </p:nvSpPr>
          <p:spPr bwMode="auto">
            <a:xfrm>
              <a:off x="5726115" y="2644776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0" name="Freeform 137"/>
            <p:cNvSpPr>
              <a:spLocks noEditPoints="1"/>
            </p:cNvSpPr>
            <p:nvPr/>
          </p:nvSpPr>
          <p:spPr bwMode="auto">
            <a:xfrm>
              <a:off x="5722939" y="2641601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1" name="Freeform 138"/>
            <p:cNvSpPr>
              <a:spLocks noEditPoints="1"/>
            </p:cNvSpPr>
            <p:nvPr/>
          </p:nvSpPr>
          <p:spPr bwMode="auto">
            <a:xfrm>
              <a:off x="5853115" y="2616201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2" name="Freeform 139"/>
            <p:cNvSpPr>
              <a:spLocks noEditPoints="1"/>
            </p:cNvSpPr>
            <p:nvPr/>
          </p:nvSpPr>
          <p:spPr bwMode="auto">
            <a:xfrm>
              <a:off x="5849939" y="2613026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3" name="Freeform 140"/>
            <p:cNvSpPr>
              <a:spLocks noEditPoints="1"/>
            </p:cNvSpPr>
            <p:nvPr/>
          </p:nvSpPr>
          <p:spPr bwMode="auto">
            <a:xfrm>
              <a:off x="5980115" y="2644776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4" name="Freeform 141"/>
            <p:cNvSpPr>
              <a:spLocks noEditPoints="1"/>
            </p:cNvSpPr>
            <p:nvPr/>
          </p:nvSpPr>
          <p:spPr bwMode="auto">
            <a:xfrm>
              <a:off x="5976939" y="2641601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5" name="Freeform 142"/>
            <p:cNvSpPr>
              <a:spLocks noEditPoints="1"/>
            </p:cNvSpPr>
            <p:nvPr/>
          </p:nvSpPr>
          <p:spPr bwMode="auto">
            <a:xfrm>
              <a:off x="6108701" y="2549526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6" name="Freeform 143"/>
            <p:cNvSpPr>
              <a:spLocks noEditPoints="1"/>
            </p:cNvSpPr>
            <p:nvPr/>
          </p:nvSpPr>
          <p:spPr bwMode="auto">
            <a:xfrm>
              <a:off x="6105526" y="2546351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7" name="Freeform 144"/>
            <p:cNvSpPr>
              <a:spLocks noEditPoints="1"/>
            </p:cNvSpPr>
            <p:nvPr/>
          </p:nvSpPr>
          <p:spPr bwMode="auto">
            <a:xfrm>
              <a:off x="6235701" y="2462214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8" name="Freeform 145"/>
            <p:cNvSpPr>
              <a:spLocks noEditPoints="1"/>
            </p:cNvSpPr>
            <p:nvPr/>
          </p:nvSpPr>
          <p:spPr bwMode="auto">
            <a:xfrm>
              <a:off x="6232526" y="2459038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9" name="Freeform 146"/>
            <p:cNvSpPr>
              <a:spLocks noEditPoints="1"/>
            </p:cNvSpPr>
            <p:nvPr/>
          </p:nvSpPr>
          <p:spPr bwMode="auto">
            <a:xfrm>
              <a:off x="6364289" y="2354264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0" name="Freeform 147"/>
            <p:cNvSpPr>
              <a:spLocks noEditPoints="1"/>
            </p:cNvSpPr>
            <p:nvPr/>
          </p:nvSpPr>
          <p:spPr bwMode="auto">
            <a:xfrm>
              <a:off x="6361114" y="2352676"/>
              <a:ext cx="46039" cy="44450"/>
            </a:xfrm>
            <a:custGeom>
              <a:avLst/>
              <a:gdLst>
                <a:gd name="T0" fmla="*/ 25 w 29"/>
                <a:gd name="T1" fmla="*/ 28 h 28"/>
                <a:gd name="T2" fmla="*/ 0 w 29"/>
                <a:gd name="T3" fmla="*/ 4 h 28"/>
                <a:gd name="T4" fmla="*/ 4 w 29"/>
                <a:gd name="T5" fmla="*/ 0 h 28"/>
                <a:gd name="T6" fmla="*/ 29 w 29"/>
                <a:gd name="T7" fmla="*/ 24 h 28"/>
                <a:gd name="T8" fmla="*/ 25 w 29"/>
                <a:gd name="T9" fmla="*/ 28 h 28"/>
                <a:gd name="T10" fmla="*/ 0 w 29"/>
                <a:gd name="T11" fmla="*/ 24 h 28"/>
                <a:gd name="T12" fmla="*/ 25 w 29"/>
                <a:gd name="T13" fmla="*/ 0 h 28"/>
                <a:gd name="T14" fmla="*/ 29 w 29"/>
                <a:gd name="T15" fmla="*/ 4 h 28"/>
                <a:gd name="T16" fmla="*/ 4 w 29"/>
                <a:gd name="T17" fmla="*/ 28 h 28"/>
                <a:gd name="T18" fmla="*/ 0 w 29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25" y="2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4"/>
                  </a:lnTo>
                  <a:lnTo>
                    <a:pt x="25" y="28"/>
                  </a:lnTo>
                  <a:close/>
                  <a:moveTo>
                    <a:pt x="0" y="24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1" name="Freeform 148"/>
            <p:cNvSpPr>
              <a:spLocks noEditPoints="1"/>
            </p:cNvSpPr>
            <p:nvPr/>
          </p:nvSpPr>
          <p:spPr bwMode="auto">
            <a:xfrm>
              <a:off x="6491289" y="2012952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2" name="Freeform 149"/>
            <p:cNvSpPr>
              <a:spLocks noEditPoints="1"/>
            </p:cNvSpPr>
            <p:nvPr/>
          </p:nvSpPr>
          <p:spPr bwMode="auto">
            <a:xfrm>
              <a:off x="6488114" y="2009776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5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5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5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3" name="Freeform 150"/>
            <p:cNvSpPr>
              <a:spLocks noEditPoints="1"/>
            </p:cNvSpPr>
            <p:nvPr/>
          </p:nvSpPr>
          <p:spPr bwMode="auto">
            <a:xfrm>
              <a:off x="6618289" y="1647827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4" name="Freeform 151"/>
            <p:cNvSpPr>
              <a:spLocks noEditPoints="1"/>
            </p:cNvSpPr>
            <p:nvPr/>
          </p:nvSpPr>
          <p:spPr bwMode="auto">
            <a:xfrm>
              <a:off x="6615114" y="1644651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5" name="Freeform 152"/>
            <p:cNvSpPr>
              <a:spLocks noEditPoints="1"/>
            </p:cNvSpPr>
            <p:nvPr/>
          </p:nvSpPr>
          <p:spPr bwMode="auto">
            <a:xfrm>
              <a:off x="6746876" y="1420814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6" name="Freeform 153"/>
            <p:cNvSpPr>
              <a:spLocks noEditPoints="1"/>
            </p:cNvSpPr>
            <p:nvPr/>
          </p:nvSpPr>
          <p:spPr bwMode="auto">
            <a:xfrm>
              <a:off x="6743702" y="1417638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7" name="Freeform 154"/>
            <p:cNvSpPr>
              <a:spLocks noEditPoints="1"/>
            </p:cNvSpPr>
            <p:nvPr/>
          </p:nvSpPr>
          <p:spPr bwMode="auto">
            <a:xfrm>
              <a:off x="6873876" y="1404939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8" name="Freeform 155"/>
            <p:cNvSpPr>
              <a:spLocks noEditPoints="1"/>
            </p:cNvSpPr>
            <p:nvPr/>
          </p:nvSpPr>
          <p:spPr bwMode="auto">
            <a:xfrm>
              <a:off x="6870702" y="1401763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9" name="Freeform 156"/>
            <p:cNvSpPr>
              <a:spLocks noEditPoints="1"/>
            </p:cNvSpPr>
            <p:nvPr/>
          </p:nvSpPr>
          <p:spPr bwMode="auto">
            <a:xfrm>
              <a:off x="7002464" y="1404939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0" name="Freeform 157"/>
            <p:cNvSpPr>
              <a:spLocks noEditPoints="1"/>
            </p:cNvSpPr>
            <p:nvPr/>
          </p:nvSpPr>
          <p:spPr bwMode="auto">
            <a:xfrm>
              <a:off x="6999290" y="1401763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1" name="Freeform 158"/>
            <p:cNvSpPr>
              <a:spLocks noEditPoints="1"/>
            </p:cNvSpPr>
            <p:nvPr/>
          </p:nvSpPr>
          <p:spPr bwMode="auto">
            <a:xfrm>
              <a:off x="7129464" y="1404939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2" name="Freeform 159"/>
            <p:cNvSpPr>
              <a:spLocks noEditPoints="1"/>
            </p:cNvSpPr>
            <p:nvPr/>
          </p:nvSpPr>
          <p:spPr bwMode="auto">
            <a:xfrm>
              <a:off x="7126290" y="1401763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3" name="Freeform 160"/>
            <p:cNvSpPr>
              <a:spLocks noEditPoints="1"/>
            </p:cNvSpPr>
            <p:nvPr/>
          </p:nvSpPr>
          <p:spPr bwMode="auto">
            <a:xfrm>
              <a:off x="7256464" y="1452564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4" name="Freeform 161"/>
            <p:cNvSpPr>
              <a:spLocks noEditPoints="1"/>
            </p:cNvSpPr>
            <p:nvPr/>
          </p:nvSpPr>
          <p:spPr bwMode="auto">
            <a:xfrm>
              <a:off x="7253290" y="1449388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5" name="Freeform 162"/>
            <p:cNvSpPr>
              <a:spLocks noEditPoints="1"/>
            </p:cNvSpPr>
            <p:nvPr/>
          </p:nvSpPr>
          <p:spPr bwMode="auto">
            <a:xfrm>
              <a:off x="7385051" y="1519239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6" name="Freeform 163"/>
            <p:cNvSpPr>
              <a:spLocks noEditPoints="1"/>
            </p:cNvSpPr>
            <p:nvPr/>
          </p:nvSpPr>
          <p:spPr bwMode="auto">
            <a:xfrm>
              <a:off x="7381877" y="1516063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7" name="Freeform 164"/>
            <p:cNvSpPr>
              <a:spLocks noEditPoints="1"/>
            </p:cNvSpPr>
            <p:nvPr/>
          </p:nvSpPr>
          <p:spPr bwMode="auto">
            <a:xfrm>
              <a:off x="7513639" y="1692276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8" name="Freeform 165"/>
            <p:cNvSpPr>
              <a:spLocks noEditPoints="1"/>
            </p:cNvSpPr>
            <p:nvPr/>
          </p:nvSpPr>
          <p:spPr bwMode="auto">
            <a:xfrm>
              <a:off x="7510465" y="1689101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9" name="Freeform 166"/>
            <p:cNvSpPr>
              <a:spLocks/>
            </p:cNvSpPr>
            <p:nvPr/>
          </p:nvSpPr>
          <p:spPr bwMode="auto">
            <a:xfrm>
              <a:off x="5738815" y="1500189"/>
              <a:ext cx="1800225" cy="1252538"/>
            </a:xfrm>
            <a:custGeom>
              <a:avLst/>
              <a:gdLst>
                <a:gd name="T0" fmla="*/ 49 w 18911"/>
                <a:gd name="T1" fmla="*/ 12903 h 13155"/>
                <a:gd name="T2" fmla="*/ 1393 w 18911"/>
                <a:gd name="T3" fmla="*/ 12375 h 13155"/>
                <a:gd name="T4" fmla="*/ 1445 w 18911"/>
                <a:gd name="T5" fmla="*/ 12377 h 13155"/>
                <a:gd name="T6" fmla="*/ 2789 w 18911"/>
                <a:gd name="T7" fmla="*/ 13033 h 13155"/>
                <a:gd name="T8" fmla="*/ 2754 w 18911"/>
                <a:gd name="T9" fmla="*/ 13027 h 13155"/>
                <a:gd name="T10" fmla="*/ 4098 w 18911"/>
                <a:gd name="T11" fmla="*/ 12899 h 13155"/>
                <a:gd name="T12" fmla="*/ 4070 w 18911"/>
                <a:gd name="T13" fmla="*/ 12908 h 13155"/>
                <a:gd name="T14" fmla="*/ 5398 w 18911"/>
                <a:gd name="T15" fmla="*/ 12076 h 13155"/>
                <a:gd name="T16" fmla="*/ 5388 w 18911"/>
                <a:gd name="T17" fmla="*/ 12084 h 13155"/>
                <a:gd name="T18" fmla="*/ 6732 w 18911"/>
                <a:gd name="T19" fmla="*/ 10804 h 13155"/>
                <a:gd name="T20" fmla="*/ 6720 w 18911"/>
                <a:gd name="T21" fmla="*/ 10820 h 13155"/>
                <a:gd name="T22" fmla="*/ 8064 w 18911"/>
                <a:gd name="T23" fmla="*/ 8356 h 13155"/>
                <a:gd name="T24" fmla="*/ 9405 w 18911"/>
                <a:gd name="T25" fmla="*/ 5162 h 13155"/>
                <a:gd name="T26" fmla="*/ 10747 w 18911"/>
                <a:gd name="T27" fmla="*/ 943 h 13155"/>
                <a:gd name="T28" fmla="*/ 10799 w 18911"/>
                <a:gd name="T29" fmla="*/ 899 h 13155"/>
                <a:gd name="T30" fmla="*/ 12127 w 18911"/>
                <a:gd name="T31" fmla="*/ 707 h 13155"/>
                <a:gd name="T32" fmla="*/ 12107 w 18911"/>
                <a:gd name="T33" fmla="*/ 714 h 13155"/>
                <a:gd name="T34" fmla="*/ 13451 w 18911"/>
                <a:gd name="T35" fmla="*/ 10 h 13155"/>
                <a:gd name="T36" fmla="*/ 13510 w 18911"/>
                <a:gd name="T37" fmla="*/ 10 h 13155"/>
                <a:gd name="T38" fmla="*/ 14854 w 18911"/>
                <a:gd name="T39" fmla="*/ 714 h 13155"/>
                <a:gd name="T40" fmla="*/ 14840 w 18911"/>
                <a:gd name="T41" fmla="*/ 708 h 13155"/>
                <a:gd name="T42" fmla="*/ 16184 w 18911"/>
                <a:gd name="T43" fmla="*/ 1044 h 13155"/>
                <a:gd name="T44" fmla="*/ 16206 w 18911"/>
                <a:gd name="T45" fmla="*/ 1055 h 13155"/>
                <a:gd name="T46" fmla="*/ 17550 w 18911"/>
                <a:gd name="T47" fmla="*/ 2031 h 13155"/>
                <a:gd name="T48" fmla="*/ 17559 w 18911"/>
                <a:gd name="T49" fmla="*/ 2038 h 13155"/>
                <a:gd name="T50" fmla="*/ 18887 w 18911"/>
                <a:gd name="T51" fmla="*/ 3414 h 13155"/>
                <a:gd name="T52" fmla="*/ 18885 w 18911"/>
                <a:gd name="T53" fmla="*/ 3505 h 13155"/>
                <a:gd name="T54" fmla="*/ 18794 w 18911"/>
                <a:gd name="T55" fmla="*/ 3503 h 13155"/>
                <a:gd name="T56" fmla="*/ 17466 w 18911"/>
                <a:gd name="T57" fmla="*/ 2127 h 13155"/>
                <a:gd name="T58" fmla="*/ 17475 w 18911"/>
                <a:gd name="T59" fmla="*/ 2134 h 13155"/>
                <a:gd name="T60" fmla="*/ 16131 w 18911"/>
                <a:gd name="T61" fmla="*/ 1158 h 13155"/>
                <a:gd name="T62" fmla="*/ 16153 w 18911"/>
                <a:gd name="T63" fmla="*/ 1169 h 13155"/>
                <a:gd name="T64" fmla="*/ 14809 w 18911"/>
                <a:gd name="T65" fmla="*/ 833 h 13155"/>
                <a:gd name="T66" fmla="*/ 14795 w 18911"/>
                <a:gd name="T67" fmla="*/ 827 h 13155"/>
                <a:gd name="T68" fmla="*/ 13451 w 18911"/>
                <a:gd name="T69" fmla="*/ 123 h 13155"/>
                <a:gd name="T70" fmla="*/ 13510 w 18911"/>
                <a:gd name="T71" fmla="*/ 123 h 13155"/>
                <a:gd name="T72" fmla="*/ 12166 w 18911"/>
                <a:gd name="T73" fmla="*/ 827 h 13155"/>
                <a:gd name="T74" fmla="*/ 12146 w 18911"/>
                <a:gd name="T75" fmla="*/ 834 h 13155"/>
                <a:gd name="T76" fmla="*/ 10818 w 18911"/>
                <a:gd name="T77" fmla="*/ 1026 h 13155"/>
                <a:gd name="T78" fmla="*/ 10869 w 18911"/>
                <a:gd name="T79" fmla="*/ 982 h 13155"/>
                <a:gd name="T80" fmla="*/ 9523 w 18911"/>
                <a:gd name="T81" fmla="*/ 5211 h 13155"/>
                <a:gd name="T82" fmla="*/ 8177 w 18911"/>
                <a:gd name="T83" fmla="*/ 8417 h 13155"/>
                <a:gd name="T84" fmla="*/ 6833 w 18911"/>
                <a:gd name="T85" fmla="*/ 10881 h 13155"/>
                <a:gd name="T86" fmla="*/ 6821 w 18911"/>
                <a:gd name="T87" fmla="*/ 10897 h 13155"/>
                <a:gd name="T88" fmla="*/ 5477 w 18911"/>
                <a:gd name="T89" fmla="*/ 12177 h 13155"/>
                <a:gd name="T90" fmla="*/ 5466 w 18911"/>
                <a:gd name="T91" fmla="*/ 12185 h 13155"/>
                <a:gd name="T92" fmla="*/ 4138 w 18911"/>
                <a:gd name="T93" fmla="*/ 13017 h 13155"/>
                <a:gd name="T94" fmla="*/ 4111 w 18911"/>
                <a:gd name="T95" fmla="*/ 13026 h 13155"/>
                <a:gd name="T96" fmla="*/ 2767 w 18911"/>
                <a:gd name="T97" fmla="*/ 13154 h 13155"/>
                <a:gd name="T98" fmla="*/ 2732 w 18911"/>
                <a:gd name="T99" fmla="*/ 13148 h 13155"/>
                <a:gd name="T100" fmla="*/ 1388 w 18911"/>
                <a:gd name="T101" fmla="*/ 12492 h 13155"/>
                <a:gd name="T102" fmla="*/ 1440 w 18911"/>
                <a:gd name="T103" fmla="*/ 12494 h 13155"/>
                <a:gd name="T104" fmla="*/ 96 w 18911"/>
                <a:gd name="T105" fmla="*/ 13022 h 13155"/>
                <a:gd name="T106" fmla="*/ 13 w 18911"/>
                <a:gd name="T107" fmla="*/ 12986 h 13155"/>
                <a:gd name="T108" fmla="*/ 49 w 18911"/>
                <a:gd name="T109" fmla="*/ 12903 h 1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911" h="13155">
                  <a:moveTo>
                    <a:pt x="49" y="12903"/>
                  </a:moveTo>
                  <a:lnTo>
                    <a:pt x="1393" y="12375"/>
                  </a:lnTo>
                  <a:cubicBezTo>
                    <a:pt x="1410" y="12368"/>
                    <a:pt x="1428" y="12369"/>
                    <a:pt x="1445" y="12377"/>
                  </a:cubicBezTo>
                  <a:lnTo>
                    <a:pt x="2789" y="13033"/>
                  </a:lnTo>
                  <a:lnTo>
                    <a:pt x="2754" y="13027"/>
                  </a:lnTo>
                  <a:lnTo>
                    <a:pt x="4098" y="12899"/>
                  </a:lnTo>
                  <a:lnTo>
                    <a:pt x="4070" y="12908"/>
                  </a:lnTo>
                  <a:lnTo>
                    <a:pt x="5398" y="12076"/>
                  </a:lnTo>
                  <a:lnTo>
                    <a:pt x="5388" y="12084"/>
                  </a:lnTo>
                  <a:lnTo>
                    <a:pt x="6732" y="10804"/>
                  </a:lnTo>
                  <a:lnTo>
                    <a:pt x="6720" y="10820"/>
                  </a:lnTo>
                  <a:lnTo>
                    <a:pt x="8064" y="8356"/>
                  </a:lnTo>
                  <a:lnTo>
                    <a:pt x="9405" y="5162"/>
                  </a:lnTo>
                  <a:lnTo>
                    <a:pt x="10747" y="943"/>
                  </a:lnTo>
                  <a:cubicBezTo>
                    <a:pt x="10755" y="920"/>
                    <a:pt x="10775" y="903"/>
                    <a:pt x="10799" y="899"/>
                  </a:cubicBezTo>
                  <a:lnTo>
                    <a:pt x="12127" y="707"/>
                  </a:lnTo>
                  <a:lnTo>
                    <a:pt x="12107" y="714"/>
                  </a:lnTo>
                  <a:lnTo>
                    <a:pt x="13451" y="10"/>
                  </a:lnTo>
                  <a:cubicBezTo>
                    <a:pt x="13469" y="0"/>
                    <a:pt x="13492" y="0"/>
                    <a:pt x="13510" y="10"/>
                  </a:cubicBezTo>
                  <a:lnTo>
                    <a:pt x="14854" y="714"/>
                  </a:lnTo>
                  <a:lnTo>
                    <a:pt x="14840" y="708"/>
                  </a:lnTo>
                  <a:lnTo>
                    <a:pt x="16184" y="1044"/>
                  </a:lnTo>
                  <a:cubicBezTo>
                    <a:pt x="16192" y="1046"/>
                    <a:pt x="16199" y="1050"/>
                    <a:pt x="16206" y="1055"/>
                  </a:cubicBezTo>
                  <a:lnTo>
                    <a:pt x="17550" y="2031"/>
                  </a:lnTo>
                  <a:cubicBezTo>
                    <a:pt x="17553" y="2033"/>
                    <a:pt x="17556" y="2035"/>
                    <a:pt x="17559" y="2038"/>
                  </a:cubicBezTo>
                  <a:lnTo>
                    <a:pt x="18887" y="3414"/>
                  </a:lnTo>
                  <a:cubicBezTo>
                    <a:pt x="18911" y="3439"/>
                    <a:pt x="18910" y="3480"/>
                    <a:pt x="18885" y="3505"/>
                  </a:cubicBezTo>
                  <a:cubicBezTo>
                    <a:pt x="18859" y="3529"/>
                    <a:pt x="18819" y="3528"/>
                    <a:pt x="18794" y="3503"/>
                  </a:cubicBezTo>
                  <a:lnTo>
                    <a:pt x="17466" y="2127"/>
                  </a:lnTo>
                  <a:lnTo>
                    <a:pt x="17475" y="2134"/>
                  </a:lnTo>
                  <a:lnTo>
                    <a:pt x="16131" y="1158"/>
                  </a:lnTo>
                  <a:lnTo>
                    <a:pt x="16153" y="1169"/>
                  </a:lnTo>
                  <a:lnTo>
                    <a:pt x="14809" y="833"/>
                  </a:lnTo>
                  <a:cubicBezTo>
                    <a:pt x="14804" y="831"/>
                    <a:pt x="14799" y="830"/>
                    <a:pt x="14795" y="827"/>
                  </a:cubicBezTo>
                  <a:lnTo>
                    <a:pt x="13451" y="123"/>
                  </a:lnTo>
                  <a:lnTo>
                    <a:pt x="13510" y="123"/>
                  </a:lnTo>
                  <a:lnTo>
                    <a:pt x="12166" y="827"/>
                  </a:lnTo>
                  <a:cubicBezTo>
                    <a:pt x="12160" y="831"/>
                    <a:pt x="12153" y="833"/>
                    <a:pt x="12146" y="834"/>
                  </a:cubicBezTo>
                  <a:lnTo>
                    <a:pt x="10818" y="1026"/>
                  </a:lnTo>
                  <a:lnTo>
                    <a:pt x="10869" y="982"/>
                  </a:lnTo>
                  <a:lnTo>
                    <a:pt x="9523" y="5211"/>
                  </a:lnTo>
                  <a:lnTo>
                    <a:pt x="8177" y="8417"/>
                  </a:lnTo>
                  <a:lnTo>
                    <a:pt x="6833" y="10881"/>
                  </a:lnTo>
                  <a:cubicBezTo>
                    <a:pt x="6829" y="10887"/>
                    <a:pt x="6825" y="10892"/>
                    <a:pt x="6821" y="10897"/>
                  </a:cubicBezTo>
                  <a:lnTo>
                    <a:pt x="5477" y="12177"/>
                  </a:lnTo>
                  <a:cubicBezTo>
                    <a:pt x="5473" y="12180"/>
                    <a:pt x="5470" y="12182"/>
                    <a:pt x="5466" y="12185"/>
                  </a:cubicBezTo>
                  <a:lnTo>
                    <a:pt x="4138" y="13017"/>
                  </a:lnTo>
                  <a:cubicBezTo>
                    <a:pt x="4130" y="13022"/>
                    <a:pt x="4120" y="13025"/>
                    <a:pt x="4111" y="13026"/>
                  </a:cubicBezTo>
                  <a:lnTo>
                    <a:pt x="2767" y="13154"/>
                  </a:lnTo>
                  <a:cubicBezTo>
                    <a:pt x="2755" y="13155"/>
                    <a:pt x="2743" y="13153"/>
                    <a:pt x="2732" y="13148"/>
                  </a:cubicBezTo>
                  <a:lnTo>
                    <a:pt x="1388" y="12492"/>
                  </a:lnTo>
                  <a:lnTo>
                    <a:pt x="1440" y="12494"/>
                  </a:lnTo>
                  <a:lnTo>
                    <a:pt x="96" y="13022"/>
                  </a:lnTo>
                  <a:cubicBezTo>
                    <a:pt x="63" y="13035"/>
                    <a:pt x="26" y="13019"/>
                    <a:pt x="13" y="12986"/>
                  </a:cubicBezTo>
                  <a:cubicBezTo>
                    <a:pt x="0" y="12953"/>
                    <a:pt x="16" y="12916"/>
                    <a:pt x="49" y="12903"/>
                  </a:cubicBezTo>
                  <a:close/>
                </a:path>
              </a:pathLst>
            </a:custGeom>
            <a:solidFill>
              <a:srgbClr val="3D96AE"/>
            </a:solidFill>
            <a:ln w="1" cap="flat">
              <a:solidFill>
                <a:srgbClr val="3D96A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0" name="Freeform 167"/>
            <p:cNvSpPr>
              <a:spLocks noEditPoints="1"/>
            </p:cNvSpPr>
            <p:nvPr/>
          </p:nvSpPr>
          <p:spPr bwMode="auto">
            <a:xfrm>
              <a:off x="5726115" y="2714627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1" name="Freeform 168"/>
            <p:cNvSpPr>
              <a:spLocks noEditPoints="1"/>
            </p:cNvSpPr>
            <p:nvPr/>
          </p:nvSpPr>
          <p:spPr bwMode="auto">
            <a:xfrm>
              <a:off x="5722939" y="2711451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2" name="Freeform 169"/>
            <p:cNvSpPr>
              <a:spLocks noEditPoints="1"/>
            </p:cNvSpPr>
            <p:nvPr/>
          </p:nvSpPr>
          <p:spPr bwMode="auto">
            <a:xfrm>
              <a:off x="5853115" y="2662239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3" name="Freeform 170"/>
            <p:cNvSpPr>
              <a:spLocks noEditPoints="1"/>
            </p:cNvSpPr>
            <p:nvPr/>
          </p:nvSpPr>
          <p:spPr bwMode="auto">
            <a:xfrm>
              <a:off x="5849939" y="2659063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4" name="Freeform 171"/>
            <p:cNvSpPr>
              <a:spLocks noEditPoints="1"/>
            </p:cNvSpPr>
            <p:nvPr/>
          </p:nvSpPr>
          <p:spPr bwMode="auto">
            <a:xfrm>
              <a:off x="5980115" y="2725739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5" name="Freeform 172"/>
            <p:cNvSpPr>
              <a:spLocks noEditPoints="1"/>
            </p:cNvSpPr>
            <p:nvPr/>
          </p:nvSpPr>
          <p:spPr bwMode="auto">
            <a:xfrm>
              <a:off x="5976939" y="2722563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6" name="Freeform 173"/>
            <p:cNvSpPr>
              <a:spLocks noEditPoints="1"/>
            </p:cNvSpPr>
            <p:nvPr/>
          </p:nvSpPr>
          <p:spPr bwMode="auto">
            <a:xfrm>
              <a:off x="6108701" y="2714627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7" name="Freeform 174"/>
            <p:cNvSpPr>
              <a:spLocks noEditPoints="1"/>
            </p:cNvSpPr>
            <p:nvPr/>
          </p:nvSpPr>
          <p:spPr bwMode="auto">
            <a:xfrm>
              <a:off x="6105526" y="2711451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8" name="Freeform 175"/>
            <p:cNvSpPr>
              <a:spLocks noEditPoints="1"/>
            </p:cNvSpPr>
            <p:nvPr/>
          </p:nvSpPr>
          <p:spPr bwMode="auto">
            <a:xfrm>
              <a:off x="6235701" y="2633664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9" name="Freeform 176"/>
            <p:cNvSpPr>
              <a:spLocks noEditPoints="1"/>
            </p:cNvSpPr>
            <p:nvPr/>
          </p:nvSpPr>
          <p:spPr bwMode="auto">
            <a:xfrm>
              <a:off x="6232526" y="2630488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0" name="Freeform 177"/>
            <p:cNvSpPr>
              <a:spLocks noEditPoints="1"/>
            </p:cNvSpPr>
            <p:nvPr/>
          </p:nvSpPr>
          <p:spPr bwMode="auto">
            <a:xfrm>
              <a:off x="6364289" y="2513013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1" name="Freeform 178"/>
            <p:cNvSpPr>
              <a:spLocks noEditPoints="1"/>
            </p:cNvSpPr>
            <p:nvPr/>
          </p:nvSpPr>
          <p:spPr bwMode="auto">
            <a:xfrm>
              <a:off x="6361114" y="2509838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2" name="Freeform 179"/>
            <p:cNvSpPr>
              <a:spLocks noEditPoints="1"/>
            </p:cNvSpPr>
            <p:nvPr/>
          </p:nvSpPr>
          <p:spPr bwMode="auto">
            <a:xfrm>
              <a:off x="6491289" y="2278064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3" name="Freeform 180"/>
            <p:cNvSpPr>
              <a:spLocks noEditPoints="1"/>
            </p:cNvSpPr>
            <p:nvPr/>
          </p:nvSpPr>
          <p:spPr bwMode="auto">
            <a:xfrm>
              <a:off x="6488114" y="2276476"/>
              <a:ext cx="46039" cy="44450"/>
            </a:xfrm>
            <a:custGeom>
              <a:avLst/>
              <a:gdLst>
                <a:gd name="T0" fmla="*/ 25 w 29"/>
                <a:gd name="T1" fmla="*/ 28 h 28"/>
                <a:gd name="T2" fmla="*/ 0 w 29"/>
                <a:gd name="T3" fmla="*/ 4 h 28"/>
                <a:gd name="T4" fmla="*/ 5 w 29"/>
                <a:gd name="T5" fmla="*/ 0 h 28"/>
                <a:gd name="T6" fmla="*/ 29 w 29"/>
                <a:gd name="T7" fmla="*/ 24 h 28"/>
                <a:gd name="T8" fmla="*/ 25 w 29"/>
                <a:gd name="T9" fmla="*/ 28 h 28"/>
                <a:gd name="T10" fmla="*/ 18 w 29"/>
                <a:gd name="T11" fmla="*/ 1 h 28"/>
                <a:gd name="T12" fmla="*/ 18 w 29"/>
                <a:gd name="T13" fmla="*/ 26 h 28"/>
                <a:gd name="T14" fmla="*/ 12 w 29"/>
                <a:gd name="T15" fmla="*/ 26 h 28"/>
                <a:gd name="T16" fmla="*/ 12 w 29"/>
                <a:gd name="T17" fmla="*/ 1 h 28"/>
                <a:gd name="T18" fmla="*/ 18 w 29"/>
                <a:gd name="T19" fmla="*/ 1 h 28"/>
                <a:gd name="T20" fmla="*/ 0 w 29"/>
                <a:gd name="T21" fmla="*/ 24 h 28"/>
                <a:gd name="T22" fmla="*/ 25 w 29"/>
                <a:gd name="T23" fmla="*/ 0 h 28"/>
                <a:gd name="T24" fmla="*/ 29 w 29"/>
                <a:gd name="T25" fmla="*/ 4 h 28"/>
                <a:gd name="T26" fmla="*/ 5 w 29"/>
                <a:gd name="T27" fmla="*/ 28 h 28"/>
                <a:gd name="T28" fmla="*/ 0 w 29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8">
                  <a:moveTo>
                    <a:pt x="25" y="28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29" y="24"/>
                  </a:lnTo>
                  <a:lnTo>
                    <a:pt x="25" y="28"/>
                  </a:lnTo>
                  <a:close/>
                  <a:moveTo>
                    <a:pt x="18" y="1"/>
                  </a:moveTo>
                  <a:lnTo>
                    <a:pt x="18" y="26"/>
                  </a:lnTo>
                  <a:lnTo>
                    <a:pt x="12" y="26"/>
                  </a:lnTo>
                  <a:lnTo>
                    <a:pt x="12" y="1"/>
                  </a:lnTo>
                  <a:lnTo>
                    <a:pt x="18" y="1"/>
                  </a:lnTo>
                  <a:close/>
                  <a:moveTo>
                    <a:pt x="0" y="24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5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4" name="Freeform 181"/>
            <p:cNvSpPr>
              <a:spLocks noEditPoints="1"/>
            </p:cNvSpPr>
            <p:nvPr/>
          </p:nvSpPr>
          <p:spPr bwMode="auto">
            <a:xfrm>
              <a:off x="6618289" y="1973264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5" name="Freeform 182"/>
            <p:cNvSpPr>
              <a:spLocks noEditPoints="1"/>
            </p:cNvSpPr>
            <p:nvPr/>
          </p:nvSpPr>
          <p:spPr bwMode="auto">
            <a:xfrm>
              <a:off x="6615114" y="1971676"/>
              <a:ext cx="46039" cy="44450"/>
            </a:xfrm>
            <a:custGeom>
              <a:avLst/>
              <a:gdLst>
                <a:gd name="T0" fmla="*/ 25 w 29"/>
                <a:gd name="T1" fmla="*/ 28 h 28"/>
                <a:gd name="T2" fmla="*/ 0 w 29"/>
                <a:gd name="T3" fmla="*/ 4 h 28"/>
                <a:gd name="T4" fmla="*/ 4 w 29"/>
                <a:gd name="T5" fmla="*/ 0 h 28"/>
                <a:gd name="T6" fmla="*/ 29 w 29"/>
                <a:gd name="T7" fmla="*/ 24 h 28"/>
                <a:gd name="T8" fmla="*/ 25 w 29"/>
                <a:gd name="T9" fmla="*/ 28 h 28"/>
                <a:gd name="T10" fmla="*/ 17 w 29"/>
                <a:gd name="T11" fmla="*/ 1 h 28"/>
                <a:gd name="T12" fmla="*/ 17 w 29"/>
                <a:gd name="T13" fmla="*/ 26 h 28"/>
                <a:gd name="T14" fmla="*/ 12 w 29"/>
                <a:gd name="T15" fmla="*/ 26 h 28"/>
                <a:gd name="T16" fmla="*/ 12 w 29"/>
                <a:gd name="T17" fmla="*/ 1 h 28"/>
                <a:gd name="T18" fmla="*/ 17 w 29"/>
                <a:gd name="T19" fmla="*/ 1 h 28"/>
                <a:gd name="T20" fmla="*/ 0 w 29"/>
                <a:gd name="T21" fmla="*/ 24 h 28"/>
                <a:gd name="T22" fmla="*/ 25 w 29"/>
                <a:gd name="T23" fmla="*/ 0 h 28"/>
                <a:gd name="T24" fmla="*/ 29 w 29"/>
                <a:gd name="T25" fmla="*/ 4 h 28"/>
                <a:gd name="T26" fmla="*/ 4 w 29"/>
                <a:gd name="T27" fmla="*/ 28 h 28"/>
                <a:gd name="T28" fmla="*/ 0 w 29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8">
                  <a:moveTo>
                    <a:pt x="25" y="2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4"/>
                  </a:lnTo>
                  <a:lnTo>
                    <a:pt x="25" y="28"/>
                  </a:lnTo>
                  <a:close/>
                  <a:moveTo>
                    <a:pt x="17" y="1"/>
                  </a:moveTo>
                  <a:lnTo>
                    <a:pt x="17" y="26"/>
                  </a:lnTo>
                  <a:lnTo>
                    <a:pt x="12" y="26"/>
                  </a:lnTo>
                  <a:lnTo>
                    <a:pt x="12" y="1"/>
                  </a:lnTo>
                  <a:lnTo>
                    <a:pt x="17" y="1"/>
                  </a:lnTo>
                  <a:close/>
                  <a:moveTo>
                    <a:pt x="0" y="24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6" name="Freeform 183"/>
            <p:cNvSpPr>
              <a:spLocks noEditPoints="1"/>
            </p:cNvSpPr>
            <p:nvPr/>
          </p:nvSpPr>
          <p:spPr bwMode="auto">
            <a:xfrm>
              <a:off x="6746876" y="1570038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7" name="Freeform 184"/>
            <p:cNvSpPr>
              <a:spLocks noEditPoints="1"/>
            </p:cNvSpPr>
            <p:nvPr/>
          </p:nvSpPr>
          <p:spPr bwMode="auto">
            <a:xfrm>
              <a:off x="6743702" y="1566863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8" name="Freeform 185"/>
            <p:cNvSpPr>
              <a:spLocks noEditPoints="1"/>
            </p:cNvSpPr>
            <p:nvPr/>
          </p:nvSpPr>
          <p:spPr bwMode="auto">
            <a:xfrm>
              <a:off x="6873876" y="1552577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9" name="Freeform 186"/>
            <p:cNvSpPr>
              <a:spLocks noEditPoints="1"/>
            </p:cNvSpPr>
            <p:nvPr/>
          </p:nvSpPr>
          <p:spPr bwMode="auto">
            <a:xfrm>
              <a:off x="6870702" y="1549401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0" name="Freeform 187"/>
            <p:cNvSpPr>
              <a:spLocks noEditPoints="1"/>
            </p:cNvSpPr>
            <p:nvPr/>
          </p:nvSpPr>
          <p:spPr bwMode="auto">
            <a:xfrm>
              <a:off x="7002464" y="1485902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1" name="Freeform 188"/>
            <p:cNvSpPr>
              <a:spLocks noEditPoints="1"/>
            </p:cNvSpPr>
            <p:nvPr/>
          </p:nvSpPr>
          <p:spPr bwMode="auto">
            <a:xfrm>
              <a:off x="6999290" y="1482726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2" name="Freeform 189"/>
            <p:cNvSpPr>
              <a:spLocks noEditPoints="1"/>
            </p:cNvSpPr>
            <p:nvPr/>
          </p:nvSpPr>
          <p:spPr bwMode="auto">
            <a:xfrm>
              <a:off x="7129464" y="1552577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3" name="Freeform 190"/>
            <p:cNvSpPr>
              <a:spLocks noEditPoints="1"/>
            </p:cNvSpPr>
            <p:nvPr/>
          </p:nvSpPr>
          <p:spPr bwMode="auto">
            <a:xfrm>
              <a:off x="7126290" y="1549401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4" name="Freeform 191"/>
            <p:cNvSpPr>
              <a:spLocks noEditPoints="1"/>
            </p:cNvSpPr>
            <p:nvPr/>
          </p:nvSpPr>
          <p:spPr bwMode="auto">
            <a:xfrm>
              <a:off x="7256464" y="1585914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5" name="Freeform 192"/>
            <p:cNvSpPr>
              <a:spLocks noEditPoints="1"/>
            </p:cNvSpPr>
            <p:nvPr/>
          </p:nvSpPr>
          <p:spPr bwMode="auto">
            <a:xfrm>
              <a:off x="7253290" y="1582738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6" name="Freeform 193"/>
            <p:cNvSpPr>
              <a:spLocks noEditPoints="1"/>
            </p:cNvSpPr>
            <p:nvPr/>
          </p:nvSpPr>
          <p:spPr bwMode="auto">
            <a:xfrm>
              <a:off x="7385051" y="1676402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7" name="Freeform 194"/>
            <p:cNvSpPr>
              <a:spLocks noEditPoints="1"/>
            </p:cNvSpPr>
            <p:nvPr/>
          </p:nvSpPr>
          <p:spPr bwMode="auto">
            <a:xfrm>
              <a:off x="7381877" y="1673226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8" name="Freeform 195"/>
            <p:cNvSpPr>
              <a:spLocks noEditPoints="1"/>
            </p:cNvSpPr>
            <p:nvPr/>
          </p:nvSpPr>
          <p:spPr bwMode="auto">
            <a:xfrm>
              <a:off x="7513639" y="1809752"/>
              <a:ext cx="39688" cy="3968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9" name="Freeform 196"/>
            <p:cNvSpPr>
              <a:spLocks noEditPoints="1"/>
            </p:cNvSpPr>
            <p:nvPr/>
          </p:nvSpPr>
          <p:spPr bwMode="auto">
            <a:xfrm>
              <a:off x="7510465" y="1806576"/>
              <a:ext cx="46039" cy="46038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90" name="Rectangle 197"/>
            <p:cNvSpPr>
              <a:spLocks noChangeArrowheads="1"/>
            </p:cNvSpPr>
            <p:nvPr/>
          </p:nvSpPr>
          <p:spPr bwMode="auto">
            <a:xfrm>
              <a:off x="5215555" y="2811464"/>
              <a:ext cx="149468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60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1" name="Rectangle 198"/>
            <p:cNvSpPr>
              <a:spLocks noChangeArrowheads="1"/>
            </p:cNvSpPr>
            <p:nvPr/>
          </p:nvSpPr>
          <p:spPr bwMode="auto">
            <a:xfrm>
              <a:off x="5215555" y="2446338"/>
              <a:ext cx="149468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70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2" name="Rectangle 199"/>
            <p:cNvSpPr>
              <a:spLocks noChangeArrowheads="1"/>
            </p:cNvSpPr>
            <p:nvPr/>
          </p:nvSpPr>
          <p:spPr bwMode="auto">
            <a:xfrm>
              <a:off x="5215555" y="2079626"/>
              <a:ext cx="149468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80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3" name="Rectangle 200"/>
            <p:cNvSpPr>
              <a:spLocks noChangeArrowheads="1"/>
            </p:cNvSpPr>
            <p:nvPr/>
          </p:nvSpPr>
          <p:spPr bwMode="auto">
            <a:xfrm>
              <a:off x="5215555" y="1712913"/>
              <a:ext cx="149468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90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4" name="Rectangle 201"/>
            <p:cNvSpPr>
              <a:spLocks noChangeArrowheads="1"/>
            </p:cNvSpPr>
            <p:nvPr/>
          </p:nvSpPr>
          <p:spPr bwMode="auto">
            <a:xfrm>
              <a:off x="5152057" y="1346201"/>
              <a:ext cx="224204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5" name="Rectangle 202"/>
            <p:cNvSpPr>
              <a:spLocks noChangeArrowheads="1"/>
            </p:cNvSpPr>
            <p:nvPr/>
          </p:nvSpPr>
          <p:spPr bwMode="auto">
            <a:xfrm>
              <a:off x="5152057" y="979488"/>
              <a:ext cx="224204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110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6" name="Rectangle 203"/>
            <p:cNvSpPr>
              <a:spLocks noChangeArrowheads="1"/>
            </p:cNvSpPr>
            <p:nvPr/>
          </p:nvSpPr>
          <p:spPr bwMode="auto">
            <a:xfrm>
              <a:off x="5305425" y="2960688"/>
              <a:ext cx="230304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1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lang="en-US" altLang="ja-JP" sz="1100" baseline="30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-2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7" name="Rectangle 204"/>
            <p:cNvSpPr>
              <a:spLocks noChangeArrowheads="1"/>
            </p:cNvSpPr>
            <p:nvPr/>
          </p:nvSpPr>
          <p:spPr bwMode="auto">
            <a:xfrm>
              <a:off x="5753045" y="2960688"/>
              <a:ext cx="230304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1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lang="en-US" altLang="ja-JP" sz="1100" baseline="30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-1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8" name="Rectangle 205"/>
            <p:cNvSpPr>
              <a:spLocks noChangeArrowheads="1"/>
            </p:cNvSpPr>
            <p:nvPr/>
          </p:nvSpPr>
          <p:spPr bwMode="auto">
            <a:xfrm>
              <a:off x="6200548" y="2960688"/>
              <a:ext cx="199801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</a:t>
              </a: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9" name="Rectangle 207"/>
            <p:cNvSpPr>
              <a:spLocks noChangeArrowheads="1"/>
            </p:cNvSpPr>
            <p:nvPr/>
          </p:nvSpPr>
          <p:spPr bwMode="auto">
            <a:xfrm>
              <a:off x="6618231" y="2960688"/>
              <a:ext cx="199801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00" name="Rectangle 208"/>
            <p:cNvSpPr>
              <a:spLocks noChangeArrowheads="1"/>
            </p:cNvSpPr>
            <p:nvPr/>
          </p:nvSpPr>
          <p:spPr bwMode="auto">
            <a:xfrm>
              <a:off x="7026332" y="2960688"/>
              <a:ext cx="199801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2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01" name="Rectangle 209"/>
            <p:cNvSpPr>
              <a:spLocks noChangeArrowheads="1"/>
            </p:cNvSpPr>
            <p:nvPr/>
          </p:nvSpPr>
          <p:spPr bwMode="auto">
            <a:xfrm>
              <a:off x="7426441" y="2960688"/>
              <a:ext cx="199801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3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02" name="Freeform 214"/>
            <p:cNvSpPr>
              <a:spLocks/>
            </p:cNvSpPr>
            <p:nvPr/>
          </p:nvSpPr>
          <p:spPr bwMode="auto">
            <a:xfrm>
              <a:off x="6923089" y="1992314"/>
              <a:ext cx="255588" cy="12700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DA8137"/>
            </a:solidFill>
            <a:ln w="1" cap="flat">
              <a:solidFill>
                <a:srgbClr val="DA813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3" name="Oval 215"/>
            <p:cNvSpPr>
              <a:spLocks noChangeArrowheads="1"/>
            </p:cNvSpPr>
            <p:nvPr/>
          </p:nvSpPr>
          <p:spPr bwMode="auto">
            <a:xfrm>
              <a:off x="7031039" y="1978025"/>
              <a:ext cx="38100" cy="381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4" name="Freeform 216"/>
            <p:cNvSpPr>
              <a:spLocks noEditPoints="1"/>
            </p:cNvSpPr>
            <p:nvPr/>
          </p:nvSpPr>
          <p:spPr bwMode="auto">
            <a:xfrm>
              <a:off x="7026277" y="1973264"/>
              <a:ext cx="47625" cy="47625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1" cap="flat">
              <a:solidFill>
                <a:srgbClr val="DA813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5" name="Rectangle 217"/>
            <p:cNvSpPr>
              <a:spLocks noChangeArrowheads="1"/>
            </p:cNvSpPr>
            <p:nvPr/>
          </p:nvSpPr>
          <p:spPr bwMode="auto">
            <a:xfrm>
              <a:off x="7199313" y="1924051"/>
              <a:ext cx="215053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s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06" name="Freeform 218"/>
            <p:cNvSpPr>
              <a:spLocks/>
            </p:cNvSpPr>
            <p:nvPr/>
          </p:nvSpPr>
          <p:spPr bwMode="auto">
            <a:xfrm>
              <a:off x="6923089" y="2146301"/>
              <a:ext cx="255588" cy="12700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416FA6"/>
            </a:solidFill>
            <a:ln w="1" cap="flat">
              <a:solidFill>
                <a:srgbClr val="416FA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7" name="Freeform 219"/>
            <p:cNvSpPr>
              <a:spLocks/>
            </p:cNvSpPr>
            <p:nvPr/>
          </p:nvSpPr>
          <p:spPr bwMode="auto">
            <a:xfrm>
              <a:off x="7032627" y="2133600"/>
              <a:ext cx="38100" cy="3810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8" name="Freeform 220"/>
            <p:cNvSpPr>
              <a:spLocks noEditPoints="1"/>
            </p:cNvSpPr>
            <p:nvPr/>
          </p:nvSpPr>
          <p:spPr bwMode="auto">
            <a:xfrm>
              <a:off x="7026276" y="2128838"/>
              <a:ext cx="49213" cy="47625"/>
            </a:xfrm>
            <a:custGeom>
              <a:avLst/>
              <a:gdLst>
                <a:gd name="T0" fmla="*/ 219 w 505"/>
                <a:gd name="T1" fmla="*/ 19 h 506"/>
                <a:gd name="T2" fmla="*/ 287 w 505"/>
                <a:gd name="T3" fmla="*/ 19 h 506"/>
                <a:gd name="T4" fmla="*/ 487 w 505"/>
                <a:gd name="T5" fmla="*/ 219 h 506"/>
                <a:gd name="T6" fmla="*/ 487 w 505"/>
                <a:gd name="T7" fmla="*/ 287 h 506"/>
                <a:gd name="T8" fmla="*/ 287 w 505"/>
                <a:gd name="T9" fmla="*/ 487 h 506"/>
                <a:gd name="T10" fmla="*/ 219 w 505"/>
                <a:gd name="T11" fmla="*/ 487 h 506"/>
                <a:gd name="T12" fmla="*/ 19 w 505"/>
                <a:gd name="T13" fmla="*/ 287 h 506"/>
                <a:gd name="T14" fmla="*/ 19 w 505"/>
                <a:gd name="T15" fmla="*/ 219 h 506"/>
                <a:gd name="T16" fmla="*/ 219 w 505"/>
                <a:gd name="T17" fmla="*/ 19 h 506"/>
                <a:gd name="T18" fmla="*/ 87 w 505"/>
                <a:gd name="T19" fmla="*/ 287 h 506"/>
                <a:gd name="T20" fmla="*/ 87 w 505"/>
                <a:gd name="T21" fmla="*/ 219 h 506"/>
                <a:gd name="T22" fmla="*/ 287 w 505"/>
                <a:gd name="T23" fmla="*/ 419 h 506"/>
                <a:gd name="T24" fmla="*/ 219 w 505"/>
                <a:gd name="T25" fmla="*/ 419 h 506"/>
                <a:gd name="T26" fmla="*/ 419 w 505"/>
                <a:gd name="T27" fmla="*/ 219 h 506"/>
                <a:gd name="T28" fmla="*/ 419 w 505"/>
                <a:gd name="T29" fmla="*/ 287 h 506"/>
                <a:gd name="T30" fmla="*/ 219 w 505"/>
                <a:gd name="T31" fmla="*/ 87 h 506"/>
                <a:gd name="T32" fmla="*/ 287 w 505"/>
                <a:gd name="T33" fmla="*/ 87 h 506"/>
                <a:gd name="T34" fmla="*/ 87 w 505"/>
                <a:gd name="T35" fmla="*/ 28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5" h="506">
                  <a:moveTo>
                    <a:pt x="219" y="19"/>
                  </a:moveTo>
                  <a:cubicBezTo>
                    <a:pt x="238" y="0"/>
                    <a:pt x="268" y="0"/>
                    <a:pt x="287" y="19"/>
                  </a:cubicBezTo>
                  <a:lnTo>
                    <a:pt x="487" y="219"/>
                  </a:lnTo>
                  <a:cubicBezTo>
                    <a:pt x="505" y="238"/>
                    <a:pt x="505" y="268"/>
                    <a:pt x="487" y="287"/>
                  </a:cubicBezTo>
                  <a:lnTo>
                    <a:pt x="287" y="487"/>
                  </a:lnTo>
                  <a:cubicBezTo>
                    <a:pt x="268" y="506"/>
                    <a:pt x="238" y="506"/>
                    <a:pt x="219" y="487"/>
                  </a:cubicBezTo>
                  <a:lnTo>
                    <a:pt x="19" y="287"/>
                  </a:lnTo>
                  <a:cubicBezTo>
                    <a:pt x="0" y="268"/>
                    <a:pt x="0" y="238"/>
                    <a:pt x="19" y="219"/>
                  </a:cubicBezTo>
                  <a:lnTo>
                    <a:pt x="219" y="19"/>
                  </a:lnTo>
                  <a:close/>
                  <a:moveTo>
                    <a:pt x="87" y="287"/>
                  </a:moveTo>
                  <a:lnTo>
                    <a:pt x="87" y="219"/>
                  </a:lnTo>
                  <a:lnTo>
                    <a:pt x="287" y="419"/>
                  </a:lnTo>
                  <a:lnTo>
                    <a:pt x="219" y="419"/>
                  </a:lnTo>
                  <a:lnTo>
                    <a:pt x="419" y="219"/>
                  </a:lnTo>
                  <a:lnTo>
                    <a:pt x="419" y="287"/>
                  </a:lnTo>
                  <a:lnTo>
                    <a:pt x="219" y="87"/>
                  </a:lnTo>
                  <a:lnTo>
                    <a:pt x="287" y="87"/>
                  </a:lnTo>
                  <a:lnTo>
                    <a:pt x="87" y="287"/>
                  </a:lnTo>
                  <a:close/>
                </a:path>
              </a:pathLst>
            </a:custGeom>
            <a:solidFill>
              <a:srgbClr val="416FA6"/>
            </a:solidFill>
            <a:ln w="1" cap="flat">
              <a:solidFill>
                <a:srgbClr val="416FA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9" name="Rectangle 221"/>
            <p:cNvSpPr>
              <a:spLocks noChangeArrowheads="1"/>
            </p:cNvSpPr>
            <p:nvPr/>
          </p:nvSpPr>
          <p:spPr bwMode="auto">
            <a:xfrm>
              <a:off x="7199313" y="2079626"/>
              <a:ext cx="215053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3</a:t>
              </a: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s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10" name="Freeform 222"/>
            <p:cNvSpPr>
              <a:spLocks/>
            </p:cNvSpPr>
            <p:nvPr/>
          </p:nvSpPr>
          <p:spPr bwMode="auto">
            <a:xfrm>
              <a:off x="6923089" y="2301876"/>
              <a:ext cx="255588" cy="12700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A8423F"/>
            </a:solidFill>
            <a:ln w="1" cap="flat">
              <a:solidFill>
                <a:srgbClr val="A842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1" name="Rectangle 223"/>
            <p:cNvSpPr>
              <a:spLocks noChangeArrowheads="1"/>
            </p:cNvSpPr>
            <p:nvPr/>
          </p:nvSpPr>
          <p:spPr bwMode="auto">
            <a:xfrm>
              <a:off x="7031039" y="2287588"/>
              <a:ext cx="38100" cy="381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2" name="Freeform 224"/>
            <p:cNvSpPr>
              <a:spLocks noEditPoints="1"/>
            </p:cNvSpPr>
            <p:nvPr/>
          </p:nvSpPr>
          <p:spPr bwMode="auto">
            <a:xfrm>
              <a:off x="7026277" y="2282825"/>
              <a:ext cx="47625" cy="47625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1" cap="flat">
              <a:solidFill>
                <a:srgbClr val="A842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3" name="Rectangle 225"/>
            <p:cNvSpPr>
              <a:spLocks noChangeArrowheads="1"/>
            </p:cNvSpPr>
            <p:nvPr/>
          </p:nvSpPr>
          <p:spPr bwMode="auto">
            <a:xfrm>
              <a:off x="7199313" y="2233614"/>
              <a:ext cx="215053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9</a:t>
              </a: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s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14" name="Freeform 226"/>
            <p:cNvSpPr>
              <a:spLocks/>
            </p:cNvSpPr>
            <p:nvPr/>
          </p:nvSpPr>
          <p:spPr bwMode="auto">
            <a:xfrm>
              <a:off x="6923089" y="2455863"/>
              <a:ext cx="255588" cy="12700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86A44A"/>
            </a:solidFill>
            <a:ln w="1" cap="flat">
              <a:solidFill>
                <a:srgbClr val="86A4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5" name="Freeform 227"/>
            <p:cNvSpPr>
              <a:spLocks/>
            </p:cNvSpPr>
            <p:nvPr/>
          </p:nvSpPr>
          <p:spPr bwMode="auto">
            <a:xfrm>
              <a:off x="7032627" y="2443163"/>
              <a:ext cx="38100" cy="3810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24 h 24"/>
                <a:gd name="T4" fmla="*/ 0 w 24"/>
                <a:gd name="T5" fmla="*/ 24 h 24"/>
                <a:gd name="T6" fmla="*/ 12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6" name="Freeform 228"/>
            <p:cNvSpPr>
              <a:spLocks noEditPoints="1"/>
            </p:cNvSpPr>
            <p:nvPr/>
          </p:nvSpPr>
          <p:spPr bwMode="auto">
            <a:xfrm>
              <a:off x="7026276" y="2438401"/>
              <a:ext cx="49213" cy="47625"/>
            </a:xfrm>
            <a:custGeom>
              <a:avLst/>
              <a:gdLst>
                <a:gd name="T0" fmla="*/ 208 w 501"/>
                <a:gd name="T1" fmla="*/ 27 h 496"/>
                <a:gd name="T2" fmla="*/ 251 w 501"/>
                <a:gd name="T3" fmla="*/ 0 h 496"/>
                <a:gd name="T4" fmla="*/ 294 w 501"/>
                <a:gd name="T5" fmla="*/ 27 h 496"/>
                <a:gd name="T6" fmla="*/ 494 w 501"/>
                <a:gd name="T7" fmla="*/ 427 h 496"/>
                <a:gd name="T8" fmla="*/ 492 w 501"/>
                <a:gd name="T9" fmla="*/ 473 h 496"/>
                <a:gd name="T10" fmla="*/ 451 w 501"/>
                <a:gd name="T11" fmla="*/ 496 h 496"/>
                <a:gd name="T12" fmla="*/ 51 w 501"/>
                <a:gd name="T13" fmla="*/ 496 h 496"/>
                <a:gd name="T14" fmla="*/ 10 w 501"/>
                <a:gd name="T15" fmla="*/ 473 h 496"/>
                <a:gd name="T16" fmla="*/ 8 w 501"/>
                <a:gd name="T17" fmla="*/ 427 h 496"/>
                <a:gd name="T18" fmla="*/ 208 w 501"/>
                <a:gd name="T19" fmla="*/ 27 h 496"/>
                <a:gd name="T20" fmla="*/ 94 w 501"/>
                <a:gd name="T21" fmla="*/ 470 h 496"/>
                <a:gd name="T22" fmla="*/ 51 w 501"/>
                <a:gd name="T23" fmla="*/ 400 h 496"/>
                <a:gd name="T24" fmla="*/ 451 w 501"/>
                <a:gd name="T25" fmla="*/ 400 h 496"/>
                <a:gd name="T26" fmla="*/ 408 w 501"/>
                <a:gd name="T27" fmla="*/ 470 h 496"/>
                <a:gd name="T28" fmla="*/ 208 w 501"/>
                <a:gd name="T29" fmla="*/ 70 h 496"/>
                <a:gd name="T30" fmla="*/ 294 w 501"/>
                <a:gd name="T31" fmla="*/ 70 h 496"/>
                <a:gd name="T32" fmla="*/ 94 w 501"/>
                <a:gd name="T33" fmla="*/ 47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1" h="496">
                  <a:moveTo>
                    <a:pt x="208" y="27"/>
                  </a:moveTo>
                  <a:cubicBezTo>
                    <a:pt x="216" y="11"/>
                    <a:pt x="233" y="0"/>
                    <a:pt x="251" y="0"/>
                  </a:cubicBezTo>
                  <a:cubicBezTo>
                    <a:pt x="269" y="0"/>
                    <a:pt x="286" y="11"/>
                    <a:pt x="294" y="27"/>
                  </a:cubicBezTo>
                  <a:lnTo>
                    <a:pt x="494" y="427"/>
                  </a:lnTo>
                  <a:cubicBezTo>
                    <a:pt x="501" y="442"/>
                    <a:pt x="500" y="459"/>
                    <a:pt x="492" y="473"/>
                  </a:cubicBezTo>
                  <a:cubicBezTo>
                    <a:pt x="483" y="488"/>
                    <a:pt x="467" y="496"/>
                    <a:pt x="451" y="496"/>
                  </a:cubicBezTo>
                  <a:lnTo>
                    <a:pt x="51" y="496"/>
                  </a:lnTo>
                  <a:cubicBezTo>
                    <a:pt x="34" y="496"/>
                    <a:pt x="19" y="488"/>
                    <a:pt x="10" y="473"/>
                  </a:cubicBezTo>
                  <a:cubicBezTo>
                    <a:pt x="1" y="459"/>
                    <a:pt x="0" y="442"/>
                    <a:pt x="8" y="427"/>
                  </a:cubicBezTo>
                  <a:lnTo>
                    <a:pt x="208" y="27"/>
                  </a:lnTo>
                  <a:close/>
                  <a:moveTo>
                    <a:pt x="94" y="470"/>
                  </a:moveTo>
                  <a:lnTo>
                    <a:pt x="51" y="400"/>
                  </a:lnTo>
                  <a:lnTo>
                    <a:pt x="451" y="400"/>
                  </a:lnTo>
                  <a:lnTo>
                    <a:pt x="408" y="470"/>
                  </a:lnTo>
                  <a:lnTo>
                    <a:pt x="208" y="70"/>
                  </a:lnTo>
                  <a:lnTo>
                    <a:pt x="294" y="70"/>
                  </a:lnTo>
                  <a:lnTo>
                    <a:pt x="94" y="470"/>
                  </a:lnTo>
                  <a:close/>
                </a:path>
              </a:pathLst>
            </a:custGeom>
            <a:solidFill>
              <a:srgbClr val="86A44A"/>
            </a:solidFill>
            <a:ln w="1" cap="flat">
              <a:solidFill>
                <a:srgbClr val="86A4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7" name="Rectangle 229"/>
            <p:cNvSpPr>
              <a:spLocks noChangeArrowheads="1"/>
            </p:cNvSpPr>
            <p:nvPr/>
          </p:nvSpPr>
          <p:spPr bwMode="auto">
            <a:xfrm>
              <a:off x="7199314" y="2389188"/>
              <a:ext cx="289787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18</a:t>
              </a: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s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18" name="Freeform 230"/>
            <p:cNvSpPr>
              <a:spLocks/>
            </p:cNvSpPr>
            <p:nvPr/>
          </p:nvSpPr>
          <p:spPr bwMode="auto">
            <a:xfrm>
              <a:off x="6923089" y="2611439"/>
              <a:ext cx="255588" cy="11113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6E548D"/>
            </a:solidFill>
            <a:ln w="1" cap="flat">
              <a:solidFill>
                <a:srgbClr val="6E548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9" name="Freeform 231"/>
            <p:cNvSpPr>
              <a:spLocks noEditPoints="1"/>
            </p:cNvSpPr>
            <p:nvPr/>
          </p:nvSpPr>
          <p:spPr bwMode="auto">
            <a:xfrm>
              <a:off x="7031039" y="2597150"/>
              <a:ext cx="38100" cy="38100"/>
            </a:xfrm>
            <a:custGeom>
              <a:avLst/>
              <a:gdLst>
                <a:gd name="T0" fmla="*/ 24 w 24"/>
                <a:gd name="T1" fmla="*/ 24 h 24"/>
                <a:gd name="T2" fmla="*/ 0 w 24"/>
                <a:gd name="T3" fmla="*/ 0 h 24"/>
                <a:gd name="T4" fmla="*/ 24 w 24"/>
                <a:gd name="T5" fmla="*/ 24 h 24"/>
                <a:gd name="T6" fmla="*/ 0 w 24"/>
                <a:gd name="T7" fmla="*/ 24 h 24"/>
                <a:gd name="T8" fmla="*/ 24 w 24"/>
                <a:gd name="T9" fmla="*/ 0 h 24"/>
                <a:gd name="T10" fmla="*/ 0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0" y="0"/>
                  </a:lnTo>
                  <a:lnTo>
                    <a:pt x="24" y="24"/>
                  </a:lnTo>
                  <a:close/>
                  <a:moveTo>
                    <a:pt x="0" y="24"/>
                  </a:move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0" name="Freeform 232"/>
            <p:cNvSpPr>
              <a:spLocks noEditPoints="1"/>
            </p:cNvSpPr>
            <p:nvPr/>
          </p:nvSpPr>
          <p:spPr bwMode="auto">
            <a:xfrm>
              <a:off x="7027863" y="2593975"/>
              <a:ext cx="44451" cy="44450"/>
            </a:xfrm>
            <a:custGeom>
              <a:avLst/>
              <a:gdLst>
                <a:gd name="T0" fmla="*/ 24 w 28"/>
                <a:gd name="T1" fmla="*/ 28 h 28"/>
                <a:gd name="T2" fmla="*/ 0 w 28"/>
                <a:gd name="T3" fmla="*/ 4 h 28"/>
                <a:gd name="T4" fmla="*/ 4 w 28"/>
                <a:gd name="T5" fmla="*/ 0 h 28"/>
                <a:gd name="T6" fmla="*/ 28 w 28"/>
                <a:gd name="T7" fmla="*/ 24 h 28"/>
                <a:gd name="T8" fmla="*/ 24 w 28"/>
                <a:gd name="T9" fmla="*/ 28 h 28"/>
                <a:gd name="T10" fmla="*/ 0 w 28"/>
                <a:gd name="T11" fmla="*/ 24 h 28"/>
                <a:gd name="T12" fmla="*/ 24 w 28"/>
                <a:gd name="T13" fmla="*/ 0 h 28"/>
                <a:gd name="T14" fmla="*/ 28 w 28"/>
                <a:gd name="T15" fmla="*/ 4 h 28"/>
                <a:gd name="T16" fmla="*/ 4 w 28"/>
                <a:gd name="T17" fmla="*/ 28 h 28"/>
                <a:gd name="T18" fmla="*/ 0 w 28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4" y="2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8" y="24"/>
                  </a:lnTo>
                  <a:lnTo>
                    <a:pt x="24" y="28"/>
                  </a:lnTo>
                  <a:close/>
                  <a:moveTo>
                    <a:pt x="0" y="24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4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E548D"/>
            </a:solidFill>
            <a:ln w="1" cap="flat">
              <a:solidFill>
                <a:srgbClr val="6E548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1" name="Rectangle 233"/>
            <p:cNvSpPr>
              <a:spLocks noChangeArrowheads="1"/>
            </p:cNvSpPr>
            <p:nvPr/>
          </p:nvSpPr>
          <p:spPr bwMode="auto">
            <a:xfrm>
              <a:off x="7199314" y="2543176"/>
              <a:ext cx="289787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30</a:t>
              </a: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s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22" name="Freeform 234"/>
            <p:cNvSpPr>
              <a:spLocks/>
            </p:cNvSpPr>
            <p:nvPr/>
          </p:nvSpPr>
          <p:spPr bwMode="auto">
            <a:xfrm>
              <a:off x="6923089" y="2765426"/>
              <a:ext cx="255588" cy="11113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3D96AE"/>
            </a:solidFill>
            <a:ln w="1" cap="flat">
              <a:solidFill>
                <a:srgbClr val="3D96A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3" name="Freeform 235"/>
            <p:cNvSpPr>
              <a:spLocks noEditPoints="1"/>
            </p:cNvSpPr>
            <p:nvPr/>
          </p:nvSpPr>
          <p:spPr bwMode="auto">
            <a:xfrm>
              <a:off x="7031039" y="2752725"/>
              <a:ext cx="38100" cy="38100"/>
            </a:xfrm>
            <a:custGeom>
              <a:avLst/>
              <a:gdLst>
                <a:gd name="T0" fmla="*/ 24 w 24"/>
                <a:gd name="T1" fmla="*/ 24 h 24"/>
                <a:gd name="T2" fmla="*/ 0 w 24"/>
                <a:gd name="T3" fmla="*/ 0 h 24"/>
                <a:gd name="T4" fmla="*/ 24 w 24"/>
                <a:gd name="T5" fmla="*/ 24 h 24"/>
                <a:gd name="T6" fmla="*/ 13 w 24"/>
                <a:gd name="T7" fmla="*/ 0 h 24"/>
                <a:gd name="T8" fmla="*/ 13 w 24"/>
                <a:gd name="T9" fmla="*/ 24 h 24"/>
                <a:gd name="T10" fmla="*/ 13 w 24"/>
                <a:gd name="T11" fmla="*/ 0 h 24"/>
                <a:gd name="T12" fmla="*/ 0 w 24"/>
                <a:gd name="T13" fmla="*/ 24 h 24"/>
                <a:gd name="T14" fmla="*/ 24 w 24"/>
                <a:gd name="T15" fmla="*/ 0 h 24"/>
                <a:gd name="T16" fmla="*/ 0 w 24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0" y="0"/>
                  </a:lnTo>
                  <a:lnTo>
                    <a:pt x="24" y="24"/>
                  </a:lnTo>
                  <a:close/>
                  <a:moveTo>
                    <a:pt x="13" y="0"/>
                  </a:moveTo>
                  <a:lnTo>
                    <a:pt x="13" y="24"/>
                  </a:lnTo>
                  <a:lnTo>
                    <a:pt x="13" y="0"/>
                  </a:lnTo>
                  <a:close/>
                  <a:moveTo>
                    <a:pt x="0" y="24"/>
                  </a:move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4" name="Freeform 236"/>
            <p:cNvSpPr>
              <a:spLocks noEditPoints="1"/>
            </p:cNvSpPr>
            <p:nvPr/>
          </p:nvSpPr>
          <p:spPr bwMode="auto">
            <a:xfrm>
              <a:off x="7027863" y="2749551"/>
              <a:ext cx="44451" cy="44450"/>
            </a:xfrm>
            <a:custGeom>
              <a:avLst/>
              <a:gdLst>
                <a:gd name="T0" fmla="*/ 24 w 28"/>
                <a:gd name="T1" fmla="*/ 28 h 28"/>
                <a:gd name="T2" fmla="*/ 0 w 28"/>
                <a:gd name="T3" fmla="*/ 4 h 28"/>
                <a:gd name="T4" fmla="*/ 4 w 28"/>
                <a:gd name="T5" fmla="*/ 0 h 28"/>
                <a:gd name="T6" fmla="*/ 28 w 28"/>
                <a:gd name="T7" fmla="*/ 24 h 28"/>
                <a:gd name="T8" fmla="*/ 24 w 28"/>
                <a:gd name="T9" fmla="*/ 28 h 28"/>
                <a:gd name="T10" fmla="*/ 18 w 28"/>
                <a:gd name="T11" fmla="*/ 2 h 28"/>
                <a:gd name="T12" fmla="*/ 18 w 28"/>
                <a:gd name="T13" fmla="*/ 26 h 28"/>
                <a:gd name="T14" fmla="*/ 12 w 28"/>
                <a:gd name="T15" fmla="*/ 26 h 28"/>
                <a:gd name="T16" fmla="*/ 12 w 28"/>
                <a:gd name="T17" fmla="*/ 2 h 28"/>
                <a:gd name="T18" fmla="*/ 18 w 28"/>
                <a:gd name="T19" fmla="*/ 2 h 28"/>
                <a:gd name="T20" fmla="*/ 0 w 28"/>
                <a:gd name="T21" fmla="*/ 24 h 28"/>
                <a:gd name="T22" fmla="*/ 24 w 28"/>
                <a:gd name="T23" fmla="*/ 0 h 28"/>
                <a:gd name="T24" fmla="*/ 28 w 28"/>
                <a:gd name="T25" fmla="*/ 4 h 28"/>
                <a:gd name="T26" fmla="*/ 4 w 28"/>
                <a:gd name="T27" fmla="*/ 28 h 28"/>
                <a:gd name="T28" fmla="*/ 0 w 28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8">
                  <a:moveTo>
                    <a:pt x="24" y="2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8" y="24"/>
                  </a:lnTo>
                  <a:lnTo>
                    <a:pt x="24" y="28"/>
                  </a:lnTo>
                  <a:close/>
                  <a:moveTo>
                    <a:pt x="18" y="2"/>
                  </a:moveTo>
                  <a:lnTo>
                    <a:pt x="18" y="26"/>
                  </a:lnTo>
                  <a:lnTo>
                    <a:pt x="12" y="26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4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4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D96AE"/>
            </a:solidFill>
            <a:ln w="1" cap="flat">
              <a:solidFill>
                <a:srgbClr val="3D96A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5" name="Rectangle 237"/>
            <p:cNvSpPr>
              <a:spLocks noChangeArrowheads="1"/>
            </p:cNvSpPr>
            <p:nvPr/>
          </p:nvSpPr>
          <p:spPr bwMode="auto">
            <a:xfrm>
              <a:off x="7199314" y="2698751"/>
              <a:ext cx="289787" cy="15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45</a:t>
              </a: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s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cxnSp>
          <p:nvCxnSpPr>
            <p:cNvPr id="226" name="直線コネクタ 225"/>
            <p:cNvCxnSpPr/>
            <p:nvPr/>
          </p:nvCxnSpPr>
          <p:spPr>
            <a:xfrm>
              <a:off x="5839545" y="2849651"/>
              <a:ext cx="0" cy="3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6264996" y="2847600"/>
              <a:ext cx="0" cy="3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6690319" y="2847600"/>
              <a:ext cx="0" cy="3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7112595" y="2847600"/>
              <a:ext cx="0" cy="3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5416551" y="2515425"/>
              <a:ext cx="3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>
              <a:off x="5416551" y="2152650"/>
              <a:ext cx="3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>
              <a:off x="5416551" y="1789114"/>
              <a:ext cx="3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コネクタ 232"/>
            <p:cNvCxnSpPr/>
            <p:nvPr/>
          </p:nvCxnSpPr>
          <p:spPr>
            <a:xfrm>
              <a:off x="5419179" y="1420812"/>
              <a:ext cx="3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テキスト ボックス 233"/>
          <p:cNvSpPr txBox="1"/>
          <p:nvPr/>
        </p:nvSpPr>
        <p:spPr>
          <a:xfrm>
            <a:off x="2636912" y="3665290"/>
            <a:ext cx="166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Aging time, </a:t>
            </a:r>
            <a:r>
              <a:rPr kumimoji="1" lang="en-US" altLang="ja-JP" sz="1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kumimoji="1" lang="en-US" altLang="ja-JP" sz="1400" dirty="0" err="1" smtClean="0">
                <a:latin typeface="Arial" pitchFamily="34" charset="0"/>
                <a:cs typeface="Arial" pitchFamily="34" charset="0"/>
              </a:rPr>
              <a:t>ks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1907413" y="3906547"/>
            <a:ext cx="303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(a) Changes 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in hardness during a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ging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1507992" y="6707614"/>
            <a:ext cx="371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(b) Strength 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and ductility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8" name="グループ化 237"/>
          <p:cNvGrpSpPr>
            <a:grpSpLocks noChangeAspect="1"/>
          </p:cNvGrpSpPr>
          <p:nvPr/>
        </p:nvGrpSpPr>
        <p:grpSpPr>
          <a:xfrm>
            <a:off x="1828248" y="4304928"/>
            <a:ext cx="3224650" cy="2452192"/>
            <a:chOff x="4376076" y="676263"/>
            <a:chExt cx="4996732" cy="3761286"/>
          </a:xfrm>
        </p:grpSpPr>
        <p:sp>
          <p:nvSpPr>
            <p:cNvPr id="239" name="Freeform 76"/>
            <p:cNvSpPr>
              <a:spLocks/>
            </p:cNvSpPr>
            <p:nvPr/>
          </p:nvSpPr>
          <p:spPr bwMode="auto">
            <a:xfrm>
              <a:off x="5223626" y="2419531"/>
              <a:ext cx="2955541" cy="639971"/>
            </a:xfrm>
            <a:custGeom>
              <a:avLst/>
              <a:gdLst>
                <a:gd name="T0" fmla="*/ 92 w 16911"/>
                <a:gd name="T1" fmla="*/ 25 h 3670"/>
                <a:gd name="T2" fmla="*/ 1212 w 16911"/>
                <a:gd name="T3" fmla="*/ 1457 h 3670"/>
                <a:gd name="T4" fmla="*/ 1195 w 16911"/>
                <a:gd name="T5" fmla="*/ 1443 h 3670"/>
                <a:gd name="T6" fmla="*/ 3435 w 16911"/>
                <a:gd name="T7" fmla="*/ 2507 h 3670"/>
                <a:gd name="T8" fmla="*/ 3424 w 16911"/>
                <a:gd name="T9" fmla="*/ 2503 h 3670"/>
                <a:gd name="T10" fmla="*/ 6784 w 16911"/>
                <a:gd name="T11" fmla="*/ 3159 h 3670"/>
                <a:gd name="T12" fmla="*/ 11267 w 16911"/>
                <a:gd name="T13" fmla="*/ 3575 h 3670"/>
                <a:gd name="T14" fmla="*/ 16862 w 16911"/>
                <a:gd name="T15" fmla="*/ 3494 h 3670"/>
                <a:gd name="T16" fmla="*/ 16910 w 16911"/>
                <a:gd name="T17" fmla="*/ 3542 h 3670"/>
                <a:gd name="T18" fmla="*/ 16863 w 16911"/>
                <a:gd name="T19" fmla="*/ 3590 h 3670"/>
                <a:gd name="T20" fmla="*/ 11258 w 16911"/>
                <a:gd name="T21" fmla="*/ 3670 h 3670"/>
                <a:gd name="T22" fmla="*/ 6765 w 16911"/>
                <a:gd name="T23" fmla="*/ 3254 h 3670"/>
                <a:gd name="T24" fmla="*/ 3405 w 16911"/>
                <a:gd name="T25" fmla="*/ 2598 h 3670"/>
                <a:gd name="T26" fmla="*/ 3394 w 16911"/>
                <a:gd name="T27" fmla="*/ 2594 h 3670"/>
                <a:gd name="T28" fmla="*/ 1154 w 16911"/>
                <a:gd name="T29" fmla="*/ 1530 h 3670"/>
                <a:gd name="T30" fmla="*/ 1137 w 16911"/>
                <a:gd name="T31" fmla="*/ 1516 h 3670"/>
                <a:gd name="T32" fmla="*/ 17 w 16911"/>
                <a:gd name="T33" fmla="*/ 84 h 3670"/>
                <a:gd name="T34" fmla="*/ 25 w 16911"/>
                <a:gd name="T35" fmla="*/ 17 h 3670"/>
                <a:gd name="T36" fmla="*/ 92 w 16911"/>
                <a:gd name="T37" fmla="*/ 25 h 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11" h="3670">
                  <a:moveTo>
                    <a:pt x="92" y="25"/>
                  </a:moveTo>
                  <a:lnTo>
                    <a:pt x="1212" y="1457"/>
                  </a:lnTo>
                  <a:lnTo>
                    <a:pt x="1195" y="1443"/>
                  </a:lnTo>
                  <a:lnTo>
                    <a:pt x="3435" y="2507"/>
                  </a:lnTo>
                  <a:lnTo>
                    <a:pt x="3424" y="2503"/>
                  </a:lnTo>
                  <a:lnTo>
                    <a:pt x="6784" y="3159"/>
                  </a:lnTo>
                  <a:lnTo>
                    <a:pt x="11267" y="3575"/>
                  </a:lnTo>
                  <a:lnTo>
                    <a:pt x="16862" y="3494"/>
                  </a:lnTo>
                  <a:cubicBezTo>
                    <a:pt x="16888" y="3494"/>
                    <a:pt x="16910" y="3515"/>
                    <a:pt x="16910" y="3542"/>
                  </a:cubicBezTo>
                  <a:cubicBezTo>
                    <a:pt x="16911" y="3568"/>
                    <a:pt x="16890" y="3590"/>
                    <a:pt x="16863" y="3590"/>
                  </a:cubicBezTo>
                  <a:lnTo>
                    <a:pt x="11258" y="3670"/>
                  </a:lnTo>
                  <a:lnTo>
                    <a:pt x="6765" y="3254"/>
                  </a:lnTo>
                  <a:lnTo>
                    <a:pt x="3405" y="2598"/>
                  </a:lnTo>
                  <a:cubicBezTo>
                    <a:pt x="3401" y="2597"/>
                    <a:pt x="3398" y="2596"/>
                    <a:pt x="3394" y="2594"/>
                  </a:cubicBezTo>
                  <a:lnTo>
                    <a:pt x="1154" y="1530"/>
                  </a:lnTo>
                  <a:cubicBezTo>
                    <a:pt x="1147" y="1527"/>
                    <a:pt x="1141" y="1522"/>
                    <a:pt x="1137" y="1516"/>
                  </a:cubicBezTo>
                  <a:lnTo>
                    <a:pt x="17" y="84"/>
                  </a:lnTo>
                  <a:cubicBezTo>
                    <a:pt x="0" y="63"/>
                    <a:pt x="4" y="33"/>
                    <a:pt x="25" y="17"/>
                  </a:cubicBezTo>
                  <a:cubicBezTo>
                    <a:pt x="46" y="0"/>
                    <a:pt x="76" y="4"/>
                    <a:pt x="92" y="25"/>
                  </a:cubicBezTo>
                  <a:close/>
                </a:path>
              </a:pathLst>
            </a:custGeom>
            <a:solidFill>
              <a:srgbClr val="98B954"/>
            </a:solidFill>
            <a:ln w="1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0" name="Freeform 77"/>
            <p:cNvSpPr>
              <a:spLocks/>
            </p:cNvSpPr>
            <p:nvPr/>
          </p:nvSpPr>
          <p:spPr bwMode="auto">
            <a:xfrm>
              <a:off x="5201776" y="2400666"/>
              <a:ext cx="59723" cy="58047"/>
            </a:xfrm>
            <a:custGeom>
              <a:avLst/>
              <a:gdLst>
                <a:gd name="T0" fmla="*/ 20 w 41"/>
                <a:gd name="T1" fmla="*/ 0 h 40"/>
                <a:gd name="T2" fmla="*/ 41 w 41"/>
                <a:gd name="T3" fmla="*/ 40 h 40"/>
                <a:gd name="T4" fmla="*/ 0 w 41"/>
                <a:gd name="T5" fmla="*/ 40 h 40"/>
                <a:gd name="T6" fmla="*/ 20 w 4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0" y="0"/>
                  </a:moveTo>
                  <a:lnTo>
                    <a:pt x="41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1" name="Freeform 78"/>
            <p:cNvSpPr>
              <a:spLocks noEditPoints="1"/>
            </p:cNvSpPr>
            <p:nvPr/>
          </p:nvSpPr>
          <p:spPr bwMode="auto">
            <a:xfrm>
              <a:off x="5197406" y="2396313"/>
              <a:ext cx="68463" cy="66754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2" name="Freeform 79"/>
            <p:cNvSpPr>
              <a:spLocks/>
            </p:cNvSpPr>
            <p:nvPr/>
          </p:nvSpPr>
          <p:spPr bwMode="auto">
            <a:xfrm>
              <a:off x="5398424" y="2648818"/>
              <a:ext cx="58266" cy="58047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3" name="Freeform 80"/>
            <p:cNvSpPr>
              <a:spLocks noEditPoints="1"/>
            </p:cNvSpPr>
            <p:nvPr/>
          </p:nvSpPr>
          <p:spPr bwMode="auto">
            <a:xfrm>
              <a:off x="5394054" y="2644465"/>
              <a:ext cx="67006" cy="66754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4" name="Freeform 81"/>
            <p:cNvSpPr>
              <a:spLocks/>
            </p:cNvSpPr>
            <p:nvPr/>
          </p:nvSpPr>
          <p:spPr bwMode="auto">
            <a:xfrm>
              <a:off x="5791719" y="2834569"/>
              <a:ext cx="58266" cy="58047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5" name="Freeform 82"/>
            <p:cNvSpPr>
              <a:spLocks noEditPoints="1"/>
            </p:cNvSpPr>
            <p:nvPr/>
          </p:nvSpPr>
          <p:spPr bwMode="auto">
            <a:xfrm>
              <a:off x="5787349" y="2830216"/>
              <a:ext cx="67006" cy="66754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6" name="Freeform 83"/>
            <p:cNvSpPr>
              <a:spLocks/>
            </p:cNvSpPr>
            <p:nvPr/>
          </p:nvSpPr>
          <p:spPr bwMode="auto">
            <a:xfrm>
              <a:off x="6378749" y="2949213"/>
              <a:ext cx="58266" cy="58047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7" name="Freeform 84"/>
            <p:cNvSpPr>
              <a:spLocks noEditPoints="1"/>
            </p:cNvSpPr>
            <p:nvPr/>
          </p:nvSpPr>
          <p:spPr bwMode="auto">
            <a:xfrm>
              <a:off x="6374379" y="2944859"/>
              <a:ext cx="67006" cy="66754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8" name="Freeform 85"/>
            <p:cNvSpPr>
              <a:spLocks/>
            </p:cNvSpPr>
            <p:nvPr/>
          </p:nvSpPr>
          <p:spPr bwMode="auto">
            <a:xfrm>
              <a:off x="7160969" y="3020321"/>
              <a:ext cx="59723" cy="58047"/>
            </a:xfrm>
            <a:custGeom>
              <a:avLst/>
              <a:gdLst>
                <a:gd name="T0" fmla="*/ 20 w 41"/>
                <a:gd name="T1" fmla="*/ 0 h 40"/>
                <a:gd name="T2" fmla="*/ 41 w 41"/>
                <a:gd name="T3" fmla="*/ 40 h 40"/>
                <a:gd name="T4" fmla="*/ 0 w 41"/>
                <a:gd name="T5" fmla="*/ 40 h 40"/>
                <a:gd name="T6" fmla="*/ 20 w 4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0" y="0"/>
                  </a:moveTo>
                  <a:lnTo>
                    <a:pt x="41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9" name="Freeform 86"/>
            <p:cNvSpPr>
              <a:spLocks noEditPoints="1"/>
            </p:cNvSpPr>
            <p:nvPr/>
          </p:nvSpPr>
          <p:spPr bwMode="auto">
            <a:xfrm>
              <a:off x="7156599" y="3015967"/>
              <a:ext cx="68463" cy="66754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0" name="Freeform 87"/>
            <p:cNvSpPr>
              <a:spLocks/>
            </p:cNvSpPr>
            <p:nvPr/>
          </p:nvSpPr>
          <p:spPr bwMode="auto">
            <a:xfrm>
              <a:off x="8141294" y="3007260"/>
              <a:ext cx="59723" cy="58047"/>
            </a:xfrm>
            <a:custGeom>
              <a:avLst/>
              <a:gdLst>
                <a:gd name="T0" fmla="*/ 20 w 41"/>
                <a:gd name="T1" fmla="*/ 0 h 40"/>
                <a:gd name="T2" fmla="*/ 41 w 41"/>
                <a:gd name="T3" fmla="*/ 40 h 40"/>
                <a:gd name="T4" fmla="*/ 0 w 41"/>
                <a:gd name="T5" fmla="*/ 40 h 40"/>
                <a:gd name="T6" fmla="*/ 20 w 4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0" y="0"/>
                  </a:moveTo>
                  <a:lnTo>
                    <a:pt x="41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1" name="Freeform 88"/>
            <p:cNvSpPr>
              <a:spLocks noEditPoints="1"/>
            </p:cNvSpPr>
            <p:nvPr/>
          </p:nvSpPr>
          <p:spPr bwMode="auto">
            <a:xfrm>
              <a:off x="8136924" y="3002906"/>
              <a:ext cx="68463" cy="66754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2" name="Freeform 89"/>
            <p:cNvSpPr>
              <a:spLocks/>
            </p:cNvSpPr>
            <p:nvPr/>
          </p:nvSpPr>
          <p:spPr bwMode="auto">
            <a:xfrm>
              <a:off x="5223626" y="1624284"/>
              <a:ext cx="2956998" cy="542742"/>
            </a:xfrm>
            <a:custGeom>
              <a:avLst/>
              <a:gdLst>
                <a:gd name="T0" fmla="*/ 41 w 16915"/>
                <a:gd name="T1" fmla="*/ 282 h 3119"/>
                <a:gd name="T2" fmla="*/ 1161 w 16915"/>
                <a:gd name="T3" fmla="*/ 10 h 3119"/>
                <a:gd name="T4" fmla="*/ 1172 w 16915"/>
                <a:gd name="T5" fmla="*/ 8 h 3119"/>
                <a:gd name="T6" fmla="*/ 3412 w 16915"/>
                <a:gd name="T7" fmla="*/ 0 h 3119"/>
                <a:gd name="T8" fmla="*/ 6779 w 16915"/>
                <a:gd name="T9" fmla="*/ 441 h 3119"/>
                <a:gd name="T10" fmla="*/ 11264 w 16915"/>
                <a:gd name="T11" fmla="*/ 809 h 3119"/>
                <a:gd name="T12" fmla="*/ 11278 w 16915"/>
                <a:gd name="T13" fmla="*/ 812 h 3119"/>
                <a:gd name="T14" fmla="*/ 16878 w 16915"/>
                <a:gd name="T15" fmla="*/ 3020 h 3119"/>
                <a:gd name="T16" fmla="*/ 16905 w 16915"/>
                <a:gd name="T17" fmla="*/ 3082 h 3119"/>
                <a:gd name="T18" fmla="*/ 16843 w 16915"/>
                <a:gd name="T19" fmla="*/ 3109 h 3119"/>
                <a:gd name="T20" fmla="*/ 11243 w 16915"/>
                <a:gd name="T21" fmla="*/ 901 h 3119"/>
                <a:gd name="T22" fmla="*/ 11257 w 16915"/>
                <a:gd name="T23" fmla="*/ 904 h 3119"/>
                <a:gd name="T24" fmla="*/ 6766 w 16915"/>
                <a:gd name="T25" fmla="*/ 536 h 3119"/>
                <a:gd name="T26" fmla="*/ 3413 w 16915"/>
                <a:gd name="T27" fmla="*/ 96 h 3119"/>
                <a:gd name="T28" fmla="*/ 1173 w 16915"/>
                <a:gd name="T29" fmla="*/ 104 h 3119"/>
                <a:gd name="T30" fmla="*/ 1184 w 16915"/>
                <a:gd name="T31" fmla="*/ 103 h 3119"/>
                <a:gd name="T32" fmla="*/ 64 w 16915"/>
                <a:gd name="T33" fmla="*/ 375 h 3119"/>
                <a:gd name="T34" fmla="*/ 6 w 16915"/>
                <a:gd name="T35" fmla="*/ 340 h 3119"/>
                <a:gd name="T36" fmla="*/ 41 w 16915"/>
                <a:gd name="T37" fmla="*/ 282 h 3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15" h="3119">
                  <a:moveTo>
                    <a:pt x="41" y="282"/>
                  </a:moveTo>
                  <a:lnTo>
                    <a:pt x="1161" y="10"/>
                  </a:lnTo>
                  <a:cubicBezTo>
                    <a:pt x="1165" y="9"/>
                    <a:pt x="1169" y="8"/>
                    <a:pt x="1172" y="8"/>
                  </a:cubicBezTo>
                  <a:lnTo>
                    <a:pt x="3412" y="0"/>
                  </a:lnTo>
                  <a:lnTo>
                    <a:pt x="6779" y="441"/>
                  </a:lnTo>
                  <a:lnTo>
                    <a:pt x="11264" y="809"/>
                  </a:lnTo>
                  <a:cubicBezTo>
                    <a:pt x="11269" y="809"/>
                    <a:pt x="11274" y="810"/>
                    <a:pt x="11278" y="812"/>
                  </a:cubicBezTo>
                  <a:lnTo>
                    <a:pt x="16878" y="3020"/>
                  </a:lnTo>
                  <a:cubicBezTo>
                    <a:pt x="16903" y="3030"/>
                    <a:pt x="16915" y="3057"/>
                    <a:pt x="16905" y="3082"/>
                  </a:cubicBezTo>
                  <a:cubicBezTo>
                    <a:pt x="16895" y="3107"/>
                    <a:pt x="16868" y="3119"/>
                    <a:pt x="16843" y="3109"/>
                  </a:cubicBezTo>
                  <a:lnTo>
                    <a:pt x="11243" y="901"/>
                  </a:lnTo>
                  <a:lnTo>
                    <a:pt x="11257" y="904"/>
                  </a:lnTo>
                  <a:lnTo>
                    <a:pt x="6766" y="536"/>
                  </a:lnTo>
                  <a:lnTo>
                    <a:pt x="3413" y="96"/>
                  </a:lnTo>
                  <a:lnTo>
                    <a:pt x="1173" y="104"/>
                  </a:lnTo>
                  <a:lnTo>
                    <a:pt x="1184" y="103"/>
                  </a:lnTo>
                  <a:lnTo>
                    <a:pt x="64" y="375"/>
                  </a:lnTo>
                  <a:cubicBezTo>
                    <a:pt x="38" y="381"/>
                    <a:pt x="12" y="366"/>
                    <a:pt x="6" y="340"/>
                  </a:cubicBezTo>
                  <a:cubicBezTo>
                    <a:pt x="0" y="314"/>
                    <a:pt x="15" y="288"/>
                    <a:pt x="41" y="282"/>
                  </a:cubicBezTo>
                  <a:close/>
                </a:path>
              </a:pathLst>
            </a:custGeom>
            <a:solidFill>
              <a:srgbClr val="7D60A0"/>
            </a:solidFill>
            <a:ln w="1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3" name="Freeform 90"/>
            <p:cNvSpPr>
              <a:spLocks noEditPoints="1"/>
            </p:cNvSpPr>
            <p:nvPr/>
          </p:nvSpPr>
          <p:spPr bwMode="auto">
            <a:xfrm>
              <a:off x="5201776" y="1651856"/>
              <a:ext cx="59723" cy="59498"/>
            </a:xfrm>
            <a:custGeom>
              <a:avLst/>
              <a:gdLst>
                <a:gd name="T0" fmla="*/ 41 w 41"/>
                <a:gd name="T1" fmla="*/ 41 h 41"/>
                <a:gd name="T2" fmla="*/ 0 w 41"/>
                <a:gd name="T3" fmla="*/ 0 h 41"/>
                <a:gd name="T4" fmla="*/ 41 w 41"/>
                <a:gd name="T5" fmla="*/ 41 h 41"/>
                <a:gd name="T6" fmla="*/ 0 w 41"/>
                <a:gd name="T7" fmla="*/ 41 h 41"/>
                <a:gd name="T8" fmla="*/ 41 w 41"/>
                <a:gd name="T9" fmla="*/ 0 h 41"/>
                <a:gd name="T10" fmla="*/ 0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41"/>
                  </a:moveTo>
                  <a:lnTo>
                    <a:pt x="0" y="0"/>
                  </a:lnTo>
                  <a:lnTo>
                    <a:pt x="41" y="41"/>
                  </a:lnTo>
                  <a:close/>
                  <a:moveTo>
                    <a:pt x="0" y="41"/>
                  </a:move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4" name="Freeform 91"/>
            <p:cNvSpPr>
              <a:spLocks noEditPoints="1"/>
            </p:cNvSpPr>
            <p:nvPr/>
          </p:nvSpPr>
          <p:spPr bwMode="auto">
            <a:xfrm>
              <a:off x="5198863" y="1648954"/>
              <a:ext cx="65549" cy="65303"/>
            </a:xfrm>
            <a:custGeom>
              <a:avLst/>
              <a:gdLst>
                <a:gd name="T0" fmla="*/ 41 w 45"/>
                <a:gd name="T1" fmla="*/ 45 h 45"/>
                <a:gd name="T2" fmla="*/ 0 w 45"/>
                <a:gd name="T3" fmla="*/ 4 h 45"/>
                <a:gd name="T4" fmla="*/ 4 w 45"/>
                <a:gd name="T5" fmla="*/ 0 h 45"/>
                <a:gd name="T6" fmla="*/ 45 w 45"/>
                <a:gd name="T7" fmla="*/ 41 h 45"/>
                <a:gd name="T8" fmla="*/ 41 w 45"/>
                <a:gd name="T9" fmla="*/ 45 h 45"/>
                <a:gd name="T10" fmla="*/ 0 w 45"/>
                <a:gd name="T11" fmla="*/ 41 h 45"/>
                <a:gd name="T12" fmla="*/ 41 w 45"/>
                <a:gd name="T13" fmla="*/ 0 h 45"/>
                <a:gd name="T14" fmla="*/ 45 w 45"/>
                <a:gd name="T15" fmla="*/ 4 h 45"/>
                <a:gd name="T16" fmla="*/ 4 w 45"/>
                <a:gd name="T17" fmla="*/ 45 h 45"/>
                <a:gd name="T18" fmla="*/ 0 w 45"/>
                <a:gd name="T19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41" y="45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5" y="41"/>
                  </a:lnTo>
                  <a:lnTo>
                    <a:pt x="41" y="45"/>
                  </a:lnTo>
                  <a:close/>
                  <a:moveTo>
                    <a:pt x="0" y="41"/>
                  </a:moveTo>
                  <a:lnTo>
                    <a:pt x="41" y="0"/>
                  </a:lnTo>
                  <a:lnTo>
                    <a:pt x="45" y="4"/>
                  </a:lnTo>
                  <a:lnTo>
                    <a:pt x="4" y="4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5" name="Freeform 92"/>
            <p:cNvSpPr>
              <a:spLocks noEditPoints="1"/>
            </p:cNvSpPr>
            <p:nvPr/>
          </p:nvSpPr>
          <p:spPr bwMode="auto">
            <a:xfrm>
              <a:off x="5398424" y="1605419"/>
              <a:ext cx="58266" cy="58047"/>
            </a:xfrm>
            <a:custGeom>
              <a:avLst/>
              <a:gdLst>
                <a:gd name="T0" fmla="*/ 40 w 40"/>
                <a:gd name="T1" fmla="*/ 40 h 40"/>
                <a:gd name="T2" fmla="*/ 0 w 40"/>
                <a:gd name="T3" fmla="*/ 0 h 40"/>
                <a:gd name="T4" fmla="*/ 40 w 40"/>
                <a:gd name="T5" fmla="*/ 40 h 40"/>
                <a:gd name="T6" fmla="*/ 0 w 40"/>
                <a:gd name="T7" fmla="*/ 40 h 40"/>
                <a:gd name="T8" fmla="*/ 40 w 40"/>
                <a:gd name="T9" fmla="*/ 0 h 40"/>
                <a:gd name="T10" fmla="*/ 0 w 4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40" y="40"/>
                  </a:moveTo>
                  <a:lnTo>
                    <a:pt x="0" y="0"/>
                  </a:lnTo>
                  <a:lnTo>
                    <a:pt x="40" y="40"/>
                  </a:lnTo>
                  <a:close/>
                  <a:moveTo>
                    <a:pt x="0" y="40"/>
                  </a:move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6" name="Freeform 93"/>
            <p:cNvSpPr>
              <a:spLocks noEditPoints="1"/>
            </p:cNvSpPr>
            <p:nvPr/>
          </p:nvSpPr>
          <p:spPr bwMode="auto">
            <a:xfrm>
              <a:off x="5395510" y="1602516"/>
              <a:ext cx="64093" cy="63852"/>
            </a:xfrm>
            <a:custGeom>
              <a:avLst/>
              <a:gdLst>
                <a:gd name="T0" fmla="*/ 40 w 44"/>
                <a:gd name="T1" fmla="*/ 44 h 44"/>
                <a:gd name="T2" fmla="*/ 0 w 44"/>
                <a:gd name="T3" fmla="*/ 4 h 44"/>
                <a:gd name="T4" fmla="*/ 4 w 44"/>
                <a:gd name="T5" fmla="*/ 0 h 44"/>
                <a:gd name="T6" fmla="*/ 44 w 44"/>
                <a:gd name="T7" fmla="*/ 40 h 44"/>
                <a:gd name="T8" fmla="*/ 40 w 44"/>
                <a:gd name="T9" fmla="*/ 44 h 44"/>
                <a:gd name="T10" fmla="*/ 0 w 44"/>
                <a:gd name="T11" fmla="*/ 40 h 44"/>
                <a:gd name="T12" fmla="*/ 40 w 44"/>
                <a:gd name="T13" fmla="*/ 0 h 44"/>
                <a:gd name="T14" fmla="*/ 44 w 44"/>
                <a:gd name="T15" fmla="*/ 4 h 44"/>
                <a:gd name="T16" fmla="*/ 4 w 44"/>
                <a:gd name="T17" fmla="*/ 44 h 44"/>
                <a:gd name="T18" fmla="*/ 0 w 44"/>
                <a:gd name="T1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40" y="4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4" y="40"/>
                  </a:lnTo>
                  <a:lnTo>
                    <a:pt x="40" y="44"/>
                  </a:lnTo>
                  <a:close/>
                  <a:moveTo>
                    <a:pt x="0" y="40"/>
                  </a:moveTo>
                  <a:lnTo>
                    <a:pt x="40" y="0"/>
                  </a:lnTo>
                  <a:lnTo>
                    <a:pt x="44" y="4"/>
                  </a:lnTo>
                  <a:lnTo>
                    <a:pt x="4" y="4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7" name="Freeform 94"/>
            <p:cNvSpPr>
              <a:spLocks noEditPoints="1"/>
            </p:cNvSpPr>
            <p:nvPr/>
          </p:nvSpPr>
          <p:spPr bwMode="auto">
            <a:xfrm>
              <a:off x="5791719" y="1603967"/>
              <a:ext cx="58266" cy="58047"/>
            </a:xfrm>
            <a:custGeom>
              <a:avLst/>
              <a:gdLst>
                <a:gd name="T0" fmla="*/ 40 w 40"/>
                <a:gd name="T1" fmla="*/ 40 h 40"/>
                <a:gd name="T2" fmla="*/ 0 w 40"/>
                <a:gd name="T3" fmla="*/ 0 h 40"/>
                <a:gd name="T4" fmla="*/ 40 w 40"/>
                <a:gd name="T5" fmla="*/ 40 h 40"/>
                <a:gd name="T6" fmla="*/ 0 w 40"/>
                <a:gd name="T7" fmla="*/ 40 h 40"/>
                <a:gd name="T8" fmla="*/ 40 w 40"/>
                <a:gd name="T9" fmla="*/ 0 h 40"/>
                <a:gd name="T10" fmla="*/ 0 w 4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40" y="40"/>
                  </a:moveTo>
                  <a:lnTo>
                    <a:pt x="0" y="0"/>
                  </a:lnTo>
                  <a:lnTo>
                    <a:pt x="40" y="40"/>
                  </a:lnTo>
                  <a:close/>
                  <a:moveTo>
                    <a:pt x="0" y="40"/>
                  </a:move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8" name="Freeform 95"/>
            <p:cNvSpPr>
              <a:spLocks noEditPoints="1"/>
            </p:cNvSpPr>
            <p:nvPr/>
          </p:nvSpPr>
          <p:spPr bwMode="auto">
            <a:xfrm>
              <a:off x="5788806" y="1601065"/>
              <a:ext cx="64093" cy="63852"/>
            </a:xfrm>
            <a:custGeom>
              <a:avLst/>
              <a:gdLst>
                <a:gd name="T0" fmla="*/ 40 w 44"/>
                <a:gd name="T1" fmla="*/ 44 h 44"/>
                <a:gd name="T2" fmla="*/ 0 w 44"/>
                <a:gd name="T3" fmla="*/ 4 h 44"/>
                <a:gd name="T4" fmla="*/ 4 w 44"/>
                <a:gd name="T5" fmla="*/ 0 h 44"/>
                <a:gd name="T6" fmla="*/ 44 w 44"/>
                <a:gd name="T7" fmla="*/ 40 h 44"/>
                <a:gd name="T8" fmla="*/ 40 w 44"/>
                <a:gd name="T9" fmla="*/ 44 h 44"/>
                <a:gd name="T10" fmla="*/ 0 w 44"/>
                <a:gd name="T11" fmla="*/ 40 h 44"/>
                <a:gd name="T12" fmla="*/ 40 w 44"/>
                <a:gd name="T13" fmla="*/ 0 h 44"/>
                <a:gd name="T14" fmla="*/ 44 w 44"/>
                <a:gd name="T15" fmla="*/ 4 h 44"/>
                <a:gd name="T16" fmla="*/ 4 w 44"/>
                <a:gd name="T17" fmla="*/ 44 h 44"/>
                <a:gd name="T18" fmla="*/ 0 w 44"/>
                <a:gd name="T1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40" y="4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4" y="40"/>
                  </a:lnTo>
                  <a:lnTo>
                    <a:pt x="40" y="44"/>
                  </a:lnTo>
                  <a:close/>
                  <a:moveTo>
                    <a:pt x="0" y="40"/>
                  </a:moveTo>
                  <a:lnTo>
                    <a:pt x="40" y="0"/>
                  </a:lnTo>
                  <a:lnTo>
                    <a:pt x="44" y="4"/>
                  </a:lnTo>
                  <a:lnTo>
                    <a:pt x="4" y="4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9" name="Freeform 96"/>
            <p:cNvSpPr>
              <a:spLocks noEditPoints="1"/>
            </p:cNvSpPr>
            <p:nvPr/>
          </p:nvSpPr>
          <p:spPr bwMode="auto">
            <a:xfrm>
              <a:off x="6378749" y="1677978"/>
              <a:ext cx="58266" cy="59498"/>
            </a:xfrm>
            <a:custGeom>
              <a:avLst/>
              <a:gdLst>
                <a:gd name="T0" fmla="*/ 40 w 40"/>
                <a:gd name="T1" fmla="*/ 41 h 41"/>
                <a:gd name="T2" fmla="*/ 0 w 40"/>
                <a:gd name="T3" fmla="*/ 0 h 41"/>
                <a:gd name="T4" fmla="*/ 40 w 40"/>
                <a:gd name="T5" fmla="*/ 41 h 41"/>
                <a:gd name="T6" fmla="*/ 0 w 40"/>
                <a:gd name="T7" fmla="*/ 41 h 41"/>
                <a:gd name="T8" fmla="*/ 40 w 40"/>
                <a:gd name="T9" fmla="*/ 0 h 41"/>
                <a:gd name="T10" fmla="*/ 0 w 40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1">
                  <a:moveTo>
                    <a:pt x="40" y="41"/>
                  </a:moveTo>
                  <a:lnTo>
                    <a:pt x="0" y="0"/>
                  </a:lnTo>
                  <a:lnTo>
                    <a:pt x="40" y="41"/>
                  </a:lnTo>
                  <a:close/>
                  <a:moveTo>
                    <a:pt x="0" y="41"/>
                  </a:moveTo>
                  <a:lnTo>
                    <a:pt x="4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0" name="Freeform 97"/>
            <p:cNvSpPr>
              <a:spLocks noEditPoints="1"/>
            </p:cNvSpPr>
            <p:nvPr/>
          </p:nvSpPr>
          <p:spPr bwMode="auto">
            <a:xfrm>
              <a:off x="6375835" y="1675075"/>
              <a:ext cx="64093" cy="65303"/>
            </a:xfrm>
            <a:custGeom>
              <a:avLst/>
              <a:gdLst>
                <a:gd name="T0" fmla="*/ 40 w 44"/>
                <a:gd name="T1" fmla="*/ 45 h 45"/>
                <a:gd name="T2" fmla="*/ 0 w 44"/>
                <a:gd name="T3" fmla="*/ 5 h 45"/>
                <a:gd name="T4" fmla="*/ 4 w 44"/>
                <a:gd name="T5" fmla="*/ 0 h 45"/>
                <a:gd name="T6" fmla="*/ 44 w 44"/>
                <a:gd name="T7" fmla="*/ 41 h 45"/>
                <a:gd name="T8" fmla="*/ 40 w 44"/>
                <a:gd name="T9" fmla="*/ 45 h 45"/>
                <a:gd name="T10" fmla="*/ 0 w 44"/>
                <a:gd name="T11" fmla="*/ 41 h 45"/>
                <a:gd name="T12" fmla="*/ 40 w 44"/>
                <a:gd name="T13" fmla="*/ 0 h 45"/>
                <a:gd name="T14" fmla="*/ 44 w 44"/>
                <a:gd name="T15" fmla="*/ 5 h 45"/>
                <a:gd name="T16" fmla="*/ 4 w 44"/>
                <a:gd name="T17" fmla="*/ 45 h 45"/>
                <a:gd name="T18" fmla="*/ 0 w 44"/>
                <a:gd name="T19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40" y="4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44" y="41"/>
                  </a:lnTo>
                  <a:lnTo>
                    <a:pt x="40" y="45"/>
                  </a:lnTo>
                  <a:close/>
                  <a:moveTo>
                    <a:pt x="0" y="41"/>
                  </a:moveTo>
                  <a:lnTo>
                    <a:pt x="40" y="0"/>
                  </a:lnTo>
                  <a:lnTo>
                    <a:pt x="44" y="5"/>
                  </a:lnTo>
                  <a:lnTo>
                    <a:pt x="4" y="4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1" name="Freeform 98"/>
            <p:cNvSpPr>
              <a:spLocks noEditPoints="1"/>
            </p:cNvSpPr>
            <p:nvPr/>
          </p:nvSpPr>
          <p:spPr bwMode="auto">
            <a:xfrm>
              <a:off x="7160969" y="1744732"/>
              <a:ext cx="59723" cy="58047"/>
            </a:xfrm>
            <a:custGeom>
              <a:avLst/>
              <a:gdLst>
                <a:gd name="T0" fmla="*/ 41 w 41"/>
                <a:gd name="T1" fmla="*/ 40 h 40"/>
                <a:gd name="T2" fmla="*/ 0 w 41"/>
                <a:gd name="T3" fmla="*/ 0 h 40"/>
                <a:gd name="T4" fmla="*/ 41 w 41"/>
                <a:gd name="T5" fmla="*/ 40 h 40"/>
                <a:gd name="T6" fmla="*/ 0 w 41"/>
                <a:gd name="T7" fmla="*/ 40 h 40"/>
                <a:gd name="T8" fmla="*/ 41 w 41"/>
                <a:gd name="T9" fmla="*/ 0 h 40"/>
                <a:gd name="T10" fmla="*/ 0 w 41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0">
                  <a:moveTo>
                    <a:pt x="41" y="40"/>
                  </a:moveTo>
                  <a:lnTo>
                    <a:pt x="0" y="0"/>
                  </a:lnTo>
                  <a:lnTo>
                    <a:pt x="41" y="40"/>
                  </a:lnTo>
                  <a:close/>
                  <a:moveTo>
                    <a:pt x="0" y="40"/>
                  </a:moveTo>
                  <a:lnTo>
                    <a:pt x="4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2" name="Freeform 99"/>
            <p:cNvSpPr>
              <a:spLocks noEditPoints="1"/>
            </p:cNvSpPr>
            <p:nvPr/>
          </p:nvSpPr>
          <p:spPr bwMode="auto">
            <a:xfrm>
              <a:off x="7158056" y="1741830"/>
              <a:ext cx="65549" cy="63852"/>
            </a:xfrm>
            <a:custGeom>
              <a:avLst/>
              <a:gdLst>
                <a:gd name="T0" fmla="*/ 41 w 45"/>
                <a:gd name="T1" fmla="*/ 44 h 44"/>
                <a:gd name="T2" fmla="*/ 0 w 45"/>
                <a:gd name="T3" fmla="*/ 4 h 44"/>
                <a:gd name="T4" fmla="*/ 4 w 45"/>
                <a:gd name="T5" fmla="*/ 0 h 44"/>
                <a:gd name="T6" fmla="*/ 45 w 45"/>
                <a:gd name="T7" fmla="*/ 40 h 44"/>
                <a:gd name="T8" fmla="*/ 41 w 45"/>
                <a:gd name="T9" fmla="*/ 44 h 44"/>
                <a:gd name="T10" fmla="*/ 0 w 45"/>
                <a:gd name="T11" fmla="*/ 40 h 44"/>
                <a:gd name="T12" fmla="*/ 41 w 45"/>
                <a:gd name="T13" fmla="*/ 0 h 44"/>
                <a:gd name="T14" fmla="*/ 45 w 45"/>
                <a:gd name="T15" fmla="*/ 4 h 44"/>
                <a:gd name="T16" fmla="*/ 4 w 45"/>
                <a:gd name="T17" fmla="*/ 44 h 44"/>
                <a:gd name="T18" fmla="*/ 0 w 45"/>
                <a:gd name="T1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4">
                  <a:moveTo>
                    <a:pt x="41" y="4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5" y="40"/>
                  </a:lnTo>
                  <a:lnTo>
                    <a:pt x="41" y="44"/>
                  </a:lnTo>
                  <a:close/>
                  <a:moveTo>
                    <a:pt x="0" y="40"/>
                  </a:moveTo>
                  <a:lnTo>
                    <a:pt x="41" y="0"/>
                  </a:lnTo>
                  <a:lnTo>
                    <a:pt x="45" y="4"/>
                  </a:lnTo>
                  <a:lnTo>
                    <a:pt x="4" y="4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3" name="Freeform 100"/>
            <p:cNvSpPr>
              <a:spLocks noEditPoints="1"/>
            </p:cNvSpPr>
            <p:nvPr/>
          </p:nvSpPr>
          <p:spPr bwMode="auto">
            <a:xfrm>
              <a:off x="8141294" y="2127844"/>
              <a:ext cx="59723" cy="59498"/>
            </a:xfrm>
            <a:custGeom>
              <a:avLst/>
              <a:gdLst>
                <a:gd name="T0" fmla="*/ 41 w 41"/>
                <a:gd name="T1" fmla="*/ 41 h 41"/>
                <a:gd name="T2" fmla="*/ 0 w 41"/>
                <a:gd name="T3" fmla="*/ 0 h 41"/>
                <a:gd name="T4" fmla="*/ 41 w 41"/>
                <a:gd name="T5" fmla="*/ 41 h 41"/>
                <a:gd name="T6" fmla="*/ 0 w 41"/>
                <a:gd name="T7" fmla="*/ 41 h 41"/>
                <a:gd name="T8" fmla="*/ 41 w 41"/>
                <a:gd name="T9" fmla="*/ 0 h 41"/>
                <a:gd name="T10" fmla="*/ 0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41"/>
                  </a:moveTo>
                  <a:lnTo>
                    <a:pt x="0" y="0"/>
                  </a:lnTo>
                  <a:lnTo>
                    <a:pt x="41" y="41"/>
                  </a:lnTo>
                  <a:close/>
                  <a:moveTo>
                    <a:pt x="0" y="41"/>
                  </a:move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4" name="Freeform 101"/>
            <p:cNvSpPr>
              <a:spLocks noEditPoints="1"/>
            </p:cNvSpPr>
            <p:nvPr/>
          </p:nvSpPr>
          <p:spPr bwMode="auto">
            <a:xfrm>
              <a:off x="8138381" y="2124942"/>
              <a:ext cx="65549" cy="65303"/>
            </a:xfrm>
            <a:custGeom>
              <a:avLst/>
              <a:gdLst>
                <a:gd name="T0" fmla="*/ 41 w 45"/>
                <a:gd name="T1" fmla="*/ 45 h 45"/>
                <a:gd name="T2" fmla="*/ 0 w 45"/>
                <a:gd name="T3" fmla="*/ 5 h 45"/>
                <a:gd name="T4" fmla="*/ 4 w 45"/>
                <a:gd name="T5" fmla="*/ 0 h 45"/>
                <a:gd name="T6" fmla="*/ 45 w 45"/>
                <a:gd name="T7" fmla="*/ 41 h 45"/>
                <a:gd name="T8" fmla="*/ 41 w 45"/>
                <a:gd name="T9" fmla="*/ 45 h 45"/>
                <a:gd name="T10" fmla="*/ 0 w 45"/>
                <a:gd name="T11" fmla="*/ 41 h 45"/>
                <a:gd name="T12" fmla="*/ 41 w 45"/>
                <a:gd name="T13" fmla="*/ 0 h 45"/>
                <a:gd name="T14" fmla="*/ 45 w 45"/>
                <a:gd name="T15" fmla="*/ 5 h 45"/>
                <a:gd name="T16" fmla="*/ 4 w 45"/>
                <a:gd name="T17" fmla="*/ 45 h 45"/>
                <a:gd name="T18" fmla="*/ 0 w 45"/>
                <a:gd name="T19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41" y="4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45" y="41"/>
                  </a:lnTo>
                  <a:lnTo>
                    <a:pt x="41" y="45"/>
                  </a:lnTo>
                  <a:close/>
                  <a:moveTo>
                    <a:pt x="0" y="41"/>
                  </a:moveTo>
                  <a:lnTo>
                    <a:pt x="41" y="0"/>
                  </a:lnTo>
                  <a:lnTo>
                    <a:pt x="45" y="5"/>
                  </a:lnTo>
                  <a:lnTo>
                    <a:pt x="4" y="4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grpSp>
          <p:nvGrpSpPr>
            <p:cNvPr id="265" name="グループ化 264"/>
            <p:cNvGrpSpPr/>
            <p:nvPr/>
          </p:nvGrpSpPr>
          <p:grpSpPr>
            <a:xfrm>
              <a:off x="4376076" y="676263"/>
              <a:ext cx="4996732" cy="3459800"/>
              <a:chOff x="109280" y="1500188"/>
              <a:chExt cx="5323145" cy="3629025"/>
            </a:xfrm>
          </p:grpSpPr>
          <p:sp>
            <p:nvSpPr>
              <p:cNvPr id="322" name="Rectangle 735"/>
              <p:cNvSpPr>
                <a:spLocks noChangeArrowheads="1"/>
              </p:cNvSpPr>
              <p:nvPr/>
            </p:nvSpPr>
            <p:spPr bwMode="auto">
              <a:xfrm>
                <a:off x="4392614" y="4783138"/>
                <a:ext cx="272226" cy="28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50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23" name="AutoShape 687"/>
              <p:cNvSpPr>
                <a:spLocks noChangeAspect="1" noChangeArrowheads="1" noTextEdit="1"/>
              </p:cNvSpPr>
              <p:nvPr/>
            </p:nvSpPr>
            <p:spPr bwMode="auto">
              <a:xfrm>
                <a:off x="536575" y="1500188"/>
                <a:ext cx="4895850" cy="3629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24" name="Rectangle 724"/>
              <p:cNvSpPr>
                <a:spLocks noChangeArrowheads="1"/>
              </p:cNvSpPr>
              <p:nvPr/>
            </p:nvSpPr>
            <p:spPr bwMode="auto">
              <a:xfrm>
                <a:off x="627231" y="4581527"/>
                <a:ext cx="408340" cy="28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220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25" name="Rectangle 726"/>
              <p:cNvSpPr>
                <a:spLocks noChangeArrowheads="1"/>
              </p:cNvSpPr>
              <p:nvPr/>
            </p:nvSpPr>
            <p:spPr bwMode="auto">
              <a:xfrm>
                <a:off x="627231" y="3534639"/>
                <a:ext cx="408340" cy="28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240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26" name="Rectangle 728"/>
              <p:cNvSpPr>
                <a:spLocks noChangeArrowheads="1"/>
              </p:cNvSpPr>
              <p:nvPr/>
            </p:nvSpPr>
            <p:spPr bwMode="auto">
              <a:xfrm>
                <a:off x="627231" y="2535182"/>
                <a:ext cx="408340" cy="28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260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27" name="Rectangle 729"/>
              <p:cNvSpPr>
                <a:spLocks noChangeArrowheads="1"/>
              </p:cNvSpPr>
              <p:nvPr/>
            </p:nvSpPr>
            <p:spPr bwMode="auto">
              <a:xfrm>
                <a:off x="589983" y="1561623"/>
                <a:ext cx="408340" cy="28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</a:t>
                </a:r>
                <a:r>
                  <a:rPr kumimoji="1" lang="en-US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8</a:t>
                </a: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28" name="Rectangle 730"/>
              <p:cNvSpPr>
                <a:spLocks noChangeArrowheads="1"/>
              </p:cNvSpPr>
              <p:nvPr/>
            </p:nvSpPr>
            <p:spPr bwMode="auto">
              <a:xfrm>
                <a:off x="939801" y="4783138"/>
                <a:ext cx="136115" cy="28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29" name="Rectangle 731"/>
              <p:cNvSpPr>
                <a:spLocks noChangeArrowheads="1"/>
              </p:cNvSpPr>
              <p:nvPr/>
            </p:nvSpPr>
            <p:spPr bwMode="auto">
              <a:xfrm>
                <a:off x="1600201" y="4783138"/>
                <a:ext cx="272226" cy="28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30" name="Rectangle 732"/>
              <p:cNvSpPr>
                <a:spLocks noChangeArrowheads="1"/>
              </p:cNvSpPr>
              <p:nvPr/>
            </p:nvSpPr>
            <p:spPr bwMode="auto">
              <a:xfrm>
                <a:off x="2298700" y="4783138"/>
                <a:ext cx="272226" cy="28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20</a:t>
                </a:r>
                <a:endPara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31" name="Rectangle 733"/>
              <p:cNvSpPr>
                <a:spLocks noChangeArrowheads="1"/>
              </p:cNvSpPr>
              <p:nvPr/>
            </p:nvSpPr>
            <p:spPr bwMode="auto">
              <a:xfrm>
                <a:off x="2995614" y="4783138"/>
                <a:ext cx="272226" cy="28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30</a:t>
                </a:r>
                <a:endPara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32" name="Rectangle 734"/>
              <p:cNvSpPr>
                <a:spLocks noChangeArrowheads="1"/>
              </p:cNvSpPr>
              <p:nvPr/>
            </p:nvSpPr>
            <p:spPr bwMode="auto">
              <a:xfrm>
                <a:off x="3694114" y="4783138"/>
                <a:ext cx="272226" cy="28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40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grpSp>
            <p:nvGrpSpPr>
              <p:cNvPr id="333" name="グループ化 332"/>
              <p:cNvGrpSpPr/>
              <p:nvPr/>
            </p:nvGrpSpPr>
            <p:grpSpPr>
              <a:xfrm>
                <a:off x="1016967" y="2683559"/>
                <a:ext cx="69929" cy="1007672"/>
                <a:chOff x="6630367" y="2518459"/>
                <a:chExt cx="69929" cy="1007672"/>
              </a:xfrm>
            </p:grpSpPr>
            <p:cxnSp>
              <p:nvCxnSpPr>
                <p:cNvPr id="368" name="直線コネクタ 367"/>
                <p:cNvCxnSpPr/>
                <p:nvPr/>
              </p:nvCxnSpPr>
              <p:spPr>
                <a:xfrm>
                  <a:off x="6630367" y="3526131"/>
                  <a:ext cx="668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直線コネクタ 368"/>
                <p:cNvCxnSpPr/>
                <p:nvPr/>
              </p:nvCxnSpPr>
              <p:spPr>
                <a:xfrm>
                  <a:off x="6633463" y="2518459"/>
                  <a:ext cx="6683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4" name="グループ化 333"/>
              <p:cNvGrpSpPr/>
              <p:nvPr/>
            </p:nvGrpSpPr>
            <p:grpSpPr>
              <a:xfrm>
                <a:off x="1252471" y="4252495"/>
                <a:ext cx="3049765" cy="452462"/>
                <a:chOff x="-138179" y="4103270"/>
                <a:chExt cx="3049765" cy="452462"/>
              </a:xfrm>
            </p:grpSpPr>
            <p:grpSp>
              <p:nvGrpSpPr>
                <p:cNvPr id="347" name="グループ化 2420"/>
                <p:cNvGrpSpPr/>
                <p:nvPr/>
              </p:nvGrpSpPr>
              <p:grpSpPr>
                <a:xfrm>
                  <a:off x="-138179" y="4253555"/>
                  <a:ext cx="534361" cy="285892"/>
                  <a:chOff x="5653526" y="3440053"/>
                  <a:chExt cx="534361" cy="285892"/>
                </a:xfrm>
              </p:grpSpPr>
              <p:sp>
                <p:nvSpPr>
                  <p:cNvPr id="364" name="Freeform 295"/>
                  <p:cNvSpPr>
                    <a:spLocks/>
                  </p:cNvSpPr>
                  <p:nvPr/>
                </p:nvSpPr>
                <p:spPr bwMode="auto">
                  <a:xfrm>
                    <a:off x="5653526" y="3520845"/>
                    <a:ext cx="306448" cy="26988"/>
                  </a:xfrm>
                  <a:custGeom>
                    <a:avLst/>
                    <a:gdLst>
                      <a:gd name="T0" fmla="*/ 72 w 1424"/>
                      <a:gd name="T1" fmla="*/ 0 h 144"/>
                      <a:gd name="T2" fmla="*/ 1352 w 1424"/>
                      <a:gd name="T3" fmla="*/ 0 h 144"/>
                      <a:gd name="T4" fmla="*/ 1424 w 1424"/>
                      <a:gd name="T5" fmla="*/ 72 h 144"/>
                      <a:gd name="T6" fmla="*/ 1352 w 1424"/>
                      <a:gd name="T7" fmla="*/ 144 h 144"/>
                      <a:gd name="T8" fmla="*/ 72 w 1424"/>
                      <a:gd name="T9" fmla="*/ 144 h 144"/>
                      <a:gd name="T10" fmla="*/ 0 w 1424"/>
                      <a:gd name="T11" fmla="*/ 72 h 144"/>
                      <a:gd name="T12" fmla="*/ 72 w 1424"/>
                      <a:gd name="T13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24" h="144">
                        <a:moveTo>
                          <a:pt x="72" y="0"/>
                        </a:moveTo>
                        <a:lnTo>
                          <a:pt x="1352" y="0"/>
                        </a:lnTo>
                        <a:cubicBezTo>
                          <a:pt x="1392" y="0"/>
                          <a:pt x="1424" y="33"/>
                          <a:pt x="1424" y="72"/>
                        </a:cubicBezTo>
                        <a:cubicBezTo>
                          <a:pt x="1424" y="112"/>
                          <a:pt x="1392" y="144"/>
                          <a:pt x="1352" y="144"/>
                        </a:cubicBezTo>
                        <a:lnTo>
                          <a:pt x="72" y="144"/>
                        </a:lnTo>
                        <a:cubicBezTo>
                          <a:pt x="33" y="144"/>
                          <a:pt x="0" y="112"/>
                          <a:pt x="0" y="72"/>
                        </a:cubicBezTo>
                        <a:cubicBezTo>
                          <a:pt x="0" y="33"/>
                          <a:pt x="33" y="0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4A7EBB"/>
                  </a:solidFill>
                  <a:ln w="1" cap="flat">
                    <a:solidFill>
                      <a:srgbClr val="4A7EBB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65" name="Freeform 296"/>
                  <p:cNvSpPr>
                    <a:spLocks/>
                  </p:cNvSpPr>
                  <p:nvPr/>
                </p:nvSpPr>
                <p:spPr bwMode="auto">
                  <a:xfrm>
                    <a:off x="5762843" y="3500849"/>
                    <a:ext cx="86021" cy="76200"/>
                  </a:xfrm>
                  <a:custGeom>
                    <a:avLst/>
                    <a:gdLst>
                      <a:gd name="T0" fmla="*/ 24 w 48"/>
                      <a:gd name="T1" fmla="*/ 0 h 48"/>
                      <a:gd name="T2" fmla="*/ 48 w 48"/>
                      <a:gd name="T3" fmla="*/ 24 h 48"/>
                      <a:gd name="T4" fmla="*/ 24 w 48"/>
                      <a:gd name="T5" fmla="*/ 48 h 48"/>
                      <a:gd name="T6" fmla="*/ 0 w 48"/>
                      <a:gd name="T7" fmla="*/ 24 h 48"/>
                      <a:gd name="T8" fmla="*/ 24 w 48"/>
                      <a:gd name="T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48">
                        <a:moveTo>
                          <a:pt x="24" y="0"/>
                        </a:moveTo>
                        <a:lnTo>
                          <a:pt x="48" y="24"/>
                        </a:lnTo>
                        <a:lnTo>
                          <a:pt x="24" y="48"/>
                        </a:lnTo>
                        <a:lnTo>
                          <a:pt x="0" y="24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66" name="Freeform 297"/>
                  <p:cNvSpPr>
                    <a:spLocks noEditPoints="1"/>
                  </p:cNvSpPr>
                  <p:nvPr/>
                </p:nvSpPr>
                <p:spPr bwMode="auto">
                  <a:xfrm>
                    <a:off x="5757467" y="3492270"/>
                    <a:ext cx="98565" cy="85725"/>
                  </a:xfrm>
                  <a:custGeom>
                    <a:avLst/>
                    <a:gdLst>
                      <a:gd name="T0" fmla="*/ 210 w 453"/>
                      <a:gd name="T1" fmla="*/ 9 h 452"/>
                      <a:gd name="T2" fmla="*/ 244 w 453"/>
                      <a:gd name="T3" fmla="*/ 9 h 452"/>
                      <a:gd name="T4" fmla="*/ 444 w 453"/>
                      <a:gd name="T5" fmla="*/ 209 h 452"/>
                      <a:gd name="T6" fmla="*/ 444 w 453"/>
                      <a:gd name="T7" fmla="*/ 243 h 452"/>
                      <a:gd name="T8" fmla="*/ 244 w 453"/>
                      <a:gd name="T9" fmla="*/ 443 h 452"/>
                      <a:gd name="T10" fmla="*/ 210 w 453"/>
                      <a:gd name="T11" fmla="*/ 443 h 452"/>
                      <a:gd name="T12" fmla="*/ 10 w 453"/>
                      <a:gd name="T13" fmla="*/ 243 h 452"/>
                      <a:gd name="T14" fmla="*/ 10 w 453"/>
                      <a:gd name="T15" fmla="*/ 209 h 452"/>
                      <a:gd name="T16" fmla="*/ 210 w 453"/>
                      <a:gd name="T17" fmla="*/ 9 h 452"/>
                      <a:gd name="T18" fmla="*/ 44 w 453"/>
                      <a:gd name="T19" fmla="*/ 243 h 452"/>
                      <a:gd name="T20" fmla="*/ 44 w 453"/>
                      <a:gd name="T21" fmla="*/ 209 h 452"/>
                      <a:gd name="T22" fmla="*/ 244 w 453"/>
                      <a:gd name="T23" fmla="*/ 409 h 452"/>
                      <a:gd name="T24" fmla="*/ 210 w 453"/>
                      <a:gd name="T25" fmla="*/ 409 h 452"/>
                      <a:gd name="T26" fmla="*/ 410 w 453"/>
                      <a:gd name="T27" fmla="*/ 209 h 452"/>
                      <a:gd name="T28" fmla="*/ 410 w 453"/>
                      <a:gd name="T29" fmla="*/ 243 h 452"/>
                      <a:gd name="T30" fmla="*/ 210 w 453"/>
                      <a:gd name="T31" fmla="*/ 43 h 452"/>
                      <a:gd name="T32" fmla="*/ 244 w 453"/>
                      <a:gd name="T33" fmla="*/ 43 h 452"/>
                      <a:gd name="T34" fmla="*/ 44 w 453"/>
                      <a:gd name="T35" fmla="*/ 243 h 4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53" h="452">
                        <a:moveTo>
                          <a:pt x="210" y="9"/>
                        </a:moveTo>
                        <a:cubicBezTo>
                          <a:pt x="219" y="0"/>
                          <a:pt x="234" y="0"/>
                          <a:pt x="244" y="9"/>
                        </a:cubicBezTo>
                        <a:lnTo>
                          <a:pt x="444" y="209"/>
                        </a:lnTo>
                        <a:cubicBezTo>
                          <a:pt x="453" y="218"/>
                          <a:pt x="453" y="234"/>
                          <a:pt x="444" y="243"/>
                        </a:cubicBezTo>
                        <a:lnTo>
                          <a:pt x="244" y="443"/>
                        </a:lnTo>
                        <a:cubicBezTo>
                          <a:pt x="234" y="452"/>
                          <a:pt x="219" y="452"/>
                          <a:pt x="210" y="443"/>
                        </a:cubicBezTo>
                        <a:lnTo>
                          <a:pt x="10" y="243"/>
                        </a:lnTo>
                        <a:cubicBezTo>
                          <a:pt x="0" y="234"/>
                          <a:pt x="0" y="218"/>
                          <a:pt x="10" y="209"/>
                        </a:cubicBezTo>
                        <a:lnTo>
                          <a:pt x="210" y="9"/>
                        </a:lnTo>
                        <a:close/>
                        <a:moveTo>
                          <a:pt x="44" y="243"/>
                        </a:moveTo>
                        <a:lnTo>
                          <a:pt x="44" y="209"/>
                        </a:lnTo>
                        <a:lnTo>
                          <a:pt x="244" y="409"/>
                        </a:lnTo>
                        <a:lnTo>
                          <a:pt x="210" y="409"/>
                        </a:lnTo>
                        <a:lnTo>
                          <a:pt x="410" y="209"/>
                        </a:lnTo>
                        <a:lnTo>
                          <a:pt x="410" y="243"/>
                        </a:lnTo>
                        <a:lnTo>
                          <a:pt x="210" y="43"/>
                        </a:lnTo>
                        <a:lnTo>
                          <a:pt x="244" y="43"/>
                        </a:lnTo>
                        <a:lnTo>
                          <a:pt x="44" y="243"/>
                        </a:lnTo>
                        <a:close/>
                      </a:path>
                    </a:pathLst>
                  </a:custGeom>
                  <a:solidFill>
                    <a:srgbClr val="4A7EBB"/>
                  </a:solidFill>
                  <a:ln w="1" cap="flat">
                    <a:solidFill>
                      <a:srgbClr val="4A7EBB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67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5986445" y="3440053"/>
                    <a:ext cx="201442" cy="2858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ＭＳ Ｐゴシック" pitchFamily="50" charset="-128"/>
                    </a:endParaRPr>
                  </a:p>
                </p:txBody>
              </p:sp>
            </p:grpSp>
            <p:grpSp>
              <p:nvGrpSpPr>
                <p:cNvPr id="348" name="グループ化 2419"/>
                <p:cNvGrpSpPr/>
                <p:nvPr/>
              </p:nvGrpSpPr>
              <p:grpSpPr>
                <a:xfrm>
                  <a:off x="809493" y="4298563"/>
                  <a:ext cx="306448" cy="84138"/>
                  <a:chOff x="5653526" y="3669118"/>
                  <a:chExt cx="306448" cy="84138"/>
                </a:xfrm>
              </p:grpSpPr>
              <p:sp>
                <p:nvSpPr>
                  <p:cNvPr id="361" name="Freeform 299"/>
                  <p:cNvSpPr>
                    <a:spLocks/>
                  </p:cNvSpPr>
                  <p:nvPr/>
                </p:nvSpPr>
                <p:spPr bwMode="auto">
                  <a:xfrm>
                    <a:off x="5653526" y="3697693"/>
                    <a:ext cx="306448" cy="26988"/>
                  </a:xfrm>
                  <a:custGeom>
                    <a:avLst/>
                    <a:gdLst>
                      <a:gd name="T0" fmla="*/ 72 w 1424"/>
                      <a:gd name="T1" fmla="*/ 0 h 144"/>
                      <a:gd name="T2" fmla="*/ 1352 w 1424"/>
                      <a:gd name="T3" fmla="*/ 0 h 144"/>
                      <a:gd name="T4" fmla="*/ 1424 w 1424"/>
                      <a:gd name="T5" fmla="*/ 72 h 144"/>
                      <a:gd name="T6" fmla="*/ 1352 w 1424"/>
                      <a:gd name="T7" fmla="*/ 144 h 144"/>
                      <a:gd name="T8" fmla="*/ 72 w 1424"/>
                      <a:gd name="T9" fmla="*/ 144 h 144"/>
                      <a:gd name="T10" fmla="*/ 0 w 1424"/>
                      <a:gd name="T11" fmla="*/ 72 h 144"/>
                      <a:gd name="T12" fmla="*/ 72 w 1424"/>
                      <a:gd name="T13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24" h="144">
                        <a:moveTo>
                          <a:pt x="72" y="0"/>
                        </a:moveTo>
                        <a:lnTo>
                          <a:pt x="1352" y="0"/>
                        </a:lnTo>
                        <a:cubicBezTo>
                          <a:pt x="1392" y="0"/>
                          <a:pt x="1424" y="33"/>
                          <a:pt x="1424" y="72"/>
                        </a:cubicBezTo>
                        <a:cubicBezTo>
                          <a:pt x="1424" y="112"/>
                          <a:pt x="1392" y="144"/>
                          <a:pt x="1352" y="144"/>
                        </a:cubicBezTo>
                        <a:lnTo>
                          <a:pt x="72" y="144"/>
                        </a:lnTo>
                        <a:cubicBezTo>
                          <a:pt x="33" y="144"/>
                          <a:pt x="0" y="112"/>
                          <a:pt x="0" y="72"/>
                        </a:cubicBezTo>
                        <a:cubicBezTo>
                          <a:pt x="0" y="33"/>
                          <a:pt x="33" y="0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E4B48"/>
                  </a:solidFill>
                  <a:ln w="1" cap="flat">
                    <a:solidFill>
                      <a:srgbClr val="BE4B48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62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5762843" y="3673880"/>
                    <a:ext cx="86021" cy="76200"/>
                  </a:xfrm>
                  <a:prstGeom prst="rect">
                    <a:avLst/>
                  </a:prstGeom>
                  <a:solidFill>
                    <a:srgbClr val="C05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63" name="Freeform 301"/>
                  <p:cNvSpPr>
                    <a:spLocks noEditPoints="1"/>
                  </p:cNvSpPr>
                  <p:nvPr/>
                </p:nvSpPr>
                <p:spPr bwMode="auto">
                  <a:xfrm>
                    <a:off x="5757467" y="3669118"/>
                    <a:ext cx="96773" cy="84138"/>
                  </a:xfrm>
                  <a:custGeom>
                    <a:avLst/>
                    <a:gdLst>
                      <a:gd name="T0" fmla="*/ 0 w 448"/>
                      <a:gd name="T1" fmla="*/ 24 h 448"/>
                      <a:gd name="T2" fmla="*/ 24 w 448"/>
                      <a:gd name="T3" fmla="*/ 0 h 448"/>
                      <a:gd name="T4" fmla="*/ 424 w 448"/>
                      <a:gd name="T5" fmla="*/ 0 h 448"/>
                      <a:gd name="T6" fmla="*/ 448 w 448"/>
                      <a:gd name="T7" fmla="*/ 24 h 448"/>
                      <a:gd name="T8" fmla="*/ 448 w 448"/>
                      <a:gd name="T9" fmla="*/ 424 h 448"/>
                      <a:gd name="T10" fmla="*/ 424 w 448"/>
                      <a:gd name="T11" fmla="*/ 448 h 448"/>
                      <a:gd name="T12" fmla="*/ 24 w 448"/>
                      <a:gd name="T13" fmla="*/ 448 h 448"/>
                      <a:gd name="T14" fmla="*/ 0 w 448"/>
                      <a:gd name="T15" fmla="*/ 424 h 448"/>
                      <a:gd name="T16" fmla="*/ 0 w 448"/>
                      <a:gd name="T17" fmla="*/ 24 h 448"/>
                      <a:gd name="T18" fmla="*/ 48 w 448"/>
                      <a:gd name="T19" fmla="*/ 424 h 448"/>
                      <a:gd name="T20" fmla="*/ 24 w 448"/>
                      <a:gd name="T21" fmla="*/ 400 h 448"/>
                      <a:gd name="T22" fmla="*/ 424 w 448"/>
                      <a:gd name="T23" fmla="*/ 400 h 448"/>
                      <a:gd name="T24" fmla="*/ 400 w 448"/>
                      <a:gd name="T25" fmla="*/ 424 h 448"/>
                      <a:gd name="T26" fmla="*/ 400 w 448"/>
                      <a:gd name="T27" fmla="*/ 24 h 448"/>
                      <a:gd name="T28" fmla="*/ 424 w 448"/>
                      <a:gd name="T29" fmla="*/ 48 h 448"/>
                      <a:gd name="T30" fmla="*/ 24 w 448"/>
                      <a:gd name="T31" fmla="*/ 48 h 448"/>
                      <a:gd name="T32" fmla="*/ 48 w 448"/>
                      <a:gd name="T33" fmla="*/ 24 h 448"/>
                      <a:gd name="T34" fmla="*/ 48 w 448"/>
                      <a:gd name="T35" fmla="*/ 424 h 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8" h="448">
                        <a:moveTo>
                          <a:pt x="0" y="24"/>
                        </a:moveTo>
                        <a:cubicBezTo>
                          <a:pt x="0" y="11"/>
                          <a:pt x="11" y="0"/>
                          <a:pt x="24" y="0"/>
                        </a:cubicBezTo>
                        <a:lnTo>
                          <a:pt x="424" y="0"/>
                        </a:lnTo>
                        <a:cubicBezTo>
                          <a:pt x="438" y="0"/>
                          <a:pt x="448" y="11"/>
                          <a:pt x="448" y="24"/>
                        </a:cubicBezTo>
                        <a:lnTo>
                          <a:pt x="448" y="424"/>
                        </a:lnTo>
                        <a:cubicBezTo>
                          <a:pt x="448" y="438"/>
                          <a:pt x="438" y="448"/>
                          <a:pt x="424" y="448"/>
                        </a:cubicBezTo>
                        <a:lnTo>
                          <a:pt x="24" y="448"/>
                        </a:lnTo>
                        <a:cubicBezTo>
                          <a:pt x="11" y="448"/>
                          <a:pt x="0" y="438"/>
                          <a:pt x="0" y="424"/>
                        </a:cubicBezTo>
                        <a:lnTo>
                          <a:pt x="0" y="24"/>
                        </a:lnTo>
                        <a:close/>
                        <a:moveTo>
                          <a:pt x="48" y="424"/>
                        </a:moveTo>
                        <a:lnTo>
                          <a:pt x="24" y="400"/>
                        </a:lnTo>
                        <a:lnTo>
                          <a:pt x="424" y="400"/>
                        </a:lnTo>
                        <a:lnTo>
                          <a:pt x="400" y="424"/>
                        </a:lnTo>
                        <a:lnTo>
                          <a:pt x="400" y="24"/>
                        </a:lnTo>
                        <a:lnTo>
                          <a:pt x="424" y="48"/>
                        </a:lnTo>
                        <a:lnTo>
                          <a:pt x="24" y="48"/>
                        </a:lnTo>
                        <a:lnTo>
                          <a:pt x="48" y="24"/>
                        </a:lnTo>
                        <a:lnTo>
                          <a:pt x="48" y="424"/>
                        </a:lnTo>
                        <a:close/>
                      </a:path>
                    </a:pathLst>
                  </a:custGeom>
                  <a:solidFill>
                    <a:srgbClr val="BE4B48"/>
                  </a:solidFill>
                  <a:ln w="1" cap="flat">
                    <a:solidFill>
                      <a:srgbClr val="BE4B48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</p:grpSp>
            <p:grpSp>
              <p:nvGrpSpPr>
                <p:cNvPr id="349" name="グループ化 2418"/>
                <p:cNvGrpSpPr/>
                <p:nvPr/>
              </p:nvGrpSpPr>
              <p:grpSpPr>
                <a:xfrm>
                  <a:off x="1674326" y="4232180"/>
                  <a:ext cx="1237260" cy="285893"/>
                  <a:chOff x="5707901" y="3886964"/>
                  <a:chExt cx="1237260" cy="285893"/>
                </a:xfrm>
              </p:grpSpPr>
              <p:sp>
                <p:nvSpPr>
                  <p:cNvPr id="357" name="Freeform 349"/>
                  <p:cNvSpPr>
                    <a:spLocks/>
                  </p:cNvSpPr>
                  <p:nvPr/>
                </p:nvSpPr>
                <p:spPr bwMode="auto">
                  <a:xfrm>
                    <a:off x="5707901" y="3978196"/>
                    <a:ext cx="239713" cy="19050"/>
                  </a:xfrm>
                  <a:custGeom>
                    <a:avLst/>
                    <a:gdLst>
                      <a:gd name="T0" fmla="*/ 72 w 1424"/>
                      <a:gd name="T1" fmla="*/ 0 h 144"/>
                      <a:gd name="T2" fmla="*/ 1352 w 1424"/>
                      <a:gd name="T3" fmla="*/ 0 h 144"/>
                      <a:gd name="T4" fmla="*/ 1424 w 1424"/>
                      <a:gd name="T5" fmla="*/ 72 h 144"/>
                      <a:gd name="T6" fmla="*/ 1352 w 1424"/>
                      <a:gd name="T7" fmla="*/ 144 h 144"/>
                      <a:gd name="T8" fmla="*/ 72 w 1424"/>
                      <a:gd name="T9" fmla="*/ 144 h 144"/>
                      <a:gd name="T10" fmla="*/ 0 w 1424"/>
                      <a:gd name="T11" fmla="*/ 72 h 144"/>
                      <a:gd name="T12" fmla="*/ 72 w 1424"/>
                      <a:gd name="T13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24" h="144">
                        <a:moveTo>
                          <a:pt x="72" y="0"/>
                        </a:moveTo>
                        <a:lnTo>
                          <a:pt x="1352" y="0"/>
                        </a:lnTo>
                        <a:cubicBezTo>
                          <a:pt x="1392" y="0"/>
                          <a:pt x="1424" y="33"/>
                          <a:pt x="1424" y="72"/>
                        </a:cubicBezTo>
                        <a:cubicBezTo>
                          <a:pt x="1424" y="112"/>
                          <a:pt x="1392" y="144"/>
                          <a:pt x="1352" y="144"/>
                        </a:cubicBezTo>
                        <a:lnTo>
                          <a:pt x="72" y="144"/>
                        </a:lnTo>
                        <a:cubicBezTo>
                          <a:pt x="33" y="144"/>
                          <a:pt x="0" y="112"/>
                          <a:pt x="0" y="72"/>
                        </a:cubicBezTo>
                        <a:cubicBezTo>
                          <a:pt x="0" y="33"/>
                          <a:pt x="33" y="0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98B954"/>
                  </a:solidFill>
                  <a:ln w="1" cap="flat">
                    <a:solidFill>
                      <a:srgbClr val="98B954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58" name="Freeform 350"/>
                  <p:cNvSpPr>
                    <a:spLocks/>
                  </p:cNvSpPr>
                  <p:nvPr/>
                </p:nvSpPr>
                <p:spPr bwMode="auto">
                  <a:xfrm>
                    <a:off x="5793626" y="3960733"/>
                    <a:ext cx="68263" cy="55563"/>
                  </a:xfrm>
                  <a:custGeom>
                    <a:avLst/>
                    <a:gdLst>
                      <a:gd name="T0" fmla="*/ 21 w 43"/>
                      <a:gd name="T1" fmla="*/ 0 h 35"/>
                      <a:gd name="T2" fmla="*/ 43 w 43"/>
                      <a:gd name="T3" fmla="*/ 35 h 35"/>
                      <a:gd name="T4" fmla="*/ 0 w 43"/>
                      <a:gd name="T5" fmla="*/ 35 h 35"/>
                      <a:gd name="T6" fmla="*/ 21 w 43"/>
                      <a:gd name="T7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" h="35">
                        <a:moveTo>
                          <a:pt x="21" y="0"/>
                        </a:moveTo>
                        <a:lnTo>
                          <a:pt x="43" y="35"/>
                        </a:lnTo>
                        <a:lnTo>
                          <a:pt x="0" y="3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9BB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59" name="Freeform 351"/>
                  <p:cNvSpPr>
                    <a:spLocks noEditPoints="1"/>
                  </p:cNvSpPr>
                  <p:nvPr/>
                </p:nvSpPr>
                <p:spPr bwMode="auto">
                  <a:xfrm>
                    <a:off x="5790451" y="3957558"/>
                    <a:ext cx="74613" cy="61913"/>
                  </a:xfrm>
                  <a:custGeom>
                    <a:avLst/>
                    <a:gdLst>
                      <a:gd name="T0" fmla="*/ 204 w 451"/>
                      <a:gd name="T1" fmla="*/ 13 h 448"/>
                      <a:gd name="T2" fmla="*/ 226 w 451"/>
                      <a:gd name="T3" fmla="*/ 0 h 448"/>
                      <a:gd name="T4" fmla="*/ 247 w 451"/>
                      <a:gd name="T5" fmla="*/ 13 h 448"/>
                      <a:gd name="T6" fmla="*/ 447 w 451"/>
                      <a:gd name="T7" fmla="*/ 413 h 448"/>
                      <a:gd name="T8" fmla="*/ 446 w 451"/>
                      <a:gd name="T9" fmla="*/ 437 h 448"/>
                      <a:gd name="T10" fmla="*/ 426 w 451"/>
                      <a:gd name="T11" fmla="*/ 448 h 448"/>
                      <a:gd name="T12" fmla="*/ 26 w 451"/>
                      <a:gd name="T13" fmla="*/ 448 h 448"/>
                      <a:gd name="T14" fmla="*/ 5 w 451"/>
                      <a:gd name="T15" fmla="*/ 437 h 448"/>
                      <a:gd name="T16" fmla="*/ 4 w 451"/>
                      <a:gd name="T17" fmla="*/ 413 h 448"/>
                      <a:gd name="T18" fmla="*/ 204 w 451"/>
                      <a:gd name="T19" fmla="*/ 13 h 448"/>
                      <a:gd name="T20" fmla="*/ 47 w 451"/>
                      <a:gd name="T21" fmla="*/ 435 h 448"/>
                      <a:gd name="T22" fmla="*/ 26 w 451"/>
                      <a:gd name="T23" fmla="*/ 400 h 448"/>
                      <a:gd name="T24" fmla="*/ 426 w 451"/>
                      <a:gd name="T25" fmla="*/ 400 h 448"/>
                      <a:gd name="T26" fmla="*/ 404 w 451"/>
                      <a:gd name="T27" fmla="*/ 435 h 448"/>
                      <a:gd name="T28" fmla="*/ 204 w 451"/>
                      <a:gd name="T29" fmla="*/ 35 h 448"/>
                      <a:gd name="T30" fmla="*/ 247 w 451"/>
                      <a:gd name="T31" fmla="*/ 35 h 448"/>
                      <a:gd name="T32" fmla="*/ 47 w 451"/>
                      <a:gd name="T33" fmla="*/ 435 h 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1" h="448">
                        <a:moveTo>
                          <a:pt x="204" y="13"/>
                        </a:moveTo>
                        <a:cubicBezTo>
                          <a:pt x="208" y="5"/>
                          <a:pt x="217" y="0"/>
                          <a:pt x="226" y="0"/>
                        </a:cubicBezTo>
                        <a:cubicBezTo>
                          <a:pt x="235" y="0"/>
                          <a:pt x="243" y="5"/>
                          <a:pt x="247" y="13"/>
                        </a:cubicBezTo>
                        <a:lnTo>
                          <a:pt x="447" y="413"/>
                        </a:lnTo>
                        <a:cubicBezTo>
                          <a:pt x="451" y="421"/>
                          <a:pt x="450" y="430"/>
                          <a:pt x="446" y="437"/>
                        </a:cubicBezTo>
                        <a:cubicBezTo>
                          <a:pt x="442" y="444"/>
                          <a:pt x="434" y="448"/>
                          <a:pt x="426" y="448"/>
                        </a:cubicBezTo>
                        <a:lnTo>
                          <a:pt x="26" y="448"/>
                        </a:lnTo>
                        <a:cubicBezTo>
                          <a:pt x="17" y="448"/>
                          <a:pt x="10" y="444"/>
                          <a:pt x="5" y="437"/>
                        </a:cubicBezTo>
                        <a:cubicBezTo>
                          <a:pt x="1" y="430"/>
                          <a:pt x="0" y="421"/>
                          <a:pt x="4" y="413"/>
                        </a:cubicBezTo>
                        <a:lnTo>
                          <a:pt x="204" y="13"/>
                        </a:lnTo>
                        <a:close/>
                        <a:moveTo>
                          <a:pt x="47" y="435"/>
                        </a:moveTo>
                        <a:lnTo>
                          <a:pt x="26" y="400"/>
                        </a:lnTo>
                        <a:lnTo>
                          <a:pt x="426" y="400"/>
                        </a:lnTo>
                        <a:lnTo>
                          <a:pt x="404" y="435"/>
                        </a:lnTo>
                        <a:lnTo>
                          <a:pt x="204" y="35"/>
                        </a:lnTo>
                        <a:lnTo>
                          <a:pt x="247" y="35"/>
                        </a:lnTo>
                        <a:lnTo>
                          <a:pt x="47" y="435"/>
                        </a:lnTo>
                        <a:close/>
                      </a:path>
                    </a:pathLst>
                  </a:custGeom>
                  <a:solidFill>
                    <a:srgbClr val="98B954"/>
                  </a:solidFill>
                  <a:ln w="1" cap="flat">
                    <a:solidFill>
                      <a:srgbClr val="98B954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60" name="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6670155" y="3886964"/>
                    <a:ext cx="275006" cy="2858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ja-JP" altLang="ja-JP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ＭＳ Ｐゴシック" pitchFamily="50" charset="-128"/>
                      </a:rPr>
                      <a:t>RA</a:t>
                    </a:r>
                    <a:endParaRPr kumimoji="1" lang="ja-JP" altLang="ja-JP" sz="11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ＭＳ Ｐゴシック" pitchFamily="50" charset="-128"/>
                    </a:endParaRPr>
                  </a:p>
                </p:txBody>
              </p:sp>
            </p:grpSp>
            <p:grpSp>
              <p:nvGrpSpPr>
                <p:cNvPr id="350" name="グループ化 2417"/>
                <p:cNvGrpSpPr/>
                <p:nvPr/>
              </p:nvGrpSpPr>
              <p:grpSpPr>
                <a:xfrm>
                  <a:off x="1975871" y="4219112"/>
                  <a:ext cx="608886" cy="272345"/>
                  <a:chOff x="5338728" y="4078690"/>
                  <a:chExt cx="608886" cy="272345"/>
                </a:xfrm>
              </p:grpSpPr>
              <p:sp>
                <p:nvSpPr>
                  <p:cNvPr id="353" name="Freeform 353"/>
                  <p:cNvSpPr>
                    <a:spLocks/>
                  </p:cNvSpPr>
                  <p:nvPr/>
                </p:nvSpPr>
                <p:spPr bwMode="auto">
                  <a:xfrm>
                    <a:off x="5707901" y="4202668"/>
                    <a:ext cx="239713" cy="19050"/>
                  </a:xfrm>
                  <a:custGeom>
                    <a:avLst/>
                    <a:gdLst>
                      <a:gd name="T0" fmla="*/ 72 w 1424"/>
                      <a:gd name="T1" fmla="*/ 0 h 144"/>
                      <a:gd name="T2" fmla="*/ 1352 w 1424"/>
                      <a:gd name="T3" fmla="*/ 0 h 144"/>
                      <a:gd name="T4" fmla="*/ 1424 w 1424"/>
                      <a:gd name="T5" fmla="*/ 72 h 144"/>
                      <a:gd name="T6" fmla="*/ 1352 w 1424"/>
                      <a:gd name="T7" fmla="*/ 144 h 144"/>
                      <a:gd name="T8" fmla="*/ 72 w 1424"/>
                      <a:gd name="T9" fmla="*/ 144 h 144"/>
                      <a:gd name="T10" fmla="*/ 0 w 1424"/>
                      <a:gd name="T11" fmla="*/ 72 h 144"/>
                      <a:gd name="T12" fmla="*/ 72 w 1424"/>
                      <a:gd name="T13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24" h="144">
                        <a:moveTo>
                          <a:pt x="72" y="0"/>
                        </a:moveTo>
                        <a:lnTo>
                          <a:pt x="1352" y="0"/>
                        </a:lnTo>
                        <a:cubicBezTo>
                          <a:pt x="1392" y="0"/>
                          <a:pt x="1424" y="33"/>
                          <a:pt x="1424" y="72"/>
                        </a:cubicBezTo>
                        <a:cubicBezTo>
                          <a:pt x="1424" y="112"/>
                          <a:pt x="1392" y="144"/>
                          <a:pt x="1352" y="144"/>
                        </a:cubicBezTo>
                        <a:lnTo>
                          <a:pt x="72" y="144"/>
                        </a:lnTo>
                        <a:cubicBezTo>
                          <a:pt x="33" y="144"/>
                          <a:pt x="0" y="112"/>
                          <a:pt x="0" y="72"/>
                        </a:cubicBezTo>
                        <a:cubicBezTo>
                          <a:pt x="0" y="33"/>
                          <a:pt x="33" y="0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7D60A0"/>
                  </a:solidFill>
                  <a:ln w="1" cap="flat">
                    <a:solidFill>
                      <a:srgbClr val="7D60A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54" name="Freeform 354"/>
                  <p:cNvSpPr>
                    <a:spLocks noEditPoints="1"/>
                  </p:cNvSpPr>
                  <p:nvPr/>
                </p:nvSpPr>
                <p:spPr bwMode="auto">
                  <a:xfrm>
                    <a:off x="5793626" y="4185206"/>
                    <a:ext cx="68263" cy="53975"/>
                  </a:xfrm>
                  <a:custGeom>
                    <a:avLst/>
                    <a:gdLst>
                      <a:gd name="T0" fmla="*/ 43 w 43"/>
                      <a:gd name="T1" fmla="*/ 34 h 34"/>
                      <a:gd name="T2" fmla="*/ 0 w 43"/>
                      <a:gd name="T3" fmla="*/ 0 h 34"/>
                      <a:gd name="T4" fmla="*/ 43 w 43"/>
                      <a:gd name="T5" fmla="*/ 34 h 34"/>
                      <a:gd name="T6" fmla="*/ 0 w 43"/>
                      <a:gd name="T7" fmla="*/ 34 h 34"/>
                      <a:gd name="T8" fmla="*/ 43 w 43"/>
                      <a:gd name="T9" fmla="*/ 0 h 34"/>
                      <a:gd name="T10" fmla="*/ 0 w 43"/>
                      <a:gd name="T11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34">
                        <a:moveTo>
                          <a:pt x="43" y="34"/>
                        </a:moveTo>
                        <a:lnTo>
                          <a:pt x="0" y="0"/>
                        </a:lnTo>
                        <a:lnTo>
                          <a:pt x="43" y="34"/>
                        </a:lnTo>
                        <a:close/>
                        <a:moveTo>
                          <a:pt x="0" y="34"/>
                        </a:moveTo>
                        <a:lnTo>
                          <a:pt x="43" y="0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806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55" name="Freeform 355"/>
                  <p:cNvSpPr>
                    <a:spLocks noEditPoints="1"/>
                  </p:cNvSpPr>
                  <p:nvPr/>
                </p:nvSpPr>
                <p:spPr bwMode="auto">
                  <a:xfrm>
                    <a:off x="5790451" y="4183618"/>
                    <a:ext cx="73025" cy="58738"/>
                  </a:xfrm>
                  <a:custGeom>
                    <a:avLst/>
                    <a:gdLst>
                      <a:gd name="T0" fmla="*/ 43 w 46"/>
                      <a:gd name="T1" fmla="*/ 37 h 37"/>
                      <a:gd name="T2" fmla="*/ 0 w 46"/>
                      <a:gd name="T3" fmla="*/ 3 h 37"/>
                      <a:gd name="T4" fmla="*/ 4 w 46"/>
                      <a:gd name="T5" fmla="*/ 0 h 37"/>
                      <a:gd name="T6" fmla="*/ 46 w 46"/>
                      <a:gd name="T7" fmla="*/ 34 h 37"/>
                      <a:gd name="T8" fmla="*/ 43 w 46"/>
                      <a:gd name="T9" fmla="*/ 37 h 37"/>
                      <a:gd name="T10" fmla="*/ 0 w 46"/>
                      <a:gd name="T11" fmla="*/ 34 h 37"/>
                      <a:gd name="T12" fmla="*/ 43 w 46"/>
                      <a:gd name="T13" fmla="*/ 0 h 37"/>
                      <a:gd name="T14" fmla="*/ 46 w 46"/>
                      <a:gd name="T15" fmla="*/ 3 h 37"/>
                      <a:gd name="T16" fmla="*/ 4 w 46"/>
                      <a:gd name="T17" fmla="*/ 37 h 37"/>
                      <a:gd name="T18" fmla="*/ 0 w 46"/>
                      <a:gd name="T19" fmla="*/ 34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37">
                        <a:moveTo>
                          <a:pt x="43" y="37"/>
                        </a:move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46" y="34"/>
                        </a:lnTo>
                        <a:lnTo>
                          <a:pt x="43" y="37"/>
                        </a:lnTo>
                        <a:close/>
                        <a:moveTo>
                          <a:pt x="0" y="34"/>
                        </a:moveTo>
                        <a:lnTo>
                          <a:pt x="43" y="0"/>
                        </a:lnTo>
                        <a:lnTo>
                          <a:pt x="46" y="3"/>
                        </a:lnTo>
                        <a:lnTo>
                          <a:pt x="4" y="37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7D60A0"/>
                  </a:solidFill>
                  <a:ln w="1" cap="flat">
                    <a:solidFill>
                      <a:srgbClr val="7D60A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 sz="1100"/>
                  </a:p>
                </p:txBody>
              </p:sp>
              <p:sp>
                <p:nvSpPr>
                  <p:cNvPr id="356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5338728" y="4078690"/>
                    <a:ext cx="145542" cy="272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ja-JP" sz="11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ＭＳ Ｐゴシック" pitchFamily="50" charset="-128"/>
                      </a:rPr>
                      <a:t>ε</a:t>
                    </a:r>
                    <a:r>
                      <a:rPr kumimoji="1" lang="en-US" altLang="ja-JP" sz="1100" b="0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ＭＳ Ｐゴシック" pitchFamily="50" charset="-128"/>
                      </a:rPr>
                      <a:t>f</a:t>
                    </a:r>
                    <a:endParaRPr kumimoji="1" lang="ja-JP" sz="11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ＭＳ Ｐゴシック" pitchFamily="50" charset="-128"/>
                    </a:endParaRPr>
                  </a:p>
                </p:txBody>
              </p:sp>
            </p:grpSp>
            <p:sp>
              <p:nvSpPr>
                <p:cNvPr id="351" name="正方形/長方形 350"/>
                <p:cNvSpPr/>
                <p:nvPr/>
              </p:nvSpPr>
              <p:spPr>
                <a:xfrm>
                  <a:off x="140717" y="4103270"/>
                  <a:ext cx="792235" cy="441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 i="1" dirty="0" err="1">
                      <a:latin typeface="Symbol" pitchFamily="18" charset="2"/>
                      <a:cs typeface="Arial" pitchFamily="34" charset="0"/>
                    </a:rPr>
                    <a:t>s</a:t>
                  </a:r>
                  <a:r>
                    <a:rPr lang="en-US" altLang="ja-JP" sz="1100" baseline="-25000" dirty="0" err="1">
                      <a:latin typeface="Arial" pitchFamily="34" charset="0"/>
                      <a:cs typeface="Arial" pitchFamily="34" charset="0"/>
                    </a:rPr>
                    <a:t>UTS</a:t>
                  </a:r>
                  <a:endParaRPr lang="ja-JP" altLang="en-US" sz="1100" dirty="0"/>
                </a:p>
              </p:txBody>
            </p:sp>
            <p:sp>
              <p:nvSpPr>
                <p:cNvPr id="352" name="正方形/長方形 351"/>
                <p:cNvSpPr/>
                <p:nvPr/>
              </p:nvSpPr>
              <p:spPr>
                <a:xfrm>
                  <a:off x="1119202" y="4113897"/>
                  <a:ext cx="695013" cy="441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 i="1" dirty="0">
                      <a:latin typeface="Symbol" pitchFamily="18" charset="2"/>
                      <a:cs typeface="Arial" pitchFamily="34" charset="0"/>
                    </a:rPr>
                    <a:t>s</a:t>
                  </a:r>
                  <a:r>
                    <a:rPr lang="en-US" altLang="ja-JP" sz="1100" baseline="-25000" dirty="0">
                      <a:latin typeface="Arial" pitchFamily="34" charset="0"/>
                      <a:cs typeface="Arial" pitchFamily="34" charset="0"/>
                    </a:rPr>
                    <a:t>0.2</a:t>
                  </a:r>
                  <a:endParaRPr lang="ja-JP" altLang="en-US" sz="1100" dirty="0"/>
                </a:p>
              </p:txBody>
            </p:sp>
          </p:grpSp>
          <p:grpSp>
            <p:nvGrpSpPr>
              <p:cNvPr id="335" name="グループ化 334"/>
              <p:cNvGrpSpPr/>
              <p:nvPr/>
            </p:nvGrpSpPr>
            <p:grpSpPr>
              <a:xfrm>
                <a:off x="4545079" y="1562100"/>
                <a:ext cx="136115" cy="3281145"/>
                <a:chOff x="4652693" y="1525588"/>
                <a:chExt cx="46849" cy="3373707"/>
              </a:xfrm>
            </p:grpSpPr>
            <p:sp>
              <p:nvSpPr>
                <p:cNvPr id="342" name="Rectangle 818"/>
                <p:cNvSpPr>
                  <a:spLocks noChangeArrowheads="1"/>
                </p:cNvSpPr>
                <p:nvPr/>
              </p:nvSpPr>
              <p:spPr bwMode="auto">
                <a:xfrm>
                  <a:off x="4652693" y="4605337"/>
                  <a:ext cx="46849" cy="29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0</a:t>
                  </a:r>
                  <a:endPara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343" name="Rectangle 819"/>
                <p:cNvSpPr>
                  <a:spLocks noChangeArrowheads="1"/>
                </p:cNvSpPr>
                <p:nvPr/>
              </p:nvSpPr>
              <p:spPr bwMode="auto">
                <a:xfrm>
                  <a:off x="4652693" y="3835401"/>
                  <a:ext cx="46849" cy="29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</a:t>
                  </a:r>
                  <a:endPara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344" name="Rectangle 820"/>
                <p:cNvSpPr>
                  <a:spLocks noChangeArrowheads="1"/>
                </p:cNvSpPr>
                <p:nvPr/>
              </p:nvSpPr>
              <p:spPr bwMode="auto">
                <a:xfrm>
                  <a:off x="4652693" y="3065462"/>
                  <a:ext cx="46849" cy="29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2</a:t>
                  </a:r>
                  <a:endPara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345" name="Rectangle 821"/>
                <p:cNvSpPr>
                  <a:spLocks noChangeArrowheads="1"/>
                </p:cNvSpPr>
                <p:nvPr/>
              </p:nvSpPr>
              <p:spPr bwMode="auto">
                <a:xfrm>
                  <a:off x="4652693" y="2295526"/>
                  <a:ext cx="46849" cy="29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3</a:t>
                  </a:r>
                  <a:endPara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346" name="Rectangle 822"/>
                <p:cNvSpPr>
                  <a:spLocks noChangeArrowheads="1"/>
                </p:cNvSpPr>
                <p:nvPr/>
              </p:nvSpPr>
              <p:spPr bwMode="auto">
                <a:xfrm>
                  <a:off x="4652693" y="1525588"/>
                  <a:ext cx="46849" cy="293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4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</p:grpSp>
          <p:grpSp>
            <p:nvGrpSpPr>
              <p:cNvPr id="336" name="グループ化 335"/>
              <p:cNvGrpSpPr/>
              <p:nvPr/>
            </p:nvGrpSpPr>
            <p:grpSpPr>
              <a:xfrm>
                <a:off x="4386742" y="2470124"/>
                <a:ext cx="77866" cy="1507349"/>
                <a:chOff x="6634642" y="2114524"/>
                <a:chExt cx="77866" cy="1507349"/>
              </a:xfrm>
            </p:grpSpPr>
            <p:cxnSp>
              <p:nvCxnSpPr>
                <p:cNvPr id="339" name="直線コネクタ 338"/>
                <p:cNvCxnSpPr/>
                <p:nvPr/>
              </p:nvCxnSpPr>
              <p:spPr>
                <a:xfrm>
                  <a:off x="6634642" y="3621873"/>
                  <a:ext cx="6683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線コネクタ 339"/>
                <p:cNvCxnSpPr/>
                <p:nvPr/>
              </p:nvCxnSpPr>
              <p:spPr>
                <a:xfrm>
                  <a:off x="6644167" y="2867999"/>
                  <a:ext cx="6683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線コネクタ 340"/>
                <p:cNvCxnSpPr/>
                <p:nvPr/>
              </p:nvCxnSpPr>
              <p:spPr>
                <a:xfrm>
                  <a:off x="6645675" y="2114524"/>
                  <a:ext cx="6683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7" name="縦軸名"/>
              <p:cNvSpPr txBox="1"/>
              <p:nvPr/>
            </p:nvSpPr>
            <p:spPr>
              <a:xfrm rot="16200000">
                <a:off x="-1089239" y="3015316"/>
                <a:ext cx="2905106" cy="50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1400" i="1" dirty="0" err="1" smtClean="0"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kumimoji="1" lang="en-US" altLang="ja-JP" sz="1400" baseline="-25000" dirty="0" err="1" smtClean="0">
                    <a:latin typeface="Arial" pitchFamily="34" charset="0"/>
                    <a:cs typeface="Arial" pitchFamily="34" charset="0"/>
                  </a:rPr>
                  <a:t>UTS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altLang="ja-JP" sz="1400" i="1" dirty="0" smtClean="0"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en-US" altLang="ja-JP" sz="1400" baseline="-25000" dirty="0" smtClean="0">
                    <a:latin typeface="Arial" pitchFamily="34" charset="0"/>
                    <a:cs typeface="Arial" pitchFamily="34" charset="0"/>
                  </a:rPr>
                  <a:t>0.2 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/ </a:t>
                </a:r>
                <a:r>
                  <a:rPr kumimoji="1" lang="en-US" altLang="ja-JP" sz="1400" dirty="0" err="1" smtClean="0">
                    <a:latin typeface="Arial" pitchFamily="34" charset="0"/>
                    <a:cs typeface="Arial" pitchFamily="34" charset="0"/>
                  </a:rPr>
                  <a:t>MPa</a:t>
                </a:r>
                <a:endParaRPr kumimoji="1" lang="ja-JP" alt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縦軸名"/>
              <p:cNvSpPr txBox="1"/>
              <p:nvPr/>
            </p:nvSpPr>
            <p:spPr>
              <a:xfrm rot="16200000">
                <a:off x="3935378" y="2971033"/>
                <a:ext cx="1879409" cy="50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400" i="1" dirty="0" smtClean="0"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en-US" altLang="ja-JP" sz="1400" baseline="-25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(%), </a:t>
                </a:r>
                <a:r>
                  <a:rPr lang="en-US" altLang="ja-JP" sz="1400" i="1" dirty="0" err="1" smtClean="0">
                    <a:latin typeface="Arial" pitchFamily="34" charset="0"/>
                    <a:cs typeface="Arial" pitchFamily="34" charset="0"/>
                  </a:rPr>
                  <a:t>ε</a:t>
                </a:r>
                <a:r>
                  <a:rPr lang="en-US" altLang="ja-JP" sz="1400" baseline="-25000" dirty="0" err="1" smtClean="0">
                    <a:latin typeface="Arial" pitchFamily="34" charset="0"/>
                    <a:cs typeface="Arial" pitchFamily="34" charset="0"/>
                  </a:rPr>
                  <a:t>f</a:t>
                </a:r>
                <a:endParaRPr kumimoji="1" lang="ja-JP" altLang="en-US" sz="1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66" name="直線コネクタ 265"/>
            <p:cNvCxnSpPr/>
            <p:nvPr/>
          </p:nvCxnSpPr>
          <p:spPr>
            <a:xfrm>
              <a:off x="5841754" y="3653215"/>
              <a:ext cx="0" cy="64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コネクタ 266"/>
            <p:cNvCxnSpPr/>
            <p:nvPr/>
          </p:nvCxnSpPr>
          <p:spPr>
            <a:xfrm>
              <a:off x="6541841" y="3652692"/>
              <a:ext cx="0" cy="64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線コネクタ 267"/>
            <p:cNvCxnSpPr/>
            <p:nvPr/>
          </p:nvCxnSpPr>
          <p:spPr>
            <a:xfrm>
              <a:off x="7203829" y="3652691"/>
              <a:ext cx="0" cy="64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コネクタ 268"/>
            <p:cNvCxnSpPr/>
            <p:nvPr/>
          </p:nvCxnSpPr>
          <p:spPr>
            <a:xfrm>
              <a:off x="7868991" y="3652692"/>
              <a:ext cx="0" cy="64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テキスト ボックス 269"/>
            <p:cNvSpPr txBox="1"/>
            <p:nvPr/>
          </p:nvSpPr>
          <p:spPr>
            <a:xfrm>
              <a:off x="6075453" y="3965466"/>
              <a:ext cx="1492936" cy="472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Time, </a:t>
              </a:r>
              <a:r>
                <a:rPr kumimoji="1" lang="en-US" altLang="ja-JP" sz="1400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 / s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1" name="直線コネクタ 270"/>
            <p:cNvCxnSpPr/>
            <p:nvPr/>
          </p:nvCxnSpPr>
          <p:spPr>
            <a:xfrm>
              <a:off x="5419289" y="1502627"/>
              <a:ext cx="0" cy="954399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コネクタ 271"/>
            <p:cNvCxnSpPr/>
            <p:nvPr/>
          </p:nvCxnSpPr>
          <p:spPr>
            <a:xfrm>
              <a:off x="5388124" y="2457026"/>
              <a:ext cx="63500" cy="1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コネクタ 272"/>
            <p:cNvCxnSpPr/>
            <p:nvPr/>
          </p:nvCxnSpPr>
          <p:spPr>
            <a:xfrm>
              <a:off x="5779368" y="1383871"/>
              <a:ext cx="76200" cy="24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コネクタ 273"/>
            <p:cNvCxnSpPr/>
            <p:nvPr/>
          </p:nvCxnSpPr>
          <p:spPr>
            <a:xfrm flipV="1">
              <a:off x="5785085" y="1948235"/>
              <a:ext cx="65723" cy="13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コネクタ 274"/>
            <p:cNvCxnSpPr/>
            <p:nvPr/>
          </p:nvCxnSpPr>
          <p:spPr>
            <a:xfrm rot="5400000">
              <a:off x="5535156" y="1663015"/>
              <a:ext cx="564472" cy="1469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線コネクタ 275"/>
            <p:cNvCxnSpPr/>
            <p:nvPr/>
          </p:nvCxnSpPr>
          <p:spPr>
            <a:xfrm>
              <a:off x="6366564" y="1594965"/>
              <a:ext cx="73818" cy="37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線コネクタ 276"/>
            <p:cNvCxnSpPr/>
            <p:nvPr/>
          </p:nvCxnSpPr>
          <p:spPr>
            <a:xfrm flipV="1">
              <a:off x="6372099" y="2448998"/>
              <a:ext cx="63669" cy="20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線コネクタ 277"/>
            <p:cNvCxnSpPr/>
            <p:nvPr/>
          </p:nvCxnSpPr>
          <p:spPr>
            <a:xfrm rot="5400000">
              <a:off x="5974229" y="2023969"/>
              <a:ext cx="858336" cy="1423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線コネクタ 278"/>
            <p:cNvCxnSpPr/>
            <p:nvPr/>
          </p:nvCxnSpPr>
          <p:spPr>
            <a:xfrm>
              <a:off x="7158287" y="2227430"/>
              <a:ext cx="69056" cy="23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線コネクタ 279"/>
            <p:cNvCxnSpPr/>
            <p:nvPr/>
          </p:nvCxnSpPr>
          <p:spPr>
            <a:xfrm flipV="1">
              <a:off x="7163465" y="2569307"/>
              <a:ext cx="59562" cy="13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線コネクタ 280"/>
            <p:cNvCxnSpPr/>
            <p:nvPr/>
          </p:nvCxnSpPr>
          <p:spPr>
            <a:xfrm>
              <a:off x="7192078" y="2227456"/>
              <a:ext cx="0" cy="33969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コネクタ 281"/>
            <p:cNvCxnSpPr/>
            <p:nvPr/>
          </p:nvCxnSpPr>
          <p:spPr>
            <a:xfrm>
              <a:off x="8145187" y="1821851"/>
              <a:ext cx="71437" cy="3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コネクタ 282"/>
            <p:cNvCxnSpPr/>
            <p:nvPr/>
          </p:nvCxnSpPr>
          <p:spPr>
            <a:xfrm flipV="1">
              <a:off x="8150544" y="2633254"/>
              <a:ext cx="61615" cy="19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コネクタ 283"/>
            <p:cNvCxnSpPr/>
            <p:nvPr/>
          </p:nvCxnSpPr>
          <p:spPr>
            <a:xfrm>
              <a:off x="8177377" y="1826715"/>
              <a:ext cx="0" cy="806543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Rectangle 11"/>
            <p:cNvSpPr>
              <a:spLocks noChangeArrowheads="1"/>
            </p:cNvSpPr>
            <p:nvPr/>
          </p:nvSpPr>
          <p:spPr bwMode="auto">
            <a:xfrm>
              <a:off x="5216281" y="848356"/>
              <a:ext cx="8821" cy="2867779"/>
            </a:xfrm>
            <a:prstGeom prst="rect">
              <a:avLst/>
            </a:pr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5220692" y="3711792"/>
              <a:ext cx="3240393" cy="8686"/>
            </a:xfrm>
            <a:prstGeom prst="rect">
              <a:avLst/>
            </a:pr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7" name="Rectangle 31"/>
            <p:cNvSpPr>
              <a:spLocks noChangeArrowheads="1"/>
            </p:cNvSpPr>
            <p:nvPr/>
          </p:nvSpPr>
          <p:spPr bwMode="auto">
            <a:xfrm>
              <a:off x="5383888" y="2678175"/>
              <a:ext cx="60280" cy="57906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grpSp>
          <p:nvGrpSpPr>
            <p:cNvPr id="288" name="グループ化 287"/>
            <p:cNvGrpSpPr/>
            <p:nvPr/>
          </p:nvGrpSpPr>
          <p:grpSpPr>
            <a:xfrm>
              <a:off x="5216281" y="844013"/>
              <a:ext cx="3249214" cy="2876464"/>
              <a:chOff x="9789102" y="256374"/>
              <a:chExt cx="3249214" cy="2876464"/>
            </a:xfrm>
          </p:grpSpPr>
          <p:sp>
            <p:nvSpPr>
              <p:cNvPr id="320" name="Freeform 10"/>
              <p:cNvSpPr>
                <a:spLocks noEditPoints="1"/>
              </p:cNvSpPr>
              <p:nvPr/>
            </p:nvSpPr>
            <p:spPr bwMode="auto">
              <a:xfrm>
                <a:off x="9789102" y="256374"/>
                <a:ext cx="3249214" cy="2876464"/>
              </a:xfrm>
              <a:custGeom>
                <a:avLst/>
                <a:gdLst>
                  <a:gd name="T0" fmla="*/ 0 w 18416"/>
                  <a:gd name="T1" fmla="*/ 24 h 16560"/>
                  <a:gd name="T2" fmla="*/ 24 w 18416"/>
                  <a:gd name="T3" fmla="*/ 0 h 16560"/>
                  <a:gd name="T4" fmla="*/ 18392 w 18416"/>
                  <a:gd name="T5" fmla="*/ 0 h 16560"/>
                  <a:gd name="T6" fmla="*/ 18416 w 18416"/>
                  <a:gd name="T7" fmla="*/ 24 h 16560"/>
                  <a:gd name="T8" fmla="*/ 18416 w 18416"/>
                  <a:gd name="T9" fmla="*/ 16536 h 16560"/>
                  <a:gd name="T10" fmla="*/ 18392 w 18416"/>
                  <a:gd name="T11" fmla="*/ 16560 h 16560"/>
                  <a:gd name="T12" fmla="*/ 24 w 18416"/>
                  <a:gd name="T13" fmla="*/ 16560 h 16560"/>
                  <a:gd name="T14" fmla="*/ 0 w 18416"/>
                  <a:gd name="T15" fmla="*/ 16536 h 16560"/>
                  <a:gd name="T16" fmla="*/ 0 w 18416"/>
                  <a:gd name="T17" fmla="*/ 24 h 16560"/>
                  <a:gd name="T18" fmla="*/ 48 w 18416"/>
                  <a:gd name="T19" fmla="*/ 16536 h 16560"/>
                  <a:gd name="T20" fmla="*/ 24 w 18416"/>
                  <a:gd name="T21" fmla="*/ 16512 h 16560"/>
                  <a:gd name="T22" fmla="*/ 18392 w 18416"/>
                  <a:gd name="T23" fmla="*/ 16512 h 16560"/>
                  <a:gd name="T24" fmla="*/ 18368 w 18416"/>
                  <a:gd name="T25" fmla="*/ 16536 h 16560"/>
                  <a:gd name="T26" fmla="*/ 18368 w 18416"/>
                  <a:gd name="T27" fmla="*/ 24 h 16560"/>
                  <a:gd name="T28" fmla="*/ 18392 w 18416"/>
                  <a:gd name="T29" fmla="*/ 48 h 16560"/>
                  <a:gd name="T30" fmla="*/ 24 w 18416"/>
                  <a:gd name="T31" fmla="*/ 48 h 16560"/>
                  <a:gd name="T32" fmla="*/ 48 w 18416"/>
                  <a:gd name="T33" fmla="*/ 24 h 16560"/>
                  <a:gd name="T34" fmla="*/ 48 w 18416"/>
                  <a:gd name="T35" fmla="*/ 16536 h 16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416" h="16560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8392" y="0"/>
                    </a:lnTo>
                    <a:cubicBezTo>
                      <a:pt x="18406" y="0"/>
                      <a:pt x="18416" y="11"/>
                      <a:pt x="18416" y="24"/>
                    </a:cubicBezTo>
                    <a:lnTo>
                      <a:pt x="18416" y="16536"/>
                    </a:lnTo>
                    <a:cubicBezTo>
                      <a:pt x="18416" y="16550"/>
                      <a:pt x="18406" y="16560"/>
                      <a:pt x="18392" y="16560"/>
                    </a:cubicBezTo>
                    <a:lnTo>
                      <a:pt x="24" y="16560"/>
                    </a:lnTo>
                    <a:cubicBezTo>
                      <a:pt x="11" y="16560"/>
                      <a:pt x="0" y="16550"/>
                      <a:pt x="0" y="16536"/>
                    </a:cubicBezTo>
                    <a:lnTo>
                      <a:pt x="0" y="24"/>
                    </a:lnTo>
                    <a:close/>
                    <a:moveTo>
                      <a:pt x="48" y="16536"/>
                    </a:moveTo>
                    <a:lnTo>
                      <a:pt x="24" y="16512"/>
                    </a:lnTo>
                    <a:lnTo>
                      <a:pt x="18392" y="16512"/>
                    </a:lnTo>
                    <a:lnTo>
                      <a:pt x="18368" y="16536"/>
                    </a:lnTo>
                    <a:lnTo>
                      <a:pt x="18368" y="24"/>
                    </a:lnTo>
                    <a:lnTo>
                      <a:pt x="18392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6536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21" name="Freeform 32"/>
              <p:cNvSpPr>
                <a:spLocks noEditPoints="1"/>
              </p:cNvSpPr>
              <p:nvPr/>
            </p:nvSpPr>
            <p:spPr bwMode="auto">
              <a:xfrm>
                <a:off x="9953769" y="2086194"/>
                <a:ext cx="67631" cy="66592"/>
              </a:xfrm>
              <a:custGeom>
                <a:avLst/>
                <a:gdLst>
                  <a:gd name="T0" fmla="*/ 0 w 768"/>
                  <a:gd name="T1" fmla="*/ 48 h 768"/>
                  <a:gd name="T2" fmla="*/ 48 w 768"/>
                  <a:gd name="T3" fmla="*/ 0 h 768"/>
                  <a:gd name="T4" fmla="*/ 720 w 768"/>
                  <a:gd name="T5" fmla="*/ 0 h 768"/>
                  <a:gd name="T6" fmla="*/ 768 w 768"/>
                  <a:gd name="T7" fmla="*/ 48 h 768"/>
                  <a:gd name="T8" fmla="*/ 768 w 768"/>
                  <a:gd name="T9" fmla="*/ 720 h 768"/>
                  <a:gd name="T10" fmla="*/ 720 w 768"/>
                  <a:gd name="T11" fmla="*/ 768 h 768"/>
                  <a:gd name="T12" fmla="*/ 48 w 768"/>
                  <a:gd name="T13" fmla="*/ 768 h 768"/>
                  <a:gd name="T14" fmla="*/ 0 w 768"/>
                  <a:gd name="T15" fmla="*/ 720 h 768"/>
                  <a:gd name="T16" fmla="*/ 0 w 768"/>
                  <a:gd name="T17" fmla="*/ 48 h 768"/>
                  <a:gd name="T18" fmla="*/ 96 w 768"/>
                  <a:gd name="T19" fmla="*/ 720 h 768"/>
                  <a:gd name="T20" fmla="*/ 48 w 768"/>
                  <a:gd name="T21" fmla="*/ 672 h 768"/>
                  <a:gd name="T22" fmla="*/ 720 w 768"/>
                  <a:gd name="T23" fmla="*/ 672 h 768"/>
                  <a:gd name="T24" fmla="*/ 672 w 768"/>
                  <a:gd name="T25" fmla="*/ 720 h 768"/>
                  <a:gd name="T26" fmla="*/ 672 w 768"/>
                  <a:gd name="T27" fmla="*/ 48 h 768"/>
                  <a:gd name="T28" fmla="*/ 720 w 768"/>
                  <a:gd name="T29" fmla="*/ 96 h 768"/>
                  <a:gd name="T30" fmla="*/ 48 w 768"/>
                  <a:gd name="T31" fmla="*/ 96 h 768"/>
                  <a:gd name="T32" fmla="*/ 96 w 768"/>
                  <a:gd name="T33" fmla="*/ 48 h 768"/>
                  <a:gd name="T34" fmla="*/ 96 w 768"/>
                  <a:gd name="T35" fmla="*/ 72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8" h="768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720" y="0"/>
                    </a:lnTo>
                    <a:cubicBezTo>
                      <a:pt x="747" y="0"/>
                      <a:pt x="768" y="22"/>
                      <a:pt x="768" y="48"/>
                    </a:cubicBezTo>
                    <a:lnTo>
                      <a:pt x="768" y="720"/>
                    </a:lnTo>
                    <a:cubicBezTo>
                      <a:pt x="768" y="747"/>
                      <a:pt x="747" y="768"/>
                      <a:pt x="720" y="768"/>
                    </a:cubicBezTo>
                    <a:lnTo>
                      <a:pt x="48" y="768"/>
                    </a:lnTo>
                    <a:cubicBezTo>
                      <a:pt x="22" y="768"/>
                      <a:pt x="0" y="747"/>
                      <a:pt x="0" y="720"/>
                    </a:cubicBezTo>
                    <a:lnTo>
                      <a:pt x="0" y="48"/>
                    </a:lnTo>
                    <a:close/>
                    <a:moveTo>
                      <a:pt x="96" y="720"/>
                    </a:moveTo>
                    <a:lnTo>
                      <a:pt x="48" y="672"/>
                    </a:lnTo>
                    <a:lnTo>
                      <a:pt x="720" y="672"/>
                    </a:lnTo>
                    <a:lnTo>
                      <a:pt x="672" y="720"/>
                    </a:lnTo>
                    <a:lnTo>
                      <a:pt x="672" y="48"/>
                    </a:lnTo>
                    <a:lnTo>
                      <a:pt x="720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720"/>
                    </a:lnTo>
                    <a:close/>
                  </a:path>
                </a:pathLst>
              </a:custGeom>
              <a:solidFill>
                <a:srgbClr val="BE4B48"/>
              </a:solidFill>
              <a:ln w="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</p:grpSp>
        <p:cxnSp>
          <p:nvCxnSpPr>
            <p:cNvPr id="289" name="直線コネクタ 288"/>
            <p:cNvCxnSpPr/>
            <p:nvPr/>
          </p:nvCxnSpPr>
          <p:spPr>
            <a:xfrm>
              <a:off x="5193279" y="1255709"/>
              <a:ext cx="60325" cy="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線コネクタ 289"/>
            <p:cNvCxnSpPr/>
            <p:nvPr/>
          </p:nvCxnSpPr>
          <p:spPr>
            <a:xfrm>
              <a:off x="5193541" y="2003537"/>
              <a:ext cx="60325" cy="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コネクタ 290"/>
            <p:cNvCxnSpPr/>
            <p:nvPr/>
          </p:nvCxnSpPr>
          <p:spPr>
            <a:xfrm flipH="1">
              <a:off x="5227581" y="1257596"/>
              <a:ext cx="1" cy="745941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線コネクタ 291"/>
            <p:cNvCxnSpPr/>
            <p:nvPr/>
          </p:nvCxnSpPr>
          <p:spPr>
            <a:xfrm>
              <a:off x="5388913" y="1502627"/>
              <a:ext cx="60325" cy="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3" name="Group 65"/>
            <p:cNvGrpSpPr>
              <a:grpSpLocks noChangeAspect="1"/>
            </p:cNvGrpSpPr>
            <p:nvPr/>
          </p:nvGrpSpPr>
          <p:grpSpPr bwMode="auto">
            <a:xfrm>
              <a:off x="5189541" y="1543634"/>
              <a:ext cx="3021013" cy="1779588"/>
              <a:chOff x="-2892" y="1051"/>
              <a:chExt cx="1903" cy="1121"/>
            </a:xfrm>
          </p:grpSpPr>
          <p:sp>
            <p:nvSpPr>
              <p:cNvPr id="294" name="Freeform 73"/>
              <p:cNvSpPr>
                <a:spLocks/>
              </p:cNvSpPr>
              <p:nvPr/>
            </p:nvSpPr>
            <p:spPr bwMode="auto">
              <a:xfrm>
                <a:off x="-2877" y="1066"/>
                <a:ext cx="1873" cy="533"/>
              </a:xfrm>
              <a:custGeom>
                <a:avLst/>
                <a:gdLst>
                  <a:gd name="T0" fmla="*/ 97 w 16635"/>
                  <a:gd name="T1" fmla="*/ 33 h 4816"/>
                  <a:gd name="T2" fmla="*/ 1201 w 16635"/>
                  <a:gd name="T3" fmla="*/ 2265 h 4816"/>
                  <a:gd name="T4" fmla="*/ 1129 w 16635"/>
                  <a:gd name="T5" fmla="*/ 2249 h 4816"/>
                  <a:gd name="T6" fmla="*/ 3329 w 16635"/>
                  <a:gd name="T7" fmla="*/ 529 h 4816"/>
                  <a:gd name="T8" fmla="*/ 3381 w 16635"/>
                  <a:gd name="T9" fmla="*/ 524 h 4816"/>
                  <a:gd name="T10" fmla="*/ 6693 w 16635"/>
                  <a:gd name="T11" fmla="*/ 2316 h 4816"/>
                  <a:gd name="T12" fmla="*/ 11094 w 16635"/>
                  <a:gd name="T13" fmla="*/ 4724 h 4816"/>
                  <a:gd name="T14" fmla="*/ 11061 w 16635"/>
                  <a:gd name="T15" fmla="*/ 4719 h 4816"/>
                  <a:gd name="T16" fmla="*/ 16573 w 16635"/>
                  <a:gd name="T17" fmla="*/ 3655 h 4816"/>
                  <a:gd name="T18" fmla="*/ 16630 w 16635"/>
                  <a:gd name="T19" fmla="*/ 3693 h 4816"/>
                  <a:gd name="T20" fmla="*/ 16592 w 16635"/>
                  <a:gd name="T21" fmla="*/ 3750 h 4816"/>
                  <a:gd name="T22" fmla="*/ 11080 w 16635"/>
                  <a:gd name="T23" fmla="*/ 4814 h 4816"/>
                  <a:gd name="T24" fmla="*/ 11047 w 16635"/>
                  <a:gd name="T25" fmla="*/ 4809 h 4816"/>
                  <a:gd name="T26" fmla="*/ 6648 w 16635"/>
                  <a:gd name="T27" fmla="*/ 2401 h 4816"/>
                  <a:gd name="T28" fmla="*/ 3336 w 16635"/>
                  <a:gd name="T29" fmla="*/ 609 h 4816"/>
                  <a:gd name="T30" fmla="*/ 3388 w 16635"/>
                  <a:gd name="T31" fmla="*/ 604 h 4816"/>
                  <a:gd name="T32" fmla="*/ 1188 w 16635"/>
                  <a:gd name="T33" fmla="*/ 2324 h 4816"/>
                  <a:gd name="T34" fmla="*/ 1148 w 16635"/>
                  <a:gd name="T35" fmla="*/ 2333 h 4816"/>
                  <a:gd name="T36" fmla="*/ 1115 w 16635"/>
                  <a:gd name="T37" fmla="*/ 2308 h 4816"/>
                  <a:gd name="T38" fmla="*/ 11 w 16635"/>
                  <a:gd name="T39" fmla="*/ 76 h 4816"/>
                  <a:gd name="T40" fmla="*/ 33 w 16635"/>
                  <a:gd name="T41" fmla="*/ 11 h 4816"/>
                  <a:gd name="T42" fmla="*/ 97 w 16635"/>
                  <a:gd name="T43" fmla="*/ 33 h 4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35" h="4816">
                    <a:moveTo>
                      <a:pt x="97" y="33"/>
                    </a:moveTo>
                    <a:lnTo>
                      <a:pt x="1201" y="2265"/>
                    </a:lnTo>
                    <a:lnTo>
                      <a:pt x="1129" y="2249"/>
                    </a:lnTo>
                    <a:lnTo>
                      <a:pt x="3329" y="529"/>
                    </a:lnTo>
                    <a:cubicBezTo>
                      <a:pt x="3344" y="517"/>
                      <a:pt x="3365" y="515"/>
                      <a:pt x="3381" y="524"/>
                    </a:cubicBezTo>
                    <a:lnTo>
                      <a:pt x="6693" y="2316"/>
                    </a:lnTo>
                    <a:lnTo>
                      <a:pt x="11094" y="4724"/>
                    </a:lnTo>
                    <a:lnTo>
                      <a:pt x="11061" y="4719"/>
                    </a:lnTo>
                    <a:lnTo>
                      <a:pt x="16573" y="3655"/>
                    </a:lnTo>
                    <a:cubicBezTo>
                      <a:pt x="16599" y="3650"/>
                      <a:pt x="16625" y="3667"/>
                      <a:pt x="16630" y="3693"/>
                    </a:cubicBezTo>
                    <a:cubicBezTo>
                      <a:pt x="16635" y="3719"/>
                      <a:pt x="16618" y="3745"/>
                      <a:pt x="16592" y="3750"/>
                    </a:cubicBezTo>
                    <a:lnTo>
                      <a:pt x="11080" y="4814"/>
                    </a:lnTo>
                    <a:cubicBezTo>
                      <a:pt x="11069" y="4816"/>
                      <a:pt x="11057" y="4814"/>
                      <a:pt x="11047" y="4809"/>
                    </a:cubicBezTo>
                    <a:lnTo>
                      <a:pt x="6648" y="2401"/>
                    </a:lnTo>
                    <a:lnTo>
                      <a:pt x="3336" y="609"/>
                    </a:lnTo>
                    <a:lnTo>
                      <a:pt x="3388" y="604"/>
                    </a:lnTo>
                    <a:lnTo>
                      <a:pt x="1188" y="2324"/>
                    </a:lnTo>
                    <a:cubicBezTo>
                      <a:pt x="1177" y="2333"/>
                      <a:pt x="1162" y="2336"/>
                      <a:pt x="1148" y="2333"/>
                    </a:cubicBezTo>
                    <a:cubicBezTo>
                      <a:pt x="1134" y="2330"/>
                      <a:pt x="1122" y="2321"/>
                      <a:pt x="1115" y="2308"/>
                    </a:cubicBezTo>
                    <a:lnTo>
                      <a:pt x="11" y="76"/>
                    </a:lnTo>
                    <a:cubicBezTo>
                      <a:pt x="0" y="52"/>
                      <a:pt x="9" y="23"/>
                      <a:pt x="33" y="11"/>
                    </a:cubicBezTo>
                    <a:cubicBezTo>
                      <a:pt x="57" y="0"/>
                      <a:pt x="86" y="9"/>
                      <a:pt x="97" y="33"/>
                    </a:cubicBezTo>
                    <a:close/>
                  </a:path>
                </a:pathLst>
              </a:custGeom>
              <a:solidFill>
                <a:srgbClr val="4A7EBB"/>
              </a:solidFill>
              <a:ln w="1" cap="flat">
                <a:solidFill>
                  <a:srgbClr val="4A7EB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95" name="Freeform 74"/>
              <p:cNvSpPr>
                <a:spLocks/>
              </p:cNvSpPr>
              <p:nvPr/>
            </p:nvSpPr>
            <p:spPr bwMode="auto">
              <a:xfrm>
                <a:off x="-2889" y="1054"/>
                <a:ext cx="37" cy="37"/>
              </a:xfrm>
              <a:custGeom>
                <a:avLst/>
                <a:gdLst>
                  <a:gd name="T0" fmla="*/ 18 w 37"/>
                  <a:gd name="T1" fmla="*/ 0 h 37"/>
                  <a:gd name="T2" fmla="*/ 37 w 37"/>
                  <a:gd name="T3" fmla="*/ 18 h 37"/>
                  <a:gd name="T4" fmla="*/ 18 w 37"/>
                  <a:gd name="T5" fmla="*/ 37 h 37"/>
                  <a:gd name="T6" fmla="*/ 0 w 37"/>
                  <a:gd name="T7" fmla="*/ 18 h 37"/>
                  <a:gd name="T8" fmla="*/ 18 w 3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37" y="18"/>
                    </a:lnTo>
                    <a:lnTo>
                      <a:pt x="18" y="37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96" name="Freeform 75"/>
              <p:cNvSpPr>
                <a:spLocks noEditPoints="1"/>
              </p:cNvSpPr>
              <p:nvPr/>
            </p:nvSpPr>
            <p:spPr bwMode="auto">
              <a:xfrm>
                <a:off x="-2892" y="1051"/>
                <a:ext cx="43" cy="4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97" name="Freeform 76"/>
              <p:cNvSpPr>
                <a:spLocks/>
              </p:cNvSpPr>
              <p:nvPr/>
            </p:nvSpPr>
            <p:spPr bwMode="auto">
              <a:xfrm>
                <a:off x="-2766" y="1300"/>
                <a:ext cx="38" cy="38"/>
              </a:xfrm>
              <a:custGeom>
                <a:avLst/>
                <a:gdLst>
                  <a:gd name="T0" fmla="*/ 19 w 38"/>
                  <a:gd name="T1" fmla="*/ 0 h 38"/>
                  <a:gd name="T2" fmla="*/ 38 w 38"/>
                  <a:gd name="T3" fmla="*/ 19 h 38"/>
                  <a:gd name="T4" fmla="*/ 19 w 38"/>
                  <a:gd name="T5" fmla="*/ 38 h 38"/>
                  <a:gd name="T6" fmla="*/ 0 w 38"/>
                  <a:gd name="T7" fmla="*/ 19 h 38"/>
                  <a:gd name="T8" fmla="*/ 19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98" name="Freeform 77"/>
              <p:cNvSpPr>
                <a:spLocks noEditPoints="1"/>
              </p:cNvSpPr>
              <p:nvPr/>
            </p:nvSpPr>
            <p:spPr bwMode="auto">
              <a:xfrm>
                <a:off x="-2769" y="1298"/>
                <a:ext cx="44" cy="4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99" name="Freeform 78"/>
              <p:cNvSpPr>
                <a:spLocks/>
              </p:cNvSpPr>
              <p:nvPr/>
            </p:nvSpPr>
            <p:spPr bwMode="auto">
              <a:xfrm>
                <a:off x="-2518" y="1109"/>
                <a:ext cx="38" cy="38"/>
              </a:xfrm>
              <a:custGeom>
                <a:avLst/>
                <a:gdLst>
                  <a:gd name="T0" fmla="*/ 19 w 38"/>
                  <a:gd name="T1" fmla="*/ 0 h 38"/>
                  <a:gd name="T2" fmla="*/ 38 w 38"/>
                  <a:gd name="T3" fmla="*/ 19 h 38"/>
                  <a:gd name="T4" fmla="*/ 19 w 38"/>
                  <a:gd name="T5" fmla="*/ 38 h 38"/>
                  <a:gd name="T6" fmla="*/ 0 w 38"/>
                  <a:gd name="T7" fmla="*/ 19 h 38"/>
                  <a:gd name="T8" fmla="*/ 19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0" name="Freeform 79"/>
              <p:cNvSpPr>
                <a:spLocks noEditPoints="1"/>
              </p:cNvSpPr>
              <p:nvPr/>
            </p:nvSpPr>
            <p:spPr bwMode="auto">
              <a:xfrm>
                <a:off x="-2520" y="1107"/>
                <a:ext cx="43" cy="4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1" name="Freeform 80"/>
              <p:cNvSpPr>
                <a:spLocks/>
              </p:cNvSpPr>
              <p:nvPr/>
            </p:nvSpPr>
            <p:spPr bwMode="auto">
              <a:xfrm>
                <a:off x="-2146" y="1308"/>
                <a:ext cx="38" cy="37"/>
              </a:xfrm>
              <a:custGeom>
                <a:avLst/>
                <a:gdLst>
                  <a:gd name="T0" fmla="*/ 19 w 38"/>
                  <a:gd name="T1" fmla="*/ 0 h 37"/>
                  <a:gd name="T2" fmla="*/ 38 w 38"/>
                  <a:gd name="T3" fmla="*/ 18 h 37"/>
                  <a:gd name="T4" fmla="*/ 19 w 38"/>
                  <a:gd name="T5" fmla="*/ 37 h 37"/>
                  <a:gd name="T6" fmla="*/ 0 w 38"/>
                  <a:gd name="T7" fmla="*/ 18 h 37"/>
                  <a:gd name="T8" fmla="*/ 19 w 3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38" y="18"/>
                    </a:lnTo>
                    <a:lnTo>
                      <a:pt x="19" y="37"/>
                    </a:lnTo>
                    <a:lnTo>
                      <a:pt x="0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2" name="Freeform 81"/>
              <p:cNvSpPr>
                <a:spLocks noEditPoints="1"/>
              </p:cNvSpPr>
              <p:nvPr/>
            </p:nvSpPr>
            <p:spPr bwMode="auto">
              <a:xfrm>
                <a:off x="-2149" y="1305"/>
                <a:ext cx="44" cy="4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3" name="Freeform 82"/>
              <p:cNvSpPr>
                <a:spLocks/>
              </p:cNvSpPr>
              <p:nvPr/>
            </p:nvSpPr>
            <p:spPr bwMode="auto">
              <a:xfrm>
                <a:off x="-1650" y="1575"/>
                <a:ext cx="38" cy="37"/>
              </a:xfrm>
              <a:custGeom>
                <a:avLst/>
                <a:gdLst>
                  <a:gd name="T0" fmla="*/ 19 w 38"/>
                  <a:gd name="T1" fmla="*/ 0 h 37"/>
                  <a:gd name="T2" fmla="*/ 38 w 38"/>
                  <a:gd name="T3" fmla="*/ 18 h 37"/>
                  <a:gd name="T4" fmla="*/ 19 w 38"/>
                  <a:gd name="T5" fmla="*/ 37 h 37"/>
                  <a:gd name="T6" fmla="*/ 0 w 38"/>
                  <a:gd name="T7" fmla="*/ 18 h 37"/>
                  <a:gd name="T8" fmla="*/ 19 w 3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38" y="18"/>
                    </a:lnTo>
                    <a:lnTo>
                      <a:pt x="19" y="37"/>
                    </a:lnTo>
                    <a:lnTo>
                      <a:pt x="0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4" name="Freeform 83"/>
              <p:cNvSpPr>
                <a:spLocks noEditPoints="1"/>
              </p:cNvSpPr>
              <p:nvPr/>
            </p:nvSpPr>
            <p:spPr bwMode="auto">
              <a:xfrm>
                <a:off x="-1652" y="1572"/>
                <a:ext cx="43" cy="4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5" name="Freeform 84"/>
              <p:cNvSpPr>
                <a:spLocks/>
              </p:cNvSpPr>
              <p:nvPr/>
            </p:nvSpPr>
            <p:spPr bwMode="auto">
              <a:xfrm>
                <a:off x="-1029" y="1457"/>
                <a:ext cx="38" cy="37"/>
              </a:xfrm>
              <a:custGeom>
                <a:avLst/>
                <a:gdLst>
                  <a:gd name="T0" fmla="*/ 19 w 38"/>
                  <a:gd name="T1" fmla="*/ 0 h 37"/>
                  <a:gd name="T2" fmla="*/ 38 w 38"/>
                  <a:gd name="T3" fmla="*/ 19 h 37"/>
                  <a:gd name="T4" fmla="*/ 19 w 38"/>
                  <a:gd name="T5" fmla="*/ 37 h 37"/>
                  <a:gd name="T6" fmla="*/ 0 w 38"/>
                  <a:gd name="T7" fmla="*/ 19 h 37"/>
                  <a:gd name="T8" fmla="*/ 19 w 3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38" y="19"/>
                    </a:lnTo>
                    <a:lnTo>
                      <a:pt x="19" y="37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6" name="Freeform 85"/>
              <p:cNvSpPr>
                <a:spLocks noEditPoints="1"/>
              </p:cNvSpPr>
              <p:nvPr/>
            </p:nvSpPr>
            <p:spPr bwMode="auto">
              <a:xfrm>
                <a:off x="-1032" y="1454"/>
                <a:ext cx="43" cy="43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7" name="Freeform 86"/>
              <p:cNvSpPr>
                <a:spLocks/>
              </p:cNvSpPr>
              <p:nvPr/>
            </p:nvSpPr>
            <p:spPr bwMode="auto">
              <a:xfrm>
                <a:off x="-2877" y="1353"/>
                <a:ext cx="1873" cy="803"/>
              </a:xfrm>
              <a:custGeom>
                <a:avLst/>
                <a:gdLst>
                  <a:gd name="T0" fmla="*/ 94 w 16636"/>
                  <a:gd name="T1" fmla="*/ 2246 h 7261"/>
                  <a:gd name="T2" fmla="*/ 1198 w 16636"/>
                  <a:gd name="T3" fmla="*/ 3862 h 7261"/>
                  <a:gd name="T4" fmla="*/ 1129 w 16636"/>
                  <a:gd name="T5" fmla="*/ 3852 h 7261"/>
                  <a:gd name="T6" fmla="*/ 3329 w 16636"/>
                  <a:gd name="T7" fmla="*/ 2148 h 7261"/>
                  <a:gd name="T8" fmla="*/ 6644 w 16636"/>
                  <a:gd name="T9" fmla="*/ 9 h 7261"/>
                  <a:gd name="T10" fmla="*/ 6681 w 16636"/>
                  <a:gd name="T11" fmla="*/ 3 h 7261"/>
                  <a:gd name="T12" fmla="*/ 6711 w 16636"/>
                  <a:gd name="T13" fmla="*/ 24 h 7261"/>
                  <a:gd name="T14" fmla="*/ 11111 w 16636"/>
                  <a:gd name="T15" fmla="*/ 7184 h 7261"/>
                  <a:gd name="T16" fmla="*/ 11058 w 16636"/>
                  <a:gd name="T17" fmla="*/ 7163 h 7261"/>
                  <a:gd name="T18" fmla="*/ 16570 w 16636"/>
                  <a:gd name="T19" fmla="*/ 5659 h 7261"/>
                  <a:gd name="T20" fmla="*/ 16629 w 16636"/>
                  <a:gd name="T21" fmla="*/ 5693 h 7261"/>
                  <a:gd name="T22" fmla="*/ 16595 w 16636"/>
                  <a:gd name="T23" fmla="*/ 5752 h 7261"/>
                  <a:gd name="T24" fmla="*/ 11083 w 16636"/>
                  <a:gd name="T25" fmla="*/ 7256 h 7261"/>
                  <a:gd name="T26" fmla="*/ 11030 w 16636"/>
                  <a:gd name="T27" fmla="*/ 7235 h 7261"/>
                  <a:gd name="T28" fmla="*/ 6630 w 16636"/>
                  <a:gd name="T29" fmla="*/ 75 h 7261"/>
                  <a:gd name="T30" fmla="*/ 6696 w 16636"/>
                  <a:gd name="T31" fmla="*/ 90 h 7261"/>
                  <a:gd name="T32" fmla="*/ 3388 w 16636"/>
                  <a:gd name="T33" fmla="*/ 2223 h 7261"/>
                  <a:gd name="T34" fmla="*/ 1188 w 16636"/>
                  <a:gd name="T35" fmla="*/ 3927 h 7261"/>
                  <a:gd name="T36" fmla="*/ 1151 w 16636"/>
                  <a:gd name="T37" fmla="*/ 3937 h 7261"/>
                  <a:gd name="T38" fmla="*/ 1119 w 16636"/>
                  <a:gd name="T39" fmla="*/ 3917 h 7261"/>
                  <a:gd name="T40" fmla="*/ 15 w 16636"/>
                  <a:gd name="T41" fmla="*/ 2301 h 7261"/>
                  <a:gd name="T42" fmla="*/ 27 w 16636"/>
                  <a:gd name="T43" fmla="*/ 2234 h 7261"/>
                  <a:gd name="T44" fmla="*/ 94 w 16636"/>
                  <a:gd name="T45" fmla="*/ 2246 h 7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636" h="7261">
                    <a:moveTo>
                      <a:pt x="94" y="2246"/>
                    </a:moveTo>
                    <a:lnTo>
                      <a:pt x="1198" y="3862"/>
                    </a:lnTo>
                    <a:lnTo>
                      <a:pt x="1129" y="3852"/>
                    </a:lnTo>
                    <a:lnTo>
                      <a:pt x="3329" y="2148"/>
                    </a:lnTo>
                    <a:lnTo>
                      <a:pt x="6644" y="9"/>
                    </a:lnTo>
                    <a:cubicBezTo>
                      <a:pt x="6655" y="2"/>
                      <a:pt x="6669" y="0"/>
                      <a:pt x="6681" y="3"/>
                    </a:cubicBezTo>
                    <a:cubicBezTo>
                      <a:pt x="6694" y="6"/>
                      <a:pt x="6705" y="13"/>
                      <a:pt x="6711" y="24"/>
                    </a:cubicBezTo>
                    <a:lnTo>
                      <a:pt x="11111" y="7184"/>
                    </a:lnTo>
                    <a:lnTo>
                      <a:pt x="11058" y="7163"/>
                    </a:lnTo>
                    <a:lnTo>
                      <a:pt x="16570" y="5659"/>
                    </a:lnTo>
                    <a:cubicBezTo>
                      <a:pt x="16595" y="5652"/>
                      <a:pt x="16622" y="5667"/>
                      <a:pt x="16629" y="5693"/>
                    </a:cubicBezTo>
                    <a:cubicBezTo>
                      <a:pt x="16636" y="5718"/>
                      <a:pt x="16621" y="5745"/>
                      <a:pt x="16595" y="5752"/>
                    </a:cubicBezTo>
                    <a:lnTo>
                      <a:pt x="11083" y="7256"/>
                    </a:lnTo>
                    <a:cubicBezTo>
                      <a:pt x="11063" y="7261"/>
                      <a:pt x="11041" y="7253"/>
                      <a:pt x="11030" y="7235"/>
                    </a:cubicBezTo>
                    <a:lnTo>
                      <a:pt x="6630" y="75"/>
                    </a:lnTo>
                    <a:lnTo>
                      <a:pt x="6696" y="90"/>
                    </a:lnTo>
                    <a:lnTo>
                      <a:pt x="3388" y="2223"/>
                    </a:lnTo>
                    <a:lnTo>
                      <a:pt x="1188" y="3927"/>
                    </a:lnTo>
                    <a:cubicBezTo>
                      <a:pt x="1177" y="3936"/>
                      <a:pt x="1164" y="3939"/>
                      <a:pt x="1151" y="3937"/>
                    </a:cubicBezTo>
                    <a:cubicBezTo>
                      <a:pt x="1138" y="3935"/>
                      <a:pt x="1126" y="3927"/>
                      <a:pt x="1119" y="3917"/>
                    </a:cubicBezTo>
                    <a:lnTo>
                      <a:pt x="15" y="2301"/>
                    </a:lnTo>
                    <a:cubicBezTo>
                      <a:pt x="0" y="2279"/>
                      <a:pt x="6" y="2249"/>
                      <a:pt x="27" y="2234"/>
                    </a:cubicBezTo>
                    <a:cubicBezTo>
                      <a:pt x="49" y="2219"/>
                      <a:pt x="79" y="2225"/>
                      <a:pt x="94" y="2246"/>
                    </a:cubicBezTo>
                    <a:close/>
                  </a:path>
                </a:pathLst>
              </a:custGeom>
              <a:solidFill>
                <a:srgbClr val="BE4B48"/>
              </a:solidFill>
              <a:ln w="1" cap="flat">
                <a:solidFill>
                  <a:srgbClr val="BE4B48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8" name="Rectangle 87"/>
              <p:cNvSpPr>
                <a:spLocks noChangeArrowheads="1"/>
              </p:cNvSpPr>
              <p:nvPr/>
            </p:nvSpPr>
            <p:spPr bwMode="auto">
              <a:xfrm>
                <a:off x="-2889" y="1585"/>
                <a:ext cx="37" cy="37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9" name="Freeform 88"/>
              <p:cNvSpPr>
                <a:spLocks noEditPoints="1"/>
              </p:cNvSpPr>
              <p:nvPr/>
            </p:nvSpPr>
            <p:spPr bwMode="auto">
              <a:xfrm>
                <a:off x="-2892" y="1583"/>
                <a:ext cx="43" cy="42"/>
              </a:xfrm>
              <a:custGeom>
                <a:avLst/>
                <a:gdLst>
                  <a:gd name="T0" fmla="*/ 0 w 768"/>
                  <a:gd name="T1" fmla="*/ 48 h 768"/>
                  <a:gd name="T2" fmla="*/ 48 w 768"/>
                  <a:gd name="T3" fmla="*/ 0 h 768"/>
                  <a:gd name="T4" fmla="*/ 720 w 768"/>
                  <a:gd name="T5" fmla="*/ 0 h 768"/>
                  <a:gd name="T6" fmla="*/ 768 w 768"/>
                  <a:gd name="T7" fmla="*/ 48 h 768"/>
                  <a:gd name="T8" fmla="*/ 768 w 768"/>
                  <a:gd name="T9" fmla="*/ 720 h 768"/>
                  <a:gd name="T10" fmla="*/ 720 w 768"/>
                  <a:gd name="T11" fmla="*/ 768 h 768"/>
                  <a:gd name="T12" fmla="*/ 48 w 768"/>
                  <a:gd name="T13" fmla="*/ 768 h 768"/>
                  <a:gd name="T14" fmla="*/ 0 w 768"/>
                  <a:gd name="T15" fmla="*/ 720 h 768"/>
                  <a:gd name="T16" fmla="*/ 0 w 768"/>
                  <a:gd name="T17" fmla="*/ 48 h 768"/>
                  <a:gd name="T18" fmla="*/ 96 w 768"/>
                  <a:gd name="T19" fmla="*/ 720 h 768"/>
                  <a:gd name="T20" fmla="*/ 48 w 768"/>
                  <a:gd name="T21" fmla="*/ 672 h 768"/>
                  <a:gd name="T22" fmla="*/ 720 w 768"/>
                  <a:gd name="T23" fmla="*/ 672 h 768"/>
                  <a:gd name="T24" fmla="*/ 672 w 768"/>
                  <a:gd name="T25" fmla="*/ 720 h 768"/>
                  <a:gd name="T26" fmla="*/ 672 w 768"/>
                  <a:gd name="T27" fmla="*/ 48 h 768"/>
                  <a:gd name="T28" fmla="*/ 720 w 768"/>
                  <a:gd name="T29" fmla="*/ 96 h 768"/>
                  <a:gd name="T30" fmla="*/ 48 w 768"/>
                  <a:gd name="T31" fmla="*/ 96 h 768"/>
                  <a:gd name="T32" fmla="*/ 96 w 768"/>
                  <a:gd name="T33" fmla="*/ 48 h 768"/>
                  <a:gd name="T34" fmla="*/ 96 w 768"/>
                  <a:gd name="T35" fmla="*/ 72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8" h="768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720" y="0"/>
                    </a:lnTo>
                    <a:cubicBezTo>
                      <a:pt x="747" y="0"/>
                      <a:pt x="768" y="22"/>
                      <a:pt x="768" y="48"/>
                    </a:cubicBezTo>
                    <a:lnTo>
                      <a:pt x="768" y="720"/>
                    </a:lnTo>
                    <a:cubicBezTo>
                      <a:pt x="768" y="747"/>
                      <a:pt x="747" y="768"/>
                      <a:pt x="720" y="768"/>
                    </a:cubicBezTo>
                    <a:lnTo>
                      <a:pt x="48" y="768"/>
                    </a:lnTo>
                    <a:cubicBezTo>
                      <a:pt x="22" y="768"/>
                      <a:pt x="0" y="747"/>
                      <a:pt x="0" y="720"/>
                    </a:cubicBezTo>
                    <a:lnTo>
                      <a:pt x="0" y="48"/>
                    </a:lnTo>
                    <a:close/>
                    <a:moveTo>
                      <a:pt x="96" y="720"/>
                    </a:moveTo>
                    <a:lnTo>
                      <a:pt x="48" y="672"/>
                    </a:lnTo>
                    <a:lnTo>
                      <a:pt x="720" y="672"/>
                    </a:lnTo>
                    <a:lnTo>
                      <a:pt x="672" y="720"/>
                    </a:lnTo>
                    <a:lnTo>
                      <a:pt x="672" y="48"/>
                    </a:lnTo>
                    <a:lnTo>
                      <a:pt x="720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720"/>
                    </a:lnTo>
                    <a:close/>
                  </a:path>
                </a:pathLst>
              </a:custGeom>
              <a:solidFill>
                <a:srgbClr val="BE4B48"/>
              </a:solidFill>
              <a:ln w="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0" name="Rectangle 89"/>
              <p:cNvSpPr>
                <a:spLocks noChangeArrowheads="1"/>
              </p:cNvSpPr>
              <p:nvPr/>
            </p:nvSpPr>
            <p:spPr bwMode="auto">
              <a:xfrm>
                <a:off x="-2766" y="1765"/>
                <a:ext cx="38" cy="37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1" name="Freeform 90"/>
              <p:cNvSpPr>
                <a:spLocks noEditPoints="1"/>
              </p:cNvSpPr>
              <p:nvPr/>
            </p:nvSpPr>
            <p:spPr bwMode="auto">
              <a:xfrm>
                <a:off x="-2769" y="1762"/>
                <a:ext cx="44" cy="43"/>
              </a:xfrm>
              <a:custGeom>
                <a:avLst/>
                <a:gdLst>
                  <a:gd name="T0" fmla="*/ 0 w 768"/>
                  <a:gd name="T1" fmla="*/ 48 h 768"/>
                  <a:gd name="T2" fmla="*/ 48 w 768"/>
                  <a:gd name="T3" fmla="*/ 0 h 768"/>
                  <a:gd name="T4" fmla="*/ 720 w 768"/>
                  <a:gd name="T5" fmla="*/ 0 h 768"/>
                  <a:gd name="T6" fmla="*/ 768 w 768"/>
                  <a:gd name="T7" fmla="*/ 48 h 768"/>
                  <a:gd name="T8" fmla="*/ 768 w 768"/>
                  <a:gd name="T9" fmla="*/ 720 h 768"/>
                  <a:gd name="T10" fmla="*/ 720 w 768"/>
                  <a:gd name="T11" fmla="*/ 768 h 768"/>
                  <a:gd name="T12" fmla="*/ 48 w 768"/>
                  <a:gd name="T13" fmla="*/ 768 h 768"/>
                  <a:gd name="T14" fmla="*/ 0 w 768"/>
                  <a:gd name="T15" fmla="*/ 720 h 768"/>
                  <a:gd name="T16" fmla="*/ 0 w 768"/>
                  <a:gd name="T17" fmla="*/ 48 h 768"/>
                  <a:gd name="T18" fmla="*/ 96 w 768"/>
                  <a:gd name="T19" fmla="*/ 720 h 768"/>
                  <a:gd name="T20" fmla="*/ 48 w 768"/>
                  <a:gd name="T21" fmla="*/ 672 h 768"/>
                  <a:gd name="T22" fmla="*/ 720 w 768"/>
                  <a:gd name="T23" fmla="*/ 672 h 768"/>
                  <a:gd name="T24" fmla="*/ 672 w 768"/>
                  <a:gd name="T25" fmla="*/ 720 h 768"/>
                  <a:gd name="T26" fmla="*/ 672 w 768"/>
                  <a:gd name="T27" fmla="*/ 48 h 768"/>
                  <a:gd name="T28" fmla="*/ 720 w 768"/>
                  <a:gd name="T29" fmla="*/ 96 h 768"/>
                  <a:gd name="T30" fmla="*/ 48 w 768"/>
                  <a:gd name="T31" fmla="*/ 96 h 768"/>
                  <a:gd name="T32" fmla="*/ 96 w 768"/>
                  <a:gd name="T33" fmla="*/ 48 h 768"/>
                  <a:gd name="T34" fmla="*/ 96 w 768"/>
                  <a:gd name="T35" fmla="*/ 72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8" h="768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720" y="0"/>
                    </a:lnTo>
                    <a:cubicBezTo>
                      <a:pt x="747" y="0"/>
                      <a:pt x="768" y="22"/>
                      <a:pt x="768" y="48"/>
                    </a:cubicBezTo>
                    <a:lnTo>
                      <a:pt x="768" y="720"/>
                    </a:lnTo>
                    <a:cubicBezTo>
                      <a:pt x="768" y="747"/>
                      <a:pt x="747" y="768"/>
                      <a:pt x="720" y="768"/>
                    </a:cubicBezTo>
                    <a:lnTo>
                      <a:pt x="48" y="768"/>
                    </a:lnTo>
                    <a:cubicBezTo>
                      <a:pt x="22" y="768"/>
                      <a:pt x="0" y="747"/>
                      <a:pt x="0" y="720"/>
                    </a:cubicBezTo>
                    <a:lnTo>
                      <a:pt x="0" y="48"/>
                    </a:lnTo>
                    <a:close/>
                    <a:moveTo>
                      <a:pt x="96" y="720"/>
                    </a:moveTo>
                    <a:lnTo>
                      <a:pt x="48" y="672"/>
                    </a:lnTo>
                    <a:lnTo>
                      <a:pt x="720" y="672"/>
                    </a:lnTo>
                    <a:lnTo>
                      <a:pt x="672" y="720"/>
                    </a:lnTo>
                    <a:lnTo>
                      <a:pt x="672" y="48"/>
                    </a:lnTo>
                    <a:lnTo>
                      <a:pt x="720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720"/>
                    </a:lnTo>
                    <a:close/>
                  </a:path>
                </a:pathLst>
              </a:custGeom>
              <a:solidFill>
                <a:srgbClr val="BE4B48"/>
              </a:solidFill>
              <a:ln w="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2" name="Rectangle 91"/>
              <p:cNvSpPr>
                <a:spLocks noChangeArrowheads="1"/>
              </p:cNvSpPr>
              <p:nvPr/>
            </p:nvSpPr>
            <p:spPr bwMode="auto">
              <a:xfrm>
                <a:off x="-2518" y="1576"/>
                <a:ext cx="38" cy="3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3" name="Freeform 92"/>
              <p:cNvSpPr>
                <a:spLocks noEditPoints="1"/>
              </p:cNvSpPr>
              <p:nvPr/>
            </p:nvSpPr>
            <p:spPr bwMode="auto">
              <a:xfrm>
                <a:off x="-2520" y="1574"/>
                <a:ext cx="43" cy="42"/>
              </a:xfrm>
              <a:custGeom>
                <a:avLst/>
                <a:gdLst>
                  <a:gd name="T0" fmla="*/ 0 w 768"/>
                  <a:gd name="T1" fmla="*/ 48 h 768"/>
                  <a:gd name="T2" fmla="*/ 48 w 768"/>
                  <a:gd name="T3" fmla="*/ 0 h 768"/>
                  <a:gd name="T4" fmla="*/ 720 w 768"/>
                  <a:gd name="T5" fmla="*/ 0 h 768"/>
                  <a:gd name="T6" fmla="*/ 768 w 768"/>
                  <a:gd name="T7" fmla="*/ 48 h 768"/>
                  <a:gd name="T8" fmla="*/ 768 w 768"/>
                  <a:gd name="T9" fmla="*/ 720 h 768"/>
                  <a:gd name="T10" fmla="*/ 720 w 768"/>
                  <a:gd name="T11" fmla="*/ 768 h 768"/>
                  <a:gd name="T12" fmla="*/ 48 w 768"/>
                  <a:gd name="T13" fmla="*/ 768 h 768"/>
                  <a:gd name="T14" fmla="*/ 0 w 768"/>
                  <a:gd name="T15" fmla="*/ 720 h 768"/>
                  <a:gd name="T16" fmla="*/ 0 w 768"/>
                  <a:gd name="T17" fmla="*/ 48 h 768"/>
                  <a:gd name="T18" fmla="*/ 96 w 768"/>
                  <a:gd name="T19" fmla="*/ 720 h 768"/>
                  <a:gd name="T20" fmla="*/ 48 w 768"/>
                  <a:gd name="T21" fmla="*/ 672 h 768"/>
                  <a:gd name="T22" fmla="*/ 720 w 768"/>
                  <a:gd name="T23" fmla="*/ 672 h 768"/>
                  <a:gd name="T24" fmla="*/ 672 w 768"/>
                  <a:gd name="T25" fmla="*/ 720 h 768"/>
                  <a:gd name="T26" fmla="*/ 672 w 768"/>
                  <a:gd name="T27" fmla="*/ 48 h 768"/>
                  <a:gd name="T28" fmla="*/ 720 w 768"/>
                  <a:gd name="T29" fmla="*/ 96 h 768"/>
                  <a:gd name="T30" fmla="*/ 48 w 768"/>
                  <a:gd name="T31" fmla="*/ 96 h 768"/>
                  <a:gd name="T32" fmla="*/ 96 w 768"/>
                  <a:gd name="T33" fmla="*/ 48 h 768"/>
                  <a:gd name="T34" fmla="*/ 96 w 768"/>
                  <a:gd name="T35" fmla="*/ 72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8" h="768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720" y="0"/>
                    </a:lnTo>
                    <a:cubicBezTo>
                      <a:pt x="747" y="0"/>
                      <a:pt x="768" y="22"/>
                      <a:pt x="768" y="48"/>
                    </a:cubicBezTo>
                    <a:lnTo>
                      <a:pt x="768" y="720"/>
                    </a:lnTo>
                    <a:cubicBezTo>
                      <a:pt x="768" y="747"/>
                      <a:pt x="747" y="768"/>
                      <a:pt x="720" y="768"/>
                    </a:cubicBezTo>
                    <a:lnTo>
                      <a:pt x="48" y="768"/>
                    </a:lnTo>
                    <a:cubicBezTo>
                      <a:pt x="22" y="768"/>
                      <a:pt x="0" y="747"/>
                      <a:pt x="0" y="720"/>
                    </a:cubicBezTo>
                    <a:lnTo>
                      <a:pt x="0" y="48"/>
                    </a:lnTo>
                    <a:close/>
                    <a:moveTo>
                      <a:pt x="96" y="720"/>
                    </a:moveTo>
                    <a:lnTo>
                      <a:pt x="48" y="672"/>
                    </a:lnTo>
                    <a:lnTo>
                      <a:pt x="720" y="672"/>
                    </a:lnTo>
                    <a:lnTo>
                      <a:pt x="672" y="720"/>
                    </a:lnTo>
                    <a:lnTo>
                      <a:pt x="672" y="48"/>
                    </a:lnTo>
                    <a:lnTo>
                      <a:pt x="720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720"/>
                    </a:lnTo>
                    <a:close/>
                  </a:path>
                </a:pathLst>
              </a:custGeom>
              <a:solidFill>
                <a:srgbClr val="BE4B48"/>
              </a:solidFill>
              <a:ln w="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4" name="Rectangle 93"/>
              <p:cNvSpPr>
                <a:spLocks noChangeArrowheads="1"/>
              </p:cNvSpPr>
              <p:nvPr/>
            </p:nvSpPr>
            <p:spPr bwMode="auto">
              <a:xfrm>
                <a:off x="-2146" y="1339"/>
                <a:ext cx="38" cy="3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5" name="Freeform 94"/>
              <p:cNvSpPr>
                <a:spLocks noEditPoints="1"/>
              </p:cNvSpPr>
              <p:nvPr/>
            </p:nvSpPr>
            <p:spPr bwMode="auto">
              <a:xfrm>
                <a:off x="-2148" y="1337"/>
                <a:ext cx="43" cy="42"/>
              </a:xfrm>
              <a:custGeom>
                <a:avLst/>
                <a:gdLst>
                  <a:gd name="T0" fmla="*/ 0 w 768"/>
                  <a:gd name="T1" fmla="*/ 48 h 768"/>
                  <a:gd name="T2" fmla="*/ 48 w 768"/>
                  <a:gd name="T3" fmla="*/ 0 h 768"/>
                  <a:gd name="T4" fmla="*/ 720 w 768"/>
                  <a:gd name="T5" fmla="*/ 0 h 768"/>
                  <a:gd name="T6" fmla="*/ 768 w 768"/>
                  <a:gd name="T7" fmla="*/ 48 h 768"/>
                  <a:gd name="T8" fmla="*/ 768 w 768"/>
                  <a:gd name="T9" fmla="*/ 720 h 768"/>
                  <a:gd name="T10" fmla="*/ 720 w 768"/>
                  <a:gd name="T11" fmla="*/ 768 h 768"/>
                  <a:gd name="T12" fmla="*/ 48 w 768"/>
                  <a:gd name="T13" fmla="*/ 768 h 768"/>
                  <a:gd name="T14" fmla="*/ 0 w 768"/>
                  <a:gd name="T15" fmla="*/ 720 h 768"/>
                  <a:gd name="T16" fmla="*/ 0 w 768"/>
                  <a:gd name="T17" fmla="*/ 48 h 768"/>
                  <a:gd name="T18" fmla="*/ 96 w 768"/>
                  <a:gd name="T19" fmla="*/ 720 h 768"/>
                  <a:gd name="T20" fmla="*/ 48 w 768"/>
                  <a:gd name="T21" fmla="*/ 672 h 768"/>
                  <a:gd name="T22" fmla="*/ 720 w 768"/>
                  <a:gd name="T23" fmla="*/ 672 h 768"/>
                  <a:gd name="T24" fmla="*/ 672 w 768"/>
                  <a:gd name="T25" fmla="*/ 720 h 768"/>
                  <a:gd name="T26" fmla="*/ 672 w 768"/>
                  <a:gd name="T27" fmla="*/ 48 h 768"/>
                  <a:gd name="T28" fmla="*/ 720 w 768"/>
                  <a:gd name="T29" fmla="*/ 96 h 768"/>
                  <a:gd name="T30" fmla="*/ 48 w 768"/>
                  <a:gd name="T31" fmla="*/ 96 h 768"/>
                  <a:gd name="T32" fmla="*/ 96 w 768"/>
                  <a:gd name="T33" fmla="*/ 48 h 768"/>
                  <a:gd name="T34" fmla="*/ 96 w 768"/>
                  <a:gd name="T35" fmla="*/ 72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8" h="768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720" y="0"/>
                    </a:lnTo>
                    <a:cubicBezTo>
                      <a:pt x="747" y="0"/>
                      <a:pt x="768" y="22"/>
                      <a:pt x="768" y="48"/>
                    </a:cubicBezTo>
                    <a:lnTo>
                      <a:pt x="768" y="720"/>
                    </a:lnTo>
                    <a:cubicBezTo>
                      <a:pt x="768" y="747"/>
                      <a:pt x="747" y="768"/>
                      <a:pt x="720" y="768"/>
                    </a:cubicBezTo>
                    <a:lnTo>
                      <a:pt x="48" y="768"/>
                    </a:lnTo>
                    <a:cubicBezTo>
                      <a:pt x="22" y="768"/>
                      <a:pt x="0" y="747"/>
                      <a:pt x="0" y="720"/>
                    </a:cubicBezTo>
                    <a:lnTo>
                      <a:pt x="0" y="48"/>
                    </a:lnTo>
                    <a:close/>
                    <a:moveTo>
                      <a:pt x="96" y="720"/>
                    </a:moveTo>
                    <a:lnTo>
                      <a:pt x="48" y="672"/>
                    </a:lnTo>
                    <a:lnTo>
                      <a:pt x="720" y="672"/>
                    </a:lnTo>
                    <a:lnTo>
                      <a:pt x="672" y="720"/>
                    </a:lnTo>
                    <a:lnTo>
                      <a:pt x="672" y="48"/>
                    </a:lnTo>
                    <a:lnTo>
                      <a:pt x="720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720"/>
                    </a:lnTo>
                    <a:close/>
                  </a:path>
                </a:pathLst>
              </a:custGeom>
              <a:solidFill>
                <a:srgbClr val="BE4B48"/>
              </a:solidFill>
              <a:ln w="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6" name="Rectangle 95"/>
              <p:cNvSpPr>
                <a:spLocks noChangeArrowheads="1"/>
              </p:cNvSpPr>
              <p:nvPr/>
            </p:nvSpPr>
            <p:spPr bwMode="auto">
              <a:xfrm>
                <a:off x="-1650" y="2132"/>
                <a:ext cx="38" cy="37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7" name="Freeform 96"/>
              <p:cNvSpPr>
                <a:spLocks noEditPoints="1"/>
              </p:cNvSpPr>
              <p:nvPr/>
            </p:nvSpPr>
            <p:spPr bwMode="auto">
              <a:xfrm>
                <a:off x="-1652" y="2129"/>
                <a:ext cx="43" cy="43"/>
              </a:xfrm>
              <a:custGeom>
                <a:avLst/>
                <a:gdLst>
                  <a:gd name="T0" fmla="*/ 0 w 768"/>
                  <a:gd name="T1" fmla="*/ 48 h 768"/>
                  <a:gd name="T2" fmla="*/ 48 w 768"/>
                  <a:gd name="T3" fmla="*/ 0 h 768"/>
                  <a:gd name="T4" fmla="*/ 720 w 768"/>
                  <a:gd name="T5" fmla="*/ 0 h 768"/>
                  <a:gd name="T6" fmla="*/ 768 w 768"/>
                  <a:gd name="T7" fmla="*/ 48 h 768"/>
                  <a:gd name="T8" fmla="*/ 768 w 768"/>
                  <a:gd name="T9" fmla="*/ 720 h 768"/>
                  <a:gd name="T10" fmla="*/ 720 w 768"/>
                  <a:gd name="T11" fmla="*/ 768 h 768"/>
                  <a:gd name="T12" fmla="*/ 48 w 768"/>
                  <a:gd name="T13" fmla="*/ 768 h 768"/>
                  <a:gd name="T14" fmla="*/ 0 w 768"/>
                  <a:gd name="T15" fmla="*/ 720 h 768"/>
                  <a:gd name="T16" fmla="*/ 0 w 768"/>
                  <a:gd name="T17" fmla="*/ 48 h 768"/>
                  <a:gd name="T18" fmla="*/ 96 w 768"/>
                  <a:gd name="T19" fmla="*/ 720 h 768"/>
                  <a:gd name="T20" fmla="*/ 48 w 768"/>
                  <a:gd name="T21" fmla="*/ 672 h 768"/>
                  <a:gd name="T22" fmla="*/ 720 w 768"/>
                  <a:gd name="T23" fmla="*/ 672 h 768"/>
                  <a:gd name="T24" fmla="*/ 672 w 768"/>
                  <a:gd name="T25" fmla="*/ 720 h 768"/>
                  <a:gd name="T26" fmla="*/ 672 w 768"/>
                  <a:gd name="T27" fmla="*/ 48 h 768"/>
                  <a:gd name="T28" fmla="*/ 720 w 768"/>
                  <a:gd name="T29" fmla="*/ 96 h 768"/>
                  <a:gd name="T30" fmla="*/ 48 w 768"/>
                  <a:gd name="T31" fmla="*/ 96 h 768"/>
                  <a:gd name="T32" fmla="*/ 96 w 768"/>
                  <a:gd name="T33" fmla="*/ 48 h 768"/>
                  <a:gd name="T34" fmla="*/ 96 w 768"/>
                  <a:gd name="T35" fmla="*/ 72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8" h="768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720" y="0"/>
                    </a:lnTo>
                    <a:cubicBezTo>
                      <a:pt x="747" y="0"/>
                      <a:pt x="768" y="22"/>
                      <a:pt x="768" y="48"/>
                    </a:cubicBezTo>
                    <a:lnTo>
                      <a:pt x="768" y="720"/>
                    </a:lnTo>
                    <a:cubicBezTo>
                      <a:pt x="768" y="747"/>
                      <a:pt x="747" y="768"/>
                      <a:pt x="720" y="768"/>
                    </a:cubicBezTo>
                    <a:lnTo>
                      <a:pt x="48" y="768"/>
                    </a:lnTo>
                    <a:cubicBezTo>
                      <a:pt x="22" y="768"/>
                      <a:pt x="0" y="747"/>
                      <a:pt x="0" y="720"/>
                    </a:cubicBezTo>
                    <a:lnTo>
                      <a:pt x="0" y="48"/>
                    </a:lnTo>
                    <a:close/>
                    <a:moveTo>
                      <a:pt x="96" y="720"/>
                    </a:moveTo>
                    <a:lnTo>
                      <a:pt x="48" y="672"/>
                    </a:lnTo>
                    <a:lnTo>
                      <a:pt x="720" y="672"/>
                    </a:lnTo>
                    <a:lnTo>
                      <a:pt x="672" y="720"/>
                    </a:lnTo>
                    <a:lnTo>
                      <a:pt x="672" y="48"/>
                    </a:lnTo>
                    <a:lnTo>
                      <a:pt x="720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720"/>
                    </a:lnTo>
                    <a:close/>
                  </a:path>
                </a:pathLst>
              </a:custGeom>
              <a:solidFill>
                <a:srgbClr val="BE4B48"/>
              </a:solidFill>
              <a:ln w="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8" name="Rectangle 97"/>
              <p:cNvSpPr>
                <a:spLocks noChangeArrowheads="1"/>
              </p:cNvSpPr>
              <p:nvPr/>
            </p:nvSpPr>
            <p:spPr bwMode="auto">
              <a:xfrm>
                <a:off x="-1029" y="1965"/>
                <a:ext cx="38" cy="37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9" name="Freeform 98"/>
              <p:cNvSpPr>
                <a:spLocks noEditPoints="1"/>
              </p:cNvSpPr>
              <p:nvPr/>
            </p:nvSpPr>
            <p:spPr bwMode="auto">
              <a:xfrm>
                <a:off x="-1032" y="1962"/>
                <a:ext cx="43" cy="43"/>
              </a:xfrm>
              <a:custGeom>
                <a:avLst/>
                <a:gdLst>
                  <a:gd name="T0" fmla="*/ 0 w 384"/>
                  <a:gd name="T1" fmla="*/ 24 h 384"/>
                  <a:gd name="T2" fmla="*/ 24 w 384"/>
                  <a:gd name="T3" fmla="*/ 0 h 384"/>
                  <a:gd name="T4" fmla="*/ 360 w 384"/>
                  <a:gd name="T5" fmla="*/ 0 h 384"/>
                  <a:gd name="T6" fmla="*/ 384 w 384"/>
                  <a:gd name="T7" fmla="*/ 24 h 384"/>
                  <a:gd name="T8" fmla="*/ 384 w 384"/>
                  <a:gd name="T9" fmla="*/ 360 h 384"/>
                  <a:gd name="T10" fmla="*/ 360 w 384"/>
                  <a:gd name="T11" fmla="*/ 384 h 384"/>
                  <a:gd name="T12" fmla="*/ 24 w 384"/>
                  <a:gd name="T13" fmla="*/ 384 h 384"/>
                  <a:gd name="T14" fmla="*/ 0 w 384"/>
                  <a:gd name="T15" fmla="*/ 360 h 384"/>
                  <a:gd name="T16" fmla="*/ 0 w 384"/>
                  <a:gd name="T17" fmla="*/ 24 h 384"/>
                  <a:gd name="T18" fmla="*/ 48 w 384"/>
                  <a:gd name="T19" fmla="*/ 360 h 384"/>
                  <a:gd name="T20" fmla="*/ 24 w 384"/>
                  <a:gd name="T21" fmla="*/ 336 h 384"/>
                  <a:gd name="T22" fmla="*/ 360 w 384"/>
                  <a:gd name="T23" fmla="*/ 336 h 384"/>
                  <a:gd name="T24" fmla="*/ 336 w 384"/>
                  <a:gd name="T25" fmla="*/ 360 h 384"/>
                  <a:gd name="T26" fmla="*/ 336 w 384"/>
                  <a:gd name="T27" fmla="*/ 24 h 384"/>
                  <a:gd name="T28" fmla="*/ 360 w 384"/>
                  <a:gd name="T29" fmla="*/ 48 h 384"/>
                  <a:gd name="T30" fmla="*/ 24 w 384"/>
                  <a:gd name="T31" fmla="*/ 48 h 384"/>
                  <a:gd name="T32" fmla="*/ 48 w 384"/>
                  <a:gd name="T33" fmla="*/ 24 h 384"/>
                  <a:gd name="T34" fmla="*/ 48 w 384"/>
                  <a:gd name="T35" fmla="*/ 36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4" h="384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360" y="0"/>
                    </a:lnTo>
                    <a:cubicBezTo>
                      <a:pt x="374" y="0"/>
                      <a:pt x="384" y="11"/>
                      <a:pt x="384" y="24"/>
                    </a:cubicBezTo>
                    <a:lnTo>
                      <a:pt x="384" y="360"/>
                    </a:lnTo>
                    <a:cubicBezTo>
                      <a:pt x="384" y="374"/>
                      <a:pt x="374" y="384"/>
                      <a:pt x="360" y="384"/>
                    </a:cubicBezTo>
                    <a:lnTo>
                      <a:pt x="24" y="384"/>
                    </a:lnTo>
                    <a:cubicBezTo>
                      <a:pt x="11" y="384"/>
                      <a:pt x="0" y="374"/>
                      <a:pt x="0" y="360"/>
                    </a:cubicBezTo>
                    <a:lnTo>
                      <a:pt x="0" y="24"/>
                    </a:lnTo>
                    <a:close/>
                    <a:moveTo>
                      <a:pt x="48" y="360"/>
                    </a:moveTo>
                    <a:lnTo>
                      <a:pt x="24" y="336"/>
                    </a:lnTo>
                    <a:lnTo>
                      <a:pt x="360" y="336"/>
                    </a:lnTo>
                    <a:lnTo>
                      <a:pt x="336" y="360"/>
                    </a:lnTo>
                    <a:lnTo>
                      <a:pt x="336" y="24"/>
                    </a:lnTo>
                    <a:lnTo>
                      <a:pt x="360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360"/>
                    </a:lnTo>
                    <a:close/>
                  </a:path>
                </a:pathLst>
              </a:custGeom>
              <a:solidFill>
                <a:srgbClr val="BE4B48"/>
              </a:solidFill>
              <a:ln w="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</p:grpSp>
      </p:grpSp>
      <p:sp>
        <p:nvSpPr>
          <p:cNvPr id="376" name="テキスト ボックス 375"/>
          <p:cNvSpPr txBox="1"/>
          <p:nvPr/>
        </p:nvSpPr>
        <p:spPr>
          <a:xfrm>
            <a:off x="1953000" y="7257256"/>
            <a:ext cx="295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Fig. 3	Effect of time delay between solid solution treatment and water cooling on mechanical properties in fluidized bed furnace.</a:t>
            </a:r>
            <a:endParaRPr lang="ja-JP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グループ化 388"/>
          <p:cNvGrpSpPr>
            <a:grpSpLocks noChangeAspect="1"/>
          </p:cNvGrpSpPr>
          <p:nvPr/>
        </p:nvGrpSpPr>
        <p:grpSpPr>
          <a:xfrm>
            <a:off x="1844824" y="1588248"/>
            <a:ext cx="2765242" cy="2356639"/>
            <a:chOff x="-62081" y="1013626"/>
            <a:chExt cx="4522663" cy="3854381"/>
          </a:xfrm>
        </p:grpSpPr>
        <p:grpSp>
          <p:nvGrpSpPr>
            <p:cNvPr id="2" name="グループ化 1"/>
            <p:cNvGrpSpPr>
              <a:grpSpLocks noChangeAspect="1"/>
            </p:cNvGrpSpPr>
            <p:nvPr/>
          </p:nvGrpSpPr>
          <p:grpSpPr>
            <a:xfrm>
              <a:off x="412856" y="1013626"/>
              <a:ext cx="4047726" cy="3496004"/>
              <a:chOff x="1333000" y="1004887"/>
              <a:chExt cx="2438896" cy="2071443"/>
            </a:xfrm>
          </p:grpSpPr>
          <p:sp>
            <p:nvSpPr>
              <p:cNvPr id="3" name="Freeform 239"/>
              <p:cNvSpPr>
                <a:spLocks noChangeAspect="1" noEditPoints="1"/>
              </p:cNvSpPr>
              <p:nvPr/>
            </p:nvSpPr>
            <p:spPr bwMode="auto">
              <a:xfrm>
                <a:off x="1581663" y="1074737"/>
                <a:ext cx="2082800" cy="1787525"/>
              </a:xfrm>
              <a:custGeom>
                <a:avLst/>
                <a:gdLst>
                  <a:gd name="T0" fmla="*/ 0 w 21872"/>
                  <a:gd name="T1" fmla="*/ 32 h 18768"/>
                  <a:gd name="T2" fmla="*/ 32 w 21872"/>
                  <a:gd name="T3" fmla="*/ 0 h 18768"/>
                  <a:gd name="T4" fmla="*/ 21840 w 21872"/>
                  <a:gd name="T5" fmla="*/ 0 h 18768"/>
                  <a:gd name="T6" fmla="*/ 21872 w 21872"/>
                  <a:gd name="T7" fmla="*/ 32 h 18768"/>
                  <a:gd name="T8" fmla="*/ 21872 w 21872"/>
                  <a:gd name="T9" fmla="*/ 18736 h 18768"/>
                  <a:gd name="T10" fmla="*/ 21840 w 21872"/>
                  <a:gd name="T11" fmla="*/ 18768 h 18768"/>
                  <a:gd name="T12" fmla="*/ 32 w 21872"/>
                  <a:gd name="T13" fmla="*/ 18768 h 18768"/>
                  <a:gd name="T14" fmla="*/ 0 w 21872"/>
                  <a:gd name="T15" fmla="*/ 18736 h 18768"/>
                  <a:gd name="T16" fmla="*/ 0 w 21872"/>
                  <a:gd name="T17" fmla="*/ 32 h 18768"/>
                  <a:gd name="T18" fmla="*/ 64 w 21872"/>
                  <a:gd name="T19" fmla="*/ 18736 h 18768"/>
                  <a:gd name="T20" fmla="*/ 32 w 21872"/>
                  <a:gd name="T21" fmla="*/ 18704 h 18768"/>
                  <a:gd name="T22" fmla="*/ 21840 w 21872"/>
                  <a:gd name="T23" fmla="*/ 18704 h 18768"/>
                  <a:gd name="T24" fmla="*/ 21808 w 21872"/>
                  <a:gd name="T25" fmla="*/ 18736 h 18768"/>
                  <a:gd name="T26" fmla="*/ 21808 w 21872"/>
                  <a:gd name="T27" fmla="*/ 32 h 18768"/>
                  <a:gd name="T28" fmla="*/ 21840 w 21872"/>
                  <a:gd name="T29" fmla="*/ 64 h 18768"/>
                  <a:gd name="T30" fmla="*/ 32 w 21872"/>
                  <a:gd name="T31" fmla="*/ 64 h 18768"/>
                  <a:gd name="T32" fmla="*/ 64 w 21872"/>
                  <a:gd name="T33" fmla="*/ 32 h 18768"/>
                  <a:gd name="T34" fmla="*/ 64 w 21872"/>
                  <a:gd name="T35" fmla="*/ 18736 h 18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872" h="18768">
                    <a:moveTo>
                      <a:pt x="0" y="32"/>
                    </a:moveTo>
                    <a:cubicBezTo>
                      <a:pt x="0" y="15"/>
                      <a:pt x="15" y="0"/>
                      <a:pt x="32" y="0"/>
                    </a:cubicBezTo>
                    <a:lnTo>
                      <a:pt x="21840" y="0"/>
                    </a:lnTo>
                    <a:cubicBezTo>
                      <a:pt x="21858" y="0"/>
                      <a:pt x="21872" y="15"/>
                      <a:pt x="21872" y="32"/>
                    </a:cubicBezTo>
                    <a:lnTo>
                      <a:pt x="21872" y="18736"/>
                    </a:lnTo>
                    <a:cubicBezTo>
                      <a:pt x="21872" y="18754"/>
                      <a:pt x="21858" y="18768"/>
                      <a:pt x="21840" y="18768"/>
                    </a:cubicBezTo>
                    <a:lnTo>
                      <a:pt x="32" y="18768"/>
                    </a:lnTo>
                    <a:cubicBezTo>
                      <a:pt x="15" y="18768"/>
                      <a:pt x="0" y="18754"/>
                      <a:pt x="0" y="18736"/>
                    </a:cubicBezTo>
                    <a:lnTo>
                      <a:pt x="0" y="32"/>
                    </a:lnTo>
                    <a:close/>
                    <a:moveTo>
                      <a:pt x="64" y="18736"/>
                    </a:moveTo>
                    <a:lnTo>
                      <a:pt x="32" y="18704"/>
                    </a:lnTo>
                    <a:lnTo>
                      <a:pt x="21840" y="18704"/>
                    </a:lnTo>
                    <a:lnTo>
                      <a:pt x="21808" y="18736"/>
                    </a:lnTo>
                    <a:lnTo>
                      <a:pt x="21808" y="32"/>
                    </a:lnTo>
                    <a:lnTo>
                      <a:pt x="21840" y="64"/>
                    </a:lnTo>
                    <a:lnTo>
                      <a:pt x="32" y="64"/>
                    </a:lnTo>
                    <a:lnTo>
                      <a:pt x="64" y="32"/>
                    </a:lnTo>
                    <a:lnTo>
                      <a:pt x="64" y="1873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" name="Freeform 244"/>
              <p:cNvSpPr>
                <a:spLocks/>
              </p:cNvSpPr>
              <p:nvPr/>
            </p:nvSpPr>
            <p:spPr bwMode="auto">
              <a:xfrm>
                <a:off x="1900751" y="1357312"/>
                <a:ext cx="1763713" cy="1212850"/>
              </a:xfrm>
              <a:custGeom>
                <a:avLst/>
                <a:gdLst>
                  <a:gd name="T0" fmla="*/ 78 w 18525"/>
                  <a:gd name="T1" fmla="*/ 12422 h 12744"/>
                  <a:gd name="T2" fmla="*/ 1390 w 18525"/>
                  <a:gd name="T3" fmla="*/ 12614 h 12744"/>
                  <a:gd name="T4" fmla="*/ 1334 w 18525"/>
                  <a:gd name="T5" fmla="*/ 12633 h 12744"/>
                  <a:gd name="T6" fmla="*/ 2646 w 18525"/>
                  <a:gd name="T7" fmla="*/ 11273 h 12744"/>
                  <a:gd name="T8" fmla="*/ 2679 w 18525"/>
                  <a:gd name="T9" fmla="*/ 11255 h 12744"/>
                  <a:gd name="T10" fmla="*/ 3991 w 18525"/>
                  <a:gd name="T11" fmla="*/ 10967 h 12744"/>
                  <a:gd name="T12" fmla="*/ 4004 w 18525"/>
                  <a:gd name="T13" fmla="*/ 10965 h 12744"/>
                  <a:gd name="T14" fmla="*/ 5316 w 18525"/>
                  <a:gd name="T15" fmla="*/ 10965 h 12744"/>
                  <a:gd name="T16" fmla="*/ 5269 w 18525"/>
                  <a:gd name="T17" fmla="*/ 10987 h 12744"/>
                  <a:gd name="T18" fmla="*/ 6581 w 18525"/>
                  <a:gd name="T19" fmla="*/ 9531 h 12744"/>
                  <a:gd name="T20" fmla="*/ 6573 w 18525"/>
                  <a:gd name="T21" fmla="*/ 9542 h 12744"/>
                  <a:gd name="T22" fmla="*/ 7901 w 18525"/>
                  <a:gd name="T23" fmla="*/ 7174 h 12744"/>
                  <a:gd name="T24" fmla="*/ 9209 w 18525"/>
                  <a:gd name="T25" fmla="*/ 3933 h 12744"/>
                  <a:gd name="T26" fmla="*/ 10522 w 18525"/>
                  <a:gd name="T27" fmla="*/ 1019 h 12744"/>
                  <a:gd name="T28" fmla="*/ 10542 w 18525"/>
                  <a:gd name="T29" fmla="*/ 994 h 12744"/>
                  <a:gd name="T30" fmla="*/ 11854 w 18525"/>
                  <a:gd name="T31" fmla="*/ 18 h 12744"/>
                  <a:gd name="T32" fmla="*/ 11935 w 18525"/>
                  <a:gd name="T33" fmla="*/ 21 h 12744"/>
                  <a:gd name="T34" fmla="*/ 13247 w 18525"/>
                  <a:gd name="T35" fmla="*/ 1173 h 12744"/>
                  <a:gd name="T36" fmla="*/ 13162 w 18525"/>
                  <a:gd name="T37" fmla="*/ 1173 h 12744"/>
                  <a:gd name="T38" fmla="*/ 14474 w 18525"/>
                  <a:gd name="T39" fmla="*/ 21 h 12744"/>
                  <a:gd name="T40" fmla="*/ 14548 w 18525"/>
                  <a:gd name="T41" fmla="*/ 14 h 12744"/>
                  <a:gd name="T42" fmla="*/ 15860 w 18525"/>
                  <a:gd name="T43" fmla="*/ 766 h 12744"/>
                  <a:gd name="T44" fmla="*/ 15880 w 18525"/>
                  <a:gd name="T45" fmla="*/ 783 h 12744"/>
                  <a:gd name="T46" fmla="*/ 17192 w 18525"/>
                  <a:gd name="T47" fmla="*/ 2527 h 12744"/>
                  <a:gd name="T48" fmla="*/ 18506 w 18525"/>
                  <a:gd name="T49" fmla="*/ 4514 h 12744"/>
                  <a:gd name="T50" fmla="*/ 18488 w 18525"/>
                  <a:gd name="T51" fmla="*/ 4603 h 12744"/>
                  <a:gd name="T52" fmla="*/ 18399 w 18525"/>
                  <a:gd name="T53" fmla="*/ 4585 h 12744"/>
                  <a:gd name="T54" fmla="*/ 17089 w 18525"/>
                  <a:gd name="T55" fmla="*/ 2604 h 12744"/>
                  <a:gd name="T56" fmla="*/ 15777 w 18525"/>
                  <a:gd name="T57" fmla="*/ 860 h 12744"/>
                  <a:gd name="T58" fmla="*/ 15797 w 18525"/>
                  <a:gd name="T59" fmla="*/ 877 h 12744"/>
                  <a:gd name="T60" fmla="*/ 14485 w 18525"/>
                  <a:gd name="T61" fmla="*/ 125 h 12744"/>
                  <a:gd name="T62" fmla="*/ 14559 w 18525"/>
                  <a:gd name="T63" fmla="*/ 118 h 12744"/>
                  <a:gd name="T64" fmla="*/ 13247 w 18525"/>
                  <a:gd name="T65" fmla="*/ 1270 h 12744"/>
                  <a:gd name="T66" fmla="*/ 13162 w 18525"/>
                  <a:gd name="T67" fmla="*/ 1270 h 12744"/>
                  <a:gd name="T68" fmla="*/ 11850 w 18525"/>
                  <a:gd name="T69" fmla="*/ 118 h 12744"/>
                  <a:gd name="T70" fmla="*/ 11931 w 18525"/>
                  <a:gd name="T71" fmla="*/ 121 h 12744"/>
                  <a:gd name="T72" fmla="*/ 10619 w 18525"/>
                  <a:gd name="T73" fmla="*/ 1097 h 12744"/>
                  <a:gd name="T74" fmla="*/ 10639 w 18525"/>
                  <a:gd name="T75" fmla="*/ 1072 h 12744"/>
                  <a:gd name="T76" fmla="*/ 9328 w 18525"/>
                  <a:gd name="T77" fmla="*/ 3981 h 12744"/>
                  <a:gd name="T78" fmla="*/ 8012 w 18525"/>
                  <a:gd name="T79" fmla="*/ 7237 h 12744"/>
                  <a:gd name="T80" fmla="*/ 6684 w 18525"/>
                  <a:gd name="T81" fmla="*/ 9605 h 12744"/>
                  <a:gd name="T82" fmla="*/ 6676 w 18525"/>
                  <a:gd name="T83" fmla="*/ 9616 h 12744"/>
                  <a:gd name="T84" fmla="*/ 5364 w 18525"/>
                  <a:gd name="T85" fmla="*/ 11072 h 12744"/>
                  <a:gd name="T86" fmla="*/ 5316 w 18525"/>
                  <a:gd name="T87" fmla="*/ 11093 h 12744"/>
                  <a:gd name="T88" fmla="*/ 4004 w 18525"/>
                  <a:gd name="T89" fmla="*/ 11093 h 12744"/>
                  <a:gd name="T90" fmla="*/ 4018 w 18525"/>
                  <a:gd name="T91" fmla="*/ 11092 h 12744"/>
                  <a:gd name="T92" fmla="*/ 2706 w 18525"/>
                  <a:gd name="T93" fmla="*/ 11380 h 12744"/>
                  <a:gd name="T94" fmla="*/ 2739 w 18525"/>
                  <a:gd name="T95" fmla="*/ 11362 h 12744"/>
                  <a:gd name="T96" fmla="*/ 1427 w 18525"/>
                  <a:gd name="T97" fmla="*/ 12722 h 12744"/>
                  <a:gd name="T98" fmla="*/ 1371 w 18525"/>
                  <a:gd name="T99" fmla="*/ 12741 h 12744"/>
                  <a:gd name="T100" fmla="*/ 59 w 18525"/>
                  <a:gd name="T101" fmla="*/ 12549 h 12744"/>
                  <a:gd name="T102" fmla="*/ 5 w 18525"/>
                  <a:gd name="T103" fmla="*/ 12476 h 12744"/>
                  <a:gd name="T104" fmla="*/ 78 w 18525"/>
                  <a:gd name="T105" fmla="*/ 12422 h 12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525" h="12744">
                    <a:moveTo>
                      <a:pt x="78" y="12422"/>
                    </a:moveTo>
                    <a:lnTo>
                      <a:pt x="1390" y="12614"/>
                    </a:lnTo>
                    <a:lnTo>
                      <a:pt x="1334" y="12633"/>
                    </a:lnTo>
                    <a:lnTo>
                      <a:pt x="2646" y="11273"/>
                    </a:lnTo>
                    <a:cubicBezTo>
                      <a:pt x="2655" y="11264"/>
                      <a:pt x="2666" y="11258"/>
                      <a:pt x="2679" y="11255"/>
                    </a:cubicBezTo>
                    <a:lnTo>
                      <a:pt x="3991" y="10967"/>
                    </a:lnTo>
                    <a:cubicBezTo>
                      <a:pt x="3995" y="10966"/>
                      <a:pt x="4000" y="10965"/>
                      <a:pt x="4004" y="10965"/>
                    </a:cubicBezTo>
                    <a:lnTo>
                      <a:pt x="5316" y="10965"/>
                    </a:lnTo>
                    <a:lnTo>
                      <a:pt x="5269" y="10987"/>
                    </a:lnTo>
                    <a:lnTo>
                      <a:pt x="6581" y="9531"/>
                    </a:lnTo>
                    <a:lnTo>
                      <a:pt x="6573" y="9542"/>
                    </a:lnTo>
                    <a:lnTo>
                      <a:pt x="7901" y="7174"/>
                    </a:lnTo>
                    <a:lnTo>
                      <a:pt x="9209" y="3933"/>
                    </a:lnTo>
                    <a:lnTo>
                      <a:pt x="10522" y="1019"/>
                    </a:lnTo>
                    <a:cubicBezTo>
                      <a:pt x="10527" y="1009"/>
                      <a:pt x="10534" y="1001"/>
                      <a:pt x="10542" y="994"/>
                    </a:cubicBezTo>
                    <a:lnTo>
                      <a:pt x="11854" y="18"/>
                    </a:lnTo>
                    <a:cubicBezTo>
                      <a:pt x="11878" y="0"/>
                      <a:pt x="11912" y="1"/>
                      <a:pt x="11935" y="21"/>
                    </a:cubicBezTo>
                    <a:lnTo>
                      <a:pt x="13247" y="1173"/>
                    </a:lnTo>
                    <a:lnTo>
                      <a:pt x="13162" y="1173"/>
                    </a:lnTo>
                    <a:lnTo>
                      <a:pt x="14474" y="21"/>
                    </a:lnTo>
                    <a:cubicBezTo>
                      <a:pt x="14495" y="3"/>
                      <a:pt x="14525" y="0"/>
                      <a:pt x="14548" y="14"/>
                    </a:cubicBezTo>
                    <a:lnTo>
                      <a:pt x="15860" y="766"/>
                    </a:lnTo>
                    <a:cubicBezTo>
                      <a:pt x="15868" y="770"/>
                      <a:pt x="15874" y="776"/>
                      <a:pt x="15880" y="783"/>
                    </a:cubicBezTo>
                    <a:lnTo>
                      <a:pt x="17192" y="2527"/>
                    </a:lnTo>
                    <a:lnTo>
                      <a:pt x="18506" y="4514"/>
                    </a:lnTo>
                    <a:cubicBezTo>
                      <a:pt x="18525" y="4544"/>
                      <a:pt x="18517" y="4583"/>
                      <a:pt x="18488" y="4603"/>
                    </a:cubicBezTo>
                    <a:cubicBezTo>
                      <a:pt x="18458" y="4622"/>
                      <a:pt x="18419" y="4614"/>
                      <a:pt x="18399" y="4585"/>
                    </a:cubicBezTo>
                    <a:lnTo>
                      <a:pt x="17089" y="2604"/>
                    </a:lnTo>
                    <a:lnTo>
                      <a:pt x="15777" y="860"/>
                    </a:lnTo>
                    <a:lnTo>
                      <a:pt x="15797" y="877"/>
                    </a:lnTo>
                    <a:lnTo>
                      <a:pt x="14485" y="125"/>
                    </a:lnTo>
                    <a:lnTo>
                      <a:pt x="14559" y="118"/>
                    </a:lnTo>
                    <a:lnTo>
                      <a:pt x="13247" y="1270"/>
                    </a:lnTo>
                    <a:cubicBezTo>
                      <a:pt x="13223" y="1291"/>
                      <a:pt x="13186" y="1291"/>
                      <a:pt x="13162" y="1270"/>
                    </a:cubicBezTo>
                    <a:lnTo>
                      <a:pt x="11850" y="118"/>
                    </a:lnTo>
                    <a:lnTo>
                      <a:pt x="11931" y="121"/>
                    </a:lnTo>
                    <a:lnTo>
                      <a:pt x="10619" y="1097"/>
                    </a:lnTo>
                    <a:lnTo>
                      <a:pt x="10639" y="1072"/>
                    </a:lnTo>
                    <a:lnTo>
                      <a:pt x="9328" y="3981"/>
                    </a:lnTo>
                    <a:lnTo>
                      <a:pt x="8012" y="7237"/>
                    </a:lnTo>
                    <a:lnTo>
                      <a:pt x="6684" y="9605"/>
                    </a:lnTo>
                    <a:cubicBezTo>
                      <a:pt x="6682" y="9609"/>
                      <a:pt x="6679" y="9613"/>
                      <a:pt x="6676" y="9616"/>
                    </a:cubicBezTo>
                    <a:lnTo>
                      <a:pt x="5364" y="11072"/>
                    </a:lnTo>
                    <a:cubicBezTo>
                      <a:pt x="5352" y="11086"/>
                      <a:pt x="5335" y="11093"/>
                      <a:pt x="5316" y="11093"/>
                    </a:cubicBezTo>
                    <a:lnTo>
                      <a:pt x="4004" y="11093"/>
                    </a:lnTo>
                    <a:lnTo>
                      <a:pt x="4018" y="11092"/>
                    </a:lnTo>
                    <a:lnTo>
                      <a:pt x="2706" y="11380"/>
                    </a:lnTo>
                    <a:lnTo>
                      <a:pt x="2739" y="11362"/>
                    </a:lnTo>
                    <a:lnTo>
                      <a:pt x="1427" y="12722"/>
                    </a:lnTo>
                    <a:cubicBezTo>
                      <a:pt x="1412" y="12737"/>
                      <a:pt x="1392" y="12744"/>
                      <a:pt x="1371" y="12741"/>
                    </a:cubicBezTo>
                    <a:lnTo>
                      <a:pt x="59" y="12549"/>
                    </a:lnTo>
                    <a:cubicBezTo>
                      <a:pt x="24" y="12544"/>
                      <a:pt x="0" y="12511"/>
                      <a:pt x="5" y="12476"/>
                    </a:cubicBezTo>
                    <a:cubicBezTo>
                      <a:pt x="10" y="12441"/>
                      <a:pt x="43" y="12417"/>
                      <a:pt x="78" y="12422"/>
                    </a:cubicBezTo>
                    <a:close/>
                  </a:path>
                </a:pathLst>
              </a:custGeom>
              <a:solidFill>
                <a:srgbClr val="416FA6"/>
              </a:solidFill>
              <a:ln w="1" cap="flat">
                <a:solidFill>
                  <a:srgbClr val="416FA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" name="Freeform 245"/>
              <p:cNvSpPr>
                <a:spLocks/>
              </p:cNvSpPr>
              <p:nvPr/>
            </p:nvSpPr>
            <p:spPr bwMode="auto">
              <a:xfrm>
                <a:off x="1886463" y="2524125"/>
                <a:ext cx="39688" cy="39688"/>
              </a:xfrm>
              <a:custGeom>
                <a:avLst/>
                <a:gdLst>
                  <a:gd name="T0" fmla="*/ 12 w 25"/>
                  <a:gd name="T1" fmla="*/ 1 h 25"/>
                  <a:gd name="T2" fmla="*/ 12 w 25"/>
                  <a:gd name="T3" fmla="*/ 0 h 25"/>
                  <a:gd name="T4" fmla="*/ 12 w 25"/>
                  <a:gd name="T5" fmla="*/ 1 h 25"/>
                  <a:gd name="T6" fmla="*/ 24 w 25"/>
                  <a:gd name="T7" fmla="*/ 13 h 25"/>
                  <a:gd name="T8" fmla="*/ 25 w 25"/>
                  <a:gd name="T9" fmla="*/ 13 h 25"/>
                  <a:gd name="T10" fmla="*/ 24 w 25"/>
                  <a:gd name="T11" fmla="*/ 13 h 25"/>
                  <a:gd name="T12" fmla="*/ 12 w 25"/>
                  <a:gd name="T13" fmla="*/ 25 h 25"/>
                  <a:gd name="T14" fmla="*/ 12 w 25"/>
                  <a:gd name="T15" fmla="*/ 25 h 25"/>
                  <a:gd name="T16" fmla="*/ 12 w 25"/>
                  <a:gd name="T17" fmla="*/ 25 h 25"/>
                  <a:gd name="T18" fmla="*/ 0 w 25"/>
                  <a:gd name="T19" fmla="*/ 13 h 25"/>
                  <a:gd name="T20" fmla="*/ 0 w 25"/>
                  <a:gd name="T21" fmla="*/ 13 h 25"/>
                  <a:gd name="T22" fmla="*/ 0 w 25"/>
                  <a:gd name="T23" fmla="*/ 13 h 25"/>
                  <a:gd name="T24" fmla="*/ 12 w 25"/>
                  <a:gd name="T2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2" y="1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" name="Freeform 246"/>
              <p:cNvSpPr>
                <a:spLocks noEditPoints="1"/>
              </p:cNvSpPr>
              <p:nvPr/>
            </p:nvSpPr>
            <p:spPr bwMode="auto">
              <a:xfrm>
                <a:off x="1880113" y="2517775"/>
                <a:ext cx="50800" cy="50800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" name="Freeform 247"/>
              <p:cNvSpPr>
                <a:spLocks/>
              </p:cNvSpPr>
              <p:nvPr/>
            </p:nvSpPr>
            <p:spPr bwMode="auto">
              <a:xfrm>
                <a:off x="2011876" y="2543175"/>
                <a:ext cx="39688" cy="39688"/>
              </a:xfrm>
              <a:custGeom>
                <a:avLst/>
                <a:gdLst>
                  <a:gd name="T0" fmla="*/ 13 w 25"/>
                  <a:gd name="T1" fmla="*/ 0 h 25"/>
                  <a:gd name="T2" fmla="*/ 13 w 25"/>
                  <a:gd name="T3" fmla="*/ 0 h 25"/>
                  <a:gd name="T4" fmla="*/ 13 w 25"/>
                  <a:gd name="T5" fmla="*/ 0 h 25"/>
                  <a:gd name="T6" fmla="*/ 25 w 25"/>
                  <a:gd name="T7" fmla="*/ 12 h 25"/>
                  <a:gd name="T8" fmla="*/ 25 w 25"/>
                  <a:gd name="T9" fmla="*/ 12 h 25"/>
                  <a:gd name="T10" fmla="*/ 25 w 25"/>
                  <a:gd name="T11" fmla="*/ 12 h 25"/>
                  <a:gd name="T12" fmla="*/ 13 w 25"/>
                  <a:gd name="T13" fmla="*/ 24 h 25"/>
                  <a:gd name="T14" fmla="*/ 13 w 25"/>
                  <a:gd name="T15" fmla="*/ 25 h 25"/>
                  <a:gd name="T16" fmla="*/ 13 w 25"/>
                  <a:gd name="T17" fmla="*/ 24 h 25"/>
                  <a:gd name="T18" fmla="*/ 1 w 25"/>
                  <a:gd name="T19" fmla="*/ 12 h 25"/>
                  <a:gd name="T20" fmla="*/ 0 w 25"/>
                  <a:gd name="T21" fmla="*/ 12 h 25"/>
                  <a:gd name="T22" fmla="*/ 1 w 25"/>
                  <a:gd name="T23" fmla="*/ 12 h 25"/>
                  <a:gd name="T24" fmla="*/ 13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" name="Freeform 248"/>
              <p:cNvSpPr>
                <a:spLocks noEditPoints="1"/>
              </p:cNvSpPr>
              <p:nvPr/>
            </p:nvSpPr>
            <p:spPr bwMode="auto">
              <a:xfrm>
                <a:off x="2007113" y="2536825"/>
                <a:ext cx="49213" cy="49213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" name="Freeform 249"/>
              <p:cNvSpPr>
                <a:spLocks/>
              </p:cNvSpPr>
              <p:nvPr/>
            </p:nvSpPr>
            <p:spPr bwMode="auto">
              <a:xfrm>
                <a:off x="2137288" y="2414587"/>
                <a:ext cx="39688" cy="39688"/>
              </a:xfrm>
              <a:custGeom>
                <a:avLst/>
                <a:gdLst>
                  <a:gd name="T0" fmla="*/ 13 w 25"/>
                  <a:gd name="T1" fmla="*/ 0 h 25"/>
                  <a:gd name="T2" fmla="*/ 13 w 25"/>
                  <a:gd name="T3" fmla="*/ 0 h 25"/>
                  <a:gd name="T4" fmla="*/ 13 w 25"/>
                  <a:gd name="T5" fmla="*/ 0 h 25"/>
                  <a:gd name="T6" fmla="*/ 25 w 25"/>
                  <a:gd name="T7" fmla="*/ 12 h 25"/>
                  <a:gd name="T8" fmla="*/ 25 w 25"/>
                  <a:gd name="T9" fmla="*/ 12 h 25"/>
                  <a:gd name="T10" fmla="*/ 25 w 25"/>
                  <a:gd name="T11" fmla="*/ 12 h 25"/>
                  <a:gd name="T12" fmla="*/ 13 w 25"/>
                  <a:gd name="T13" fmla="*/ 24 h 25"/>
                  <a:gd name="T14" fmla="*/ 13 w 25"/>
                  <a:gd name="T15" fmla="*/ 25 h 25"/>
                  <a:gd name="T16" fmla="*/ 13 w 25"/>
                  <a:gd name="T17" fmla="*/ 24 h 25"/>
                  <a:gd name="T18" fmla="*/ 1 w 25"/>
                  <a:gd name="T19" fmla="*/ 12 h 25"/>
                  <a:gd name="T20" fmla="*/ 0 w 25"/>
                  <a:gd name="T21" fmla="*/ 12 h 25"/>
                  <a:gd name="T22" fmla="*/ 1 w 25"/>
                  <a:gd name="T23" fmla="*/ 12 h 25"/>
                  <a:gd name="T24" fmla="*/ 13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" name="Freeform 250"/>
              <p:cNvSpPr>
                <a:spLocks noEditPoints="1"/>
              </p:cNvSpPr>
              <p:nvPr/>
            </p:nvSpPr>
            <p:spPr bwMode="auto">
              <a:xfrm>
                <a:off x="2130938" y="2408237"/>
                <a:ext cx="50800" cy="50800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" name="Freeform 251"/>
              <p:cNvSpPr>
                <a:spLocks/>
              </p:cNvSpPr>
              <p:nvPr/>
            </p:nvSpPr>
            <p:spPr bwMode="auto">
              <a:xfrm>
                <a:off x="2262701" y="2386012"/>
                <a:ext cx="39688" cy="39688"/>
              </a:xfrm>
              <a:custGeom>
                <a:avLst/>
                <a:gdLst>
                  <a:gd name="T0" fmla="*/ 12 w 25"/>
                  <a:gd name="T1" fmla="*/ 0 h 25"/>
                  <a:gd name="T2" fmla="*/ 12 w 25"/>
                  <a:gd name="T3" fmla="*/ 0 h 25"/>
                  <a:gd name="T4" fmla="*/ 12 w 25"/>
                  <a:gd name="T5" fmla="*/ 0 h 25"/>
                  <a:gd name="T6" fmla="*/ 24 w 25"/>
                  <a:gd name="T7" fmla="*/ 12 h 25"/>
                  <a:gd name="T8" fmla="*/ 25 w 25"/>
                  <a:gd name="T9" fmla="*/ 12 h 25"/>
                  <a:gd name="T10" fmla="*/ 24 w 25"/>
                  <a:gd name="T11" fmla="*/ 12 h 25"/>
                  <a:gd name="T12" fmla="*/ 12 w 25"/>
                  <a:gd name="T13" fmla="*/ 24 h 25"/>
                  <a:gd name="T14" fmla="*/ 12 w 25"/>
                  <a:gd name="T15" fmla="*/ 25 h 25"/>
                  <a:gd name="T16" fmla="*/ 12 w 25"/>
                  <a:gd name="T17" fmla="*/ 24 h 25"/>
                  <a:gd name="T18" fmla="*/ 0 w 25"/>
                  <a:gd name="T19" fmla="*/ 12 h 25"/>
                  <a:gd name="T20" fmla="*/ 0 w 25"/>
                  <a:gd name="T21" fmla="*/ 12 h 25"/>
                  <a:gd name="T22" fmla="*/ 0 w 25"/>
                  <a:gd name="T23" fmla="*/ 12 h 25"/>
                  <a:gd name="T24" fmla="*/ 12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" name="Freeform 252"/>
              <p:cNvSpPr>
                <a:spLocks noEditPoints="1"/>
              </p:cNvSpPr>
              <p:nvPr/>
            </p:nvSpPr>
            <p:spPr bwMode="auto">
              <a:xfrm>
                <a:off x="2256351" y="2379662"/>
                <a:ext cx="50800" cy="50800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" name="Freeform 253"/>
              <p:cNvSpPr>
                <a:spLocks/>
              </p:cNvSpPr>
              <p:nvPr/>
            </p:nvSpPr>
            <p:spPr bwMode="auto">
              <a:xfrm>
                <a:off x="2388113" y="2386012"/>
                <a:ext cx="38100" cy="39688"/>
              </a:xfrm>
              <a:custGeom>
                <a:avLst/>
                <a:gdLst>
                  <a:gd name="T0" fmla="*/ 12 w 24"/>
                  <a:gd name="T1" fmla="*/ 0 h 25"/>
                  <a:gd name="T2" fmla="*/ 12 w 24"/>
                  <a:gd name="T3" fmla="*/ 0 h 25"/>
                  <a:gd name="T4" fmla="*/ 12 w 24"/>
                  <a:gd name="T5" fmla="*/ 0 h 25"/>
                  <a:gd name="T6" fmla="*/ 24 w 24"/>
                  <a:gd name="T7" fmla="*/ 12 h 25"/>
                  <a:gd name="T8" fmla="*/ 24 w 24"/>
                  <a:gd name="T9" fmla="*/ 12 h 25"/>
                  <a:gd name="T10" fmla="*/ 24 w 24"/>
                  <a:gd name="T11" fmla="*/ 12 h 25"/>
                  <a:gd name="T12" fmla="*/ 12 w 24"/>
                  <a:gd name="T13" fmla="*/ 24 h 25"/>
                  <a:gd name="T14" fmla="*/ 12 w 24"/>
                  <a:gd name="T15" fmla="*/ 25 h 25"/>
                  <a:gd name="T16" fmla="*/ 12 w 24"/>
                  <a:gd name="T17" fmla="*/ 24 h 25"/>
                  <a:gd name="T18" fmla="*/ 0 w 24"/>
                  <a:gd name="T19" fmla="*/ 12 h 25"/>
                  <a:gd name="T20" fmla="*/ 0 w 24"/>
                  <a:gd name="T21" fmla="*/ 12 h 25"/>
                  <a:gd name="T22" fmla="*/ 0 w 24"/>
                  <a:gd name="T23" fmla="*/ 12 h 25"/>
                  <a:gd name="T24" fmla="*/ 12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" name="Freeform 254"/>
              <p:cNvSpPr>
                <a:spLocks noEditPoints="1"/>
              </p:cNvSpPr>
              <p:nvPr/>
            </p:nvSpPr>
            <p:spPr bwMode="auto">
              <a:xfrm>
                <a:off x="2381763" y="2379662"/>
                <a:ext cx="49213" cy="50800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" name="Freeform 255"/>
              <p:cNvSpPr>
                <a:spLocks/>
              </p:cNvSpPr>
              <p:nvPr/>
            </p:nvSpPr>
            <p:spPr bwMode="auto">
              <a:xfrm>
                <a:off x="2511938" y="2246312"/>
                <a:ext cx="39688" cy="39688"/>
              </a:xfrm>
              <a:custGeom>
                <a:avLst/>
                <a:gdLst>
                  <a:gd name="T0" fmla="*/ 13 w 25"/>
                  <a:gd name="T1" fmla="*/ 1 h 25"/>
                  <a:gd name="T2" fmla="*/ 13 w 25"/>
                  <a:gd name="T3" fmla="*/ 0 h 25"/>
                  <a:gd name="T4" fmla="*/ 13 w 25"/>
                  <a:gd name="T5" fmla="*/ 1 h 25"/>
                  <a:gd name="T6" fmla="*/ 25 w 25"/>
                  <a:gd name="T7" fmla="*/ 13 h 25"/>
                  <a:gd name="T8" fmla="*/ 25 w 25"/>
                  <a:gd name="T9" fmla="*/ 13 h 25"/>
                  <a:gd name="T10" fmla="*/ 25 w 25"/>
                  <a:gd name="T11" fmla="*/ 13 h 25"/>
                  <a:gd name="T12" fmla="*/ 13 w 25"/>
                  <a:gd name="T13" fmla="*/ 25 h 25"/>
                  <a:gd name="T14" fmla="*/ 13 w 25"/>
                  <a:gd name="T15" fmla="*/ 25 h 25"/>
                  <a:gd name="T16" fmla="*/ 13 w 25"/>
                  <a:gd name="T17" fmla="*/ 25 h 25"/>
                  <a:gd name="T18" fmla="*/ 1 w 25"/>
                  <a:gd name="T19" fmla="*/ 13 h 25"/>
                  <a:gd name="T20" fmla="*/ 0 w 25"/>
                  <a:gd name="T21" fmla="*/ 13 h 25"/>
                  <a:gd name="T22" fmla="*/ 1 w 25"/>
                  <a:gd name="T23" fmla="*/ 13 h 25"/>
                  <a:gd name="T24" fmla="*/ 13 w 25"/>
                  <a:gd name="T2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3" y="1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" name="Freeform 256"/>
              <p:cNvSpPr>
                <a:spLocks noEditPoints="1"/>
              </p:cNvSpPr>
              <p:nvPr/>
            </p:nvSpPr>
            <p:spPr bwMode="auto">
              <a:xfrm>
                <a:off x="2505588" y="2241550"/>
                <a:ext cx="50800" cy="49213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" name="Freeform 257"/>
              <p:cNvSpPr>
                <a:spLocks/>
              </p:cNvSpPr>
              <p:nvPr/>
            </p:nvSpPr>
            <p:spPr bwMode="auto">
              <a:xfrm>
                <a:off x="2637351" y="2022475"/>
                <a:ext cx="39688" cy="39688"/>
              </a:xfrm>
              <a:custGeom>
                <a:avLst/>
                <a:gdLst>
                  <a:gd name="T0" fmla="*/ 12 w 25"/>
                  <a:gd name="T1" fmla="*/ 1 h 25"/>
                  <a:gd name="T2" fmla="*/ 12 w 25"/>
                  <a:gd name="T3" fmla="*/ 0 h 25"/>
                  <a:gd name="T4" fmla="*/ 12 w 25"/>
                  <a:gd name="T5" fmla="*/ 1 h 25"/>
                  <a:gd name="T6" fmla="*/ 24 w 25"/>
                  <a:gd name="T7" fmla="*/ 13 h 25"/>
                  <a:gd name="T8" fmla="*/ 25 w 25"/>
                  <a:gd name="T9" fmla="*/ 13 h 25"/>
                  <a:gd name="T10" fmla="*/ 24 w 25"/>
                  <a:gd name="T11" fmla="*/ 13 h 25"/>
                  <a:gd name="T12" fmla="*/ 12 w 25"/>
                  <a:gd name="T13" fmla="*/ 25 h 25"/>
                  <a:gd name="T14" fmla="*/ 12 w 25"/>
                  <a:gd name="T15" fmla="*/ 25 h 25"/>
                  <a:gd name="T16" fmla="*/ 12 w 25"/>
                  <a:gd name="T17" fmla="*/ 25 h 25"/>
                  <a:gd name="T18" fmla="*/ 0 w 25"/>
                  <a:gd name="T19" fmla="*/ 13 h 25"/>
                  <a:gd name="T20" fmla="*/ 0 w 25"/>
                  <a:gd name="T21" fmla="*/ 13 h 25"/>
                  <a:gd name="T22" fmla="*/ 0 w 25"/>
                  <a:gd name="T23" fmla="*/ 13 h 25"/>
                  <a:gd name="T24" fmla="*/ 12 w 25"/>
                  <a:gd name="T2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2" y="1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" name="Freeform 258"/>
              <p:cNvSpPr>
                <a:spLocks noEditPoints="1"/>
              </p:cNvSpPr>
              <p:nvPr/>
            </p:nvSpPr>
            <p:spPr bwMode="auto">
              <a:xfrm>
                <a:off x="2631001" y="2016125"/>
                <a:ext cx="50800" cy="50800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" name="Freeform 259"/>
              <p:cNvSpPr>
                <a:spLocks/>
              </p:cNvSpPr>
              <p:nvPr/>
            </p:nvSpPr>
            <p:spPr bwMode="auto">
              <a:xfrm>
                <a:off x="2762763" y="1712912"/>
                <a:ext cx="39688" cy="38100"/>
              </a:xfrm>
              <a:custGeom>
                <a:avLst/>
                <a:gdLst>
                  <a:gd name="T0" fmla="*/ 12 w 25"/>
                  <a:gd name="T1" fmla="*/ 0 h 24"/>
                  <a:gd name="T2" fmla="*/ 12 w 25"/>
                  <a:gd name="T3" fmla="*/ 0 h 24"/>
                  <a:gd name="T4" fmla="*/ 12 w 25"/>
                  <a:gd name="T5" fmla="*/ 0 h 24"/>
                  <a:gd name="T6" fmla="*/ 24 w 25"/>
                  <a:gd name="T7" fmla="*/ 12 h 24"/>
                  <a:gd name="T8" fmla="*/ 25 w 25"/>
                  <a:gd name="T9" fmla="*/ 12 h 24"/>
                  <a:gd name="T10" fmla="*/ 24 w 25"/>
                  <a:gd name="T11" fmla="*/ 12 h 24"/>
                  <a:gd name="T12" fmla="*/ 12 w 25"/>
                  <a:gd name="T13" fmla="*/ 24 h 24"/>
                  <a:gd name="T14" fmla="*/ 12 w 25"/>
                  <a:gd name="T15" fmla="*/ 24 h 24"/>
                  <a:gd name="T16" fmla="*/ 12 w 25"/>
                  <a:gd name="T17" fmla="*/ 24 h 24"/>
                  <a:gd name="T18" fmla="*/ 0 w 25"/>
                  <a:gd name="T19" fmla="*/ 12 h 24"/>
                  <a:gd name="T20" fmla="*/ 0 w 25"/>
                  <a:gd name="T21" fmla="*/ 12 h 24"/>
                  <a:gd name="T22" fmla="*/ 0 w 25"/>
                  <a:gd name="T23" fmla="*/ 12 h 24"/>
                  <a:gd name="T24" fmla="*/ 12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0" name="Freeform 260"/>
              <p:cNvSpPr>
                <a:spLocks noEditPoints="1"/>
              </p:cNvSpPr>
              <p:nvPr/>
            </p:nvSpPr>
            <p:spPr bwMode="auto">
              <a:xfrm>
                <a:off x="2756413" y="1706562"/>
                <a:ext cx="49213" cy="49213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" name="Freeform 261"/>
              <p:cNvSpPr>
                <a:spLocks/>
              </p:cNvSpPr>
              <p:nvPr/>
            </p:nvSpPr>
            <p:spPr bwMode="auto">
              <a:xfrm>
                <a:off x="2886588" y="1435100"/>
                <a:ext cx="39688" cy="39688"/>
              </a:xfrm>
              <a:custGeom>
                <a:avLst/>
                <a:gdLst>
                  <a:gd name="T0" fmla="*/ 13 w 25"/>
                  <a:gd name="T1" fmla="*/ 0 h 25"/>
                  <a:gd name="T2" fmla="*/ 13 w 25"/>
                  <a:gd name="T3" fmla="*/ 0 h 25"/>
                  <a:gd name="T4" fmla="*/ 13 w 25"/>
                  <a:gd name="T5" fmla="*/ 0 h 25"/>
                  <a:gd name="T6" fmla="*/ 25 w 25"/>
                  <a:gd name="T7" fmla="*/ 12 h 25"/>
                  <a:gd name="T8" fmla="*/ 25 w 25"/>
                  <a:gd name="T9" fmla="*/ 12 h 25"/>
                  <a:gd name="T10" fmla="*/ 25 w 25"/>
                  <a:gd name="T11" fmla="*/ 12 h 25"/>
                  <a:gd name="T12" fmla="*/ 13 w 25"/>
                  <a:gd name="T13" fmla="*/ 24 h 25"/>
                  <a:gd name="T14" fmla="*/ 13 w 25"/>
                  <a:gd name="T15" fmla="*/ 25 h 25"/>
                  <a:gd name="T16" fmla="*/ 13 w 25"/>
                  <a:gd name="T17" fmla="*/ 24 h 25"/>
                  <a:gd name="T18" fmla="*/ 1 w 25"/>
                  <a:gd name="T19" fmla="*/ 12 h 25"/>
                  <a:gd name="T20" fmla="*/ 0 w 25"/>
                  <a:gd name="T21" fmla="*/ 12 h 25"/>
                  <a:gd name="T22" fmla="*/ 1 w 25"/>
                  <a:gd name="T23" fmla="*/ 12 h 25"/>
                  <a:gd name="T24" fmla="*/ 13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" name="Freeform 262"/>
              <p:cNvSpPr>
                <a:spLocks noEditPoints="1"/>
              </p:cNvSpPr>
              <p:nvPr/>
            </p:nvSpPr>
            <p:spPr bwMode="auto">
              <a:xfrm>
                <a:off x="2881826" y="1428750"/>
                <a:ext cx="49213" cy="50800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3" name="Freeform 263"/>
              <p:cNvSpPr>
                <a:spLocks/>
              </p:cNvSpPr>
              <p:nvPr/>
            </p:nvSpPr>
            <p:spPr bwMode="auto">
              <a:xfrm>
                <a:off x="3012001" y="1341437"/>
                <a:ext cx="39688" cy="39688"/>
              </a:xfrm>
              <a:custGeom>
                <a:avLst/>
                <a:gdLst>
                  <a:gd name="T0" fmla="*/ 13 w 25"/>
                  <a:gd name="T1" fmla="*/ 1 h 25"/>
                  <a:gd name="T2" fmla="*/ 13 w 25"/>
                  <a:gd name="T3" fmla="*/ 0 h 25"/>
                  <a:gd name="T4" fmla="*/ 13 w 25"/>
                  <a:gd name="T5" fmla="*/ 1 h 25"/>
                  <a:gd name="T6" fmla="*/ 25 w 25"/>
                  <a:gd name="T7" fmla="*/ 13 h 25"/>
                  <a:gd name="T8" fmla="*/ 25 w 25"/>
                  <a:gd name="T9" fmla="*/ 13 h 25"/>
                  <a:gd name="T10" fmla="*/ 25 w 25"/>
                  <a:gd name="T11" fmla="*/ 13 h 25"/>
                  <a:gd name="T12" fmla="*/ 13 w 25"/>
                  <a:gd name="T13" fmla="*/ 25 h 25"/>
                  <a:gd name="T14" fmla="*/ 13 w 25"/>
                  <a:gd name="T15" fmla="*/ 25 h 25"/>
                  <a:gd name="T16" fmla="*/ 13 w 25"/>
                  <a:gd name="T17" fmla="*/ 25 h 25"/>
                  <a:gd name="T18" fmla="*/ 1 w 25"/>
                  <a:gd name="T19" fmla="*/ 13 h 25"/>
                  <a:gd name="T20" fmla="*/ 0 w 25"/>
                  <a:gd name="T21" fmla="*/ 13 h 25"/>
                  <a:gd name="T22" fmla="*/ 1 w 25"/>
                  <a:gd name="T23" fmla="*/ 13 h 25"/>
                  <a:gd name="T24" fmla="*/ 13 w 25"/>
                  <a:gd name="T2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3" y="1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4" name="Freeform 264"/>
              <p:cNvSpPr>
                <a:spLocks noEditPoints="1"/>
              </p:cNvSpPr>
              <p:nvPr/>
            </p:nvSpPr>
            <p:spPr bwMode="auto">
              <a:xfrm>
                <a:off x="3005651" y="1335087"/>
                <a:ext cx="52388" cy="50800"/>
              </a:xfrm>
              <a:custGeom>
                <a:avLst/>
                <a:gdLst>
                  <a:gd name="T0" fmla="*/ 239 w 544"/>
                  <a:gd name="T1" fmla="*/ 39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06 w 544"/>
                  <a:gd name="T11" fmla="*/ 39 h 528"/>
                  <a:gd name="T12" fmla="*/ 506 w 544"/>
                  <a:gd name="T13" fmla="*/ 239 h 528"/>
                  <a:gd name="T14" fmla="*/ 472 w 544"/>
                  <a:gd name="T15" fmla="*/ 224 h 528"/>
                  <a:gd name="T16" fmla="*/ 480 w 544"/>
                  <a:gd name="T17" fmla="*/ 224 h 528"/>
                  <a:gd name="T18" fmla="*/ 544 w 544"/>
                  <a:gd name="T19" fmla="*/ 224 h 528"/>
                  <a:gd name="T20" fmla="*/ 544 w 544"/>
                  <a:gd name="T21" fmla="*/ 320 h 528"/>
                  <a:gd name="T22" fmla="*/ 472 w 544"/>
                  <a:gd name="T23" fmla="*/ 320 h 528"/>
                  <a:gd name="T24" fmla="*/ 506 w 544"/>
                  <a:gd name="T25" fmla="*/ 306 h 528"/>
                  <a:gd name="T26" fmla="*/ 306 w 544"/>
                  <a:gd name="T27" fmla="*/ 506 h 528"/>
                  <a:gd name="T28" fmla="*/ 320 w 544"/>
                  <a:gd name="T29" fmla="*/ 472 h 528"/>
                  <a:gd name="T30" fmla="*/ 320 w 544"/>
                  <a:gd name="T31" fmla="*/ 480 h 528"/>
                  <a:gd name="T32" fmla="*/ 272 w 544"/>
                  <a:gd name="T33" fmla="*/ 528 h 528"/>
                  <a:gd name="T34" fmla="*/ 224 w 544"/>
                  <a:gd name="T35" fmla="*/ 480 h 528"/>
                  <a:gd name="T36" fmla="*/ 224 w 544"/>
                  <a:gd name="T37" fmla="*/ 472 h 528"/>
                  <a:gd name="T38" fmla="*/ 239 w 544"/>
                  <a:gd name="T39" fmla="*/ 506 h 528"/>
                  <a:gd name="T40" fmla="*/ 39 w 544"/>
                  <a:gd name="T41" fmla="*/ 306 h 528"/>
                  <a:gd name="T42" fmla="*/ 72 w 544"/>
                  <a:gd name="T43" fmla="*/ 320 h 528"/>
                  <a:gd name="T44" fmla="*/ 64 w 544"/>
                  <a:gd name="T45" fmla="*/ 320 h 528"/>
                  <a:gd name="T46" fmla="*/ 64 w 544"/>
                  <a:gd name="T47" fmla="*/ 224 h 528"/>
                  <a:gd name="T48" fmla="*/ 72 w 544"/>
                  <a:gd name="T49" fmla="*/ 224 h 528"/>
                  <a:gd name="T50" fmla="*/ 39 w 544"/>
                  <a:gd name="T51" fmla="*/ 239 h 528"/>
                  <a:gd name="T52" fmla="*/ 239 w 544"/>
                  <a:gd name="T53" fmla="*/ 39 h 528"/>
                  <a:gd name="T54" fmla="*/ 106 w 544"/>
                  <a:gd name="T55" fmla="*/ 306 h 528"/>
                  <a:gd name="T56" fmla="*/ 72 w 544"/>
                  <a:gd name="T57" fmla="*/ 320 h 528"/>
                  <a:gd name="T58" fmla="*/ 64 w 544"/>
                  <a:gd name="T59" fmla="*/ 320 h 528"/>
                  <a:gd name="T60" fmla="*/ 64 w 544"/>
                  <a:gd name="T61" fmla="*/ 224 h 528"/>
                  <a:gd name="T62" fmla="*/ 72 w 544"/>
                  <a:gd name="T63" fmla="*/ 224 h 528"/>
                  <a:gd name="T64" fmla="*/ 106 w 544"/>
                  <a:gd name="T65" fmla="*/ 239 h 528"/>
                  <a:gd name="T66" fmla="*/ 306 w 544"/>
                  <a:gd name="T67" fmla="*/ 439 h 528"/>
                  <a:gd name="T68" fmla="*/ 320 w 544"/>
                  <a:gd name="T69" fmla="*/ 472 h 528"/>
                  <a:gd name="T70" fmla="*/ 320 w 544"/>
                  <a:gd name="T71" fmla="*/ 480 h 528"/>
                  <a:gd name="T72" fmla="*/ 224 w 544"/>
                  <a:gd name="T73" fmla="*/ 480 h 528"/>
                  <a:gd name="T74" fmla="*/ 224 w 544"/>
                  <a:gd name="T75" fmla="*/ 472 h 528"/>
                  <a:gd name="T76" fmla="*/ 239 w 544"/>
                  <a:gd name="T77" fmla="*/ 439 h 528"/>
                  <a:gd name="T78" fmla="*/ 439 w 544"/>
                  <a:gd name="T79" fmla="*/ 239 h 528"/>
                  <a:gd name="T80" fmla="*/ 472 w 544"/>
                  <a:gd name="T81" fmla="*/ 224 h 528"/>
                  <a:gd name="T82" fmla="*/ 480 w 544"/>
                  <a:gd name="T83" fmla="*/ 224 h 528"/>
                  <a:gd name="T84" fmla="*/ 480 w 544"/>
                  <a:gd name="T85" fmla="*/ 320 h 528"/>
                  <a:gd name="T86" fmla="*/ 472 w 544"/>
                  <a:gd name="T87" fmla="*/ 320 h 528"/>
                  <a:gd name="T88" fmla="*/ 439 w 544"/>
                  <a:gd name="T89" fmla="*/ 306 h 528"/>
                  <a:gd name="T90" fmla="*/ 239 w 544"/>
                  <a:gd name="T91" fmla="*/ 106 h 528"/>
                  <a:gd name="T92" fmla="*/ 224 w 544"/>
                  <a:gd name="T93" fmla="*/ 72 h 528"/>
                  <a:gd name="T94" fmla="*/ 224 w 544"/>
                  <a:gd name="T95" fmla="*/ 64 h 528"/>
                  <a:gd name="T96" fmla="*/ 320 w 544"/>
                  <a:gd name="T97" fmla="*/ 64 h 528"/>
                  <a:gd name="T98" fmla="*/ 320 w 544"/>
                  <a:gd name="T99" fmla="*/ 72 h 528"/>
                  <a:gd name="T100" fmla="*/ 306 w 544"/>
                  <a:gd name="T101" fmla="*/ 106 h 528"/>
                  <a:gd name="T102" fmla="*/ 106 w 544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4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lnTo>
                      <a:pt x="544" y="224"/>
                    </a:lnTo>
                    <a:lnTo>
                      <a:pt x="544" y="320"/>
                    </a:ln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5" name="Freeform 265"/>
              <p:cNvSpPr>
                <a:spLocks/>
              </p:cNvSpPr>
              <p:nvPr/>
            </p:nvSpPr>
            <p:spPr bwMode="auto">
              <a:xfrm>
                <a:off x="3137413" y="1452562"/>
                <a:ext cx="39688" cy="39688"/>
              </a:xfrm>
              <a:custGeom>
                <a:avLst/>
                <a:gdLst>
                  <a:gd name="T0" fmla="*/ 12 w 25"/>
                  <a:gd name="T1" fmla="*/ 1 h 25"/>
                  <a:gd name="T2" fmla="*/ 12 w 25"/>
                  <a:gd name="T3" fmla="*/ 0 h 25"/>
                  <a:gd name="T4" fmla="*/ 12 w 25"/>
                  <a:gd name="T5" fmla="*/ 1 h 25"/>
                  <a:gd name="T6" fmla="*/ 24 w 25"/>
                  <a:gd name="T7" fmla="*/ 13 h 25"/>
                  <a:gd name="T8" fmla="*/ 25 w 25"/>
                  <a:gd name="T9" fmla="*/ 13 h 25"/>
                  <a:gd name="T10" fmla="*/ 24 w 25"/>
                  <a:gd name="T11" fmla="*/ 13 h 25"/>
                  <a:gd name="T12" fmla="*/ 12 w 25"/>
                  <a:gd name="T13" fmla="*/ 25 h 25"/>
                  <a:gd name="T14" fmla="*/ 12 w 25"/>
                  <a:gd name="T15" fmla="*/ 25 h 25"/>
                  <a:gd name="T16" fmla="*/ 12 w 25"/>
                  <a:gd name="T17" fmla="*/ 25 h 25"/>
                  <a:gd name="T18" fmla="*/ 0 w 25"/>
                  <a:gd name="T19" fmla="*/ 13 h 25"/>
                  <a:gd name="T20" fmla="*/ 0 w 25"/>
                  <a:gd name="T21" fmla="*/ 13 h 25"/>
                  <a:gd name="T22" fmla="*/ 0 w 25"/>
                  <a:gd name="T23" fmla="*/ 13 h 25"/>
                  <a:gd name="T24" fmla="*/ 12 w 25"/>
                  <a:gd name="T2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2" y="1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6" name="Freeform 266"/>
              <p:cNvSpPr>
                <a:spLocks noEditPoints="1"/>
              </p:cNvSpPr>
              <p:nvPr/>
            </p:nvSpPr>
            <p:spPr bwMode="auto">
              <a:xfrm>
                <a:off x="3131063" y="1447800"/>
                <a:ext cx="50800" cy="49213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7" name="Freeform 267"/>
              <p:cNvSpPr>
                <a:spLocks/>
              </p:cNvSpPr>
              <p:nvPr/>
            </p:nvSpPr>
            <p:spPr bwMode="auto">
              <a:xfrm>
                <a:off x="3262826" y="1341437"/>
                <a:ext cx="39688" cy="39688"/>
              </a:xfrm>
              <a:custGeom>
                <a:avLst/>
                <a:gdLst>
                  <a:gd name="T0" fmla="*/ 13 w 25"/>
                  <a:gd name="T1" fmla="*/ 1 h 25"/>
                  <a:gd name="T2" fmla="*/ 13 w 25"/>
                  <a:gd name="T3" fmla="*/ 0 h 25"/>
                  <a:gd name="T4" fmla="*/ 13 w 25"/>
                  <a:gd name="T5" fmla="*/ 1 h 25"/>
                  <a:gd name="T6" fmla="*/ 25 w 25"/>
                  <a:gd name="T7" fmla="*/ 13 h 25"/>
                  <a:gd name="T8" fmla="*/ 25 w 25"/>
                  <a:gd name="T9" fmla="*/ 13 h 25"/>
                  <a:gd name="T10" fmla="*/ 25 w 25"/>
                  <a:gd name="T11" fmla="*/ 13 h 25"/>
                  <a:gd name="T12" fmla="*/ 13 w 25"/>
                  <a:gd name="T13" fmla="*/ 25 h 25"/>
                  <a:gd name="T14" fmla="*/ 13 w 25"/>
                  <a:gd name="T15" fmla="*/ 25 h 25"/>
                  <a:gd name="T16" fmla="*/ 13 w 25"/>
                  <a:gd name="T17" fmla="*/ 25 h 25"/>
                  <a:gd name="T18" fmla="*/ 1 w 25"/>
                  <a:gd name="T19" fmla="*/ 13 h 25"/>
                  <a:gd name="T20" fmla="*/ 0 w 25"/>
                  <a:gd name="T21" fmla="*/ 13 h 25"/>
                  <a:gd name="T22" fmla="*/ 1 w 25"/>
                  <a:gd name="T23" fmla="*/ 13 h 25"/>
                  <a:gd name="T24" fmla="*/ 13 w 25"/>
                  <a:gd name="T2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3" y="1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8" name="Freeform 268"/>
              <p:cNvSpPr>
                <a:spLocks noEditPoints="1"/>
              </p:cNvSpPr>
              <p:nvPr/>
            </p:nvSpPr>
            <p:spPr bwMode="auto">
              <a:xfrm>
                <a:off x="3258063" y="1335087"/>
                <a:ext cx="49213" cy="50800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9" name="Freeform 269"/>
              <p:cNvSpPr>
                <a:spLocks/>
              </p:cNvSpPr>
              <p:nvPr/>
            </p:nvSpPr>
            <p:spPr bwMode="auto">
              <a:xfrm>
                <a:off x="3388238" y="1412875"/>
                <a:ext cx="39688" cy="39688"/>
              </a:xfrm>
              <a:custGeom>
                <a:avLst/>
                <a:gdLst>
                  <a:gd name="T0" fmla="*/ 13 w 25"/>
                  <a:gd name="T1" fmla="*/ 1 h 25"/>
                  <a:gd name="T2" fmla="*/ 13 w 25"/>
                  <a:gd name="T3" fmla="*/ 0 h 25"/>
                  <a:gd name="T4" fmla="*/ 13 w 25"/>
                  <a:gd name="T5" fmla="*/ 1 h 25"/>
                  <a:gd name="T6" fmla="*/ 25 w 25"/>
                  <a:gd name="T7" fmla="*/ 13 h 25"/>
                  <a:gd name="T8" fmla="*/ 25 w 25"/>
                  <a:gd name="T9" fmla="*/ 13 h 25"/>
                  <a:gd name="T10" fmla="*/ 25 w 25"/>
                  <a:gd name="T11" fmla="*/ 13 h 25"/>
                  <a:gd name="T12" fmla="*/ 13 w 25"/>
                  <a:gd name="T13" fmla="*/ 25 h 25"/>
                  <a:gd name="T14" fmla="*/ 13 w 25"/>
                  <a:gd name="T15" fmla="*/ 25 h 25"/>
                  <a:gd name="T16" fmla="*/ 13 w 25"/>
                  <a:gd name="T17" fmla="*/ 25 h 25"/>
                  <a:gd name="T18" fmla="*/ 1 w 25"/>
                  <a:gd name="T19" fmla="*/ 13 h 25"/>
                  <a:gd name="T20" fmla="*/ 0 w 25"/>
                  <a:gd name="T21" fmla="*/ 13 h 25"/>
                  <a:gd name="T22" fmla="*/ 1 w 25"/>
                  <a:gd name="T23" fmla="*/ 13 h 25"/>
                  <a:gd name="T24" fmla="*/ 13 w 25"/>
                  <a:gd name="T2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3" y="1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0" name="Freeform 270"/>
              <p:cNvSpPr>
                <a:spLocks noEditPoints="1"/>
              </p:cNvSpPr>
              <p:nvPr/>
            </p:nvSpPr>
            <p:spPr bwMode="auto">
              <a:xfrm>
                <a:off x="3381888" y="1408112"/>
                <a:ext cx="50800" cy="49213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1" name="Freeform 271"/>
              <p:cNvSpPr>
                <a:spLocks/>
              </p:cNvSpPr>
              <p:nvPr/>
            </p:nvSpPr>
            <p:spPr bwMode="auto">
              <a:xfrm>
                <a:off x="3513651" y="1581150"/>
                <a:ext cx="39688" cy="39688"/>
              </a:xfrm>
              <a:custGeom>
                <a:avLst/>
                <a:gdLst>
                  <a:gd name="T0" fmla="*/ 12 w 25"/>
                  <a:gd name="T1" fmla="*/ 0 h 25"/>
                  <a:gd name="T2" fmla="*/ 12 w 25"/>
                  <a:gd name="T3" fmla="*/ 0 h 25"/>
                  <a:gd name="T4" fmla="*/ 12 w 25"/>
                  <a:gd name="T5" fmla="*/ 0 h 25"/>
                  <a:gd name="T6" fmla="*/ 24 w 25"/>
                  <a:gd name="T7" fmla="*/ 12 h 25"/>
                  <a:gd name="T8" fmla="*/ 25 w 25"/>
                  <a:gd name="T9" fmla="*/ 12 h 25"/>
                  <a:gd name="T10" fmla="*/ 24 w 25"/>
                  <a:gd name="T11" fmla="*/ 12 h 25"/>
                  <a:gd name="T12" fmla="*/ 12 w 25"/>
                  <a:gd name="T13" fmla="*/ 24 h 25"/>
                  <a:gd name="T14" fmla="*/ 12 w 25"/>
                  <a:gd name="T15" fmla="*/ 25 h 25"/>
                  <a:gd name="T16" fmla="*/ 12 w 25"/>
                  <a:gd name="T17" fmla="*/ 24 h 25"/>
                  <a:gd name="T18" fmla="*/ 0 w 25"/>
                  <a:gd name="T19" fmla="*/ 12 h 25"/>
                  <a:gd name="T20" fmla="*/ 0 w 25"/>
                  <a:gd name="T21" fmla="*/ 12 h 25"/>
                  <a:gd name="T22" fmla="*/ 0 w 25"/>
                  <a:gd name="T23" fmla="*/ 12 h 25"/>
                  <a:gd name="T24" fmla="*/ 12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2" name="Freeform 272"/>
              <p:cNvSpPr>
                <a:spLocks noEditPoints="1"/>
              </p:cNvSpPr>
              <p:nvPr/>
            </p:nvSpPr>
            <p:spPr bwMode="auto">
              <a:xfrm>
                <a:off x="3507301" y="1574800"/>
                <a:ext cx="50800" cy="50800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3" name="Freeform 273"/>
              <p:cNvSpPr>
                <a:spLocks/>
              </p:cNvSpPr>
              <p:nvPr/>
            </p:nvSpPr>
            <p:spPr bwMode="auto">
              <a:xfrm>
                <a:off x="3639063" y="1770062"/>
                <a:ext cx="39688" cy="39688"/>
              </a:xfrm>
              <a:custGeom>
                <a:avLst/>
                <a:gdLst>
                  <a:gd name="T0" fmla="*/ 12 w 25"/>
                  <a:gd name="T1" fmla="*/ 0 h 25"/>
                  <a:gd name="T2" fmla="*/ 12 w 25"/>
                  <a:gd name="T3" fmla="*/ 0 h 25"/>
                  <a:gd name="T4" fmla="*/ 12 w 25"/>
                  <a:gd name="T5" fmla="*/ 0 h 25"/>
                  <a:gd name="T6" fmla="*/ 24 w 25"/>
                  <a:gd name="T7" fmla="*/ 12 h 25"/>
                  <a:gd name="T8" fmla="*/ 25 w 25"/>
                  <a:gd name="T9" fmla="*/ 12 h 25"/>
                  <a:gd name="T10" fmla="*/ 24 w 25"/>
                  <a:gd name="T11" fmla="*/ 12 h 25"/>
                  <a:gd name="T12" fmla="*/ 12 w 25"/>
                  <a:gd name="T13" fmla="*/ 24 h 25"/>
                  <a:gd name="T14" fmla="*/ 12 w 25"/>
                  <a:gd name="T15" fmla="*/ 25 h 25"/>
                  <a:gd name="T16" fmla="*/ 12 w 25"/>
                  <a:gd name="T17" fmla="*/ 24 h 25"/>
                  <a:gd name="T18" fmla="*/ 0 w 25"/>
                  <a:gd name="T19" fmla="*/ 12 h 25"/>
                  <a:gd name="T20" fmla="*/ 0 w 25"/>
                  <a:gd name="T21" fmla="*/ 12 h 25"/>
                  <a:gd name="T22" fmla="*/ 0 w 25"/>
                  <a:gd name="T23" fmla="*/ 12 h 25"/>
                  <a:gd name="T24" fmla="*/ 12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4" name="Freeform 274"/>
              <p:cNvSpPr>
                <a:spLocks noEditPoints="1"/>
              </p:cNvSpPr>
              <p:nvPr/>
            </p:nvSpPr>
            <p:spPr bwMode="auto">
              <a:xfrm>
                <a:off x="3632713" y="1763712"/>
                <a:ext cx="49213" cy="50800"/>
              </a:xfrm>
              <a:custGeom>
                <a:avLst/>
                <a:gdLst>
                  <a:gd name="T0" fmla="*/ 239 w 528"/>
                  <a:gd name="T1" fmla="*/ 39 h 528"/>
                  <a:gd name="T2" fmla="*/ 224 w 528"/>
                  <a:gd name="T3" fmla="*/ 72 h 528"/>
                  <a:gd name="T4" fmla="*/ 224 w 528"/>
                  <a:gd name="T5" fmla="*/ 64 h 528"/>
                  <a:gd name="T6" fmla="*/ 320 w 528"/>
                  <a:gd name="T7" fmla="*/ 64 h 528"/>
                  <a:gd name="T8" fmla="*/ 320 w 528"/>
                  <a:gd name="T9" fmla="*/ 72 h 528"/>
                  <a:gd name="T10" fmla="*/ 306 w 528"/>
                  <a:gd name="T11" fmla="*/ 39 h 528"/>
                  <a:gd name="T12" fmla="*/ 506 w 528"/>
                  <a:gd name="T13" fmla="*/ 239 h 528"/>
                  <a:gd name="T14" fmla="*/ 472 w 528"/>
                  <a:gd name="T15" fmla="*/ 224 h 528"/>
                  <a:gd name="T16" fmla="*/ 480 w 528"/>
                  <a:gd name="T17" fmla="*/ 224 h 528"/>
                  <a:gd name="T18" fmla="*/ 528 w 528"/>
                  <a:gd name="T19" fmla="*/ 272 h 528"/>
                  <a:gd name="T20" fmla="*/ 480 w 528"/>
                  <a:gd name="T21" fmla="*/ 320 h 528"/>
                  <a:gd name="T22" fmla="*/ 472 w 528"/>
                  <a:gd name="T23" fmla="*/ 320 h 528"/>
                  <a:gd name="T24" fmla="*/ 506 w 528"/>
                  <a:gd name="T25" fmla="*/ 306 h 528"/>
                  <a:gd name="T26" fmla="*/ 306 w 528"/>
                  <a:gd name="T27" fmla="*/ 506 h 528"/>
                  <a:gd name="T28" fmla="*/ 320 w 528"/>
                  <a:gd name="T29" fmla="*/ 472 h 528"/>
                  <a:gd name="T30" fmla="*/ 320 w 528"/>
                  <a:gd name="T31" fmla="*/ 480 h 528"/>
                  <a:gd name="T32" fmla="*/ 272 w 528"/>
                  <a:gd name="T33" fmla="*/ 528 h 528"/>
                  <a:gd name="T34" fmla="*/ 224 w 528"/>
                  <a:gd name="T35" fmla="*/ 480 h 528"/>
                  <a:gd name="T36" fmla="*/ 224 w 528"/>
                  <a:gd name="T37" fmla="*/ 472 h 528"/>
                  <a:gd name="T38" fmla="*/ 239 w 528"/>
                  <a:gd name="T39" fmla="*/ 506 h 528"/>
                  <a:gd name="T40" fmla="*/ 39 w 528"/>
                  <a:gd name="T41" fmla="*/ 306 h 528"/>
                  <a:gd name="T42" fmla="*/ 72 w 528"/>
                  <a:gd name="T43" fmla="*/ 320 h 528"/>
                  <a:gd name="T44" fmla="*/ 64 w 528"/>
                  <a:gd name="T45" fmla="*/ 320 h 528"/>
                  <a:gd name="T46" fmla="*/ 64 w 528"/>
                  <a:gd name="T47" fmla="*/ 224 h 528"/>
                  <a:gd name="T48" fmla="*/ 72 w 528"/>
                  <a:gd name="T49" fmla="*/ 224 h 528"/>
                  <a:gd name="T50" fmla="*/ 39 w 528"/>
                  <a:gd name="T51" fmla="*/ 239 h 528"/>
                  <a:gd name="T52" fmla="*/ 239 w 528"/>
                  <a:gd name="T53" fmla="*/ 39 h 528"/>
                  <a:gd name="T54" fmla="*/ 106 w 528"/>
                  <a:gd name="T55" fmla="*/ 306 h 528"/>
                  <a:gd name="T56" fmla="*/ 72 w 528"/>
                  <a:gd name="T57" fmla="*/ 320 h 528"/>
                  <a:gd name="T58" fmla="*/ 64 w 528"/>
                  <a:gd name="T59" fmla="*/ 320 h 528"/>
                  <a:gd name="T60" fmla="*/ 64 w 528"/>
                  <a:gd name="T61" fmla="*/ 224 h 528"/>
                  <a:gd name="T62" fmla="*/ 72 w 528"/>
                  <a:gd name="T63" fmla="*/ 224 h 528"/>
                  <a:gd name="T64" fmla="*/ 106 w 528"/>
                  <a:gd name="T65" fmla="*/ 239 h 528"/>
                  <a:gd name="T66" fmla="*/ 306 w 528"/>
                  <a:gd name="T67" fmla="*/ 439 h 528"/>
                  <a:gd name="T68" fmla="*/ 320 w 528"/>
                  <a:gd name="T69" fmla="*/ 472 h 528"/>
                  <a:gd name="T70" fmla="*/ 320 w 528"/>
                  <a:gd name="T71" fmla="*/ 480 h 528"/>
                  <a:gd name="T72" fmla="*/ 224 w 528"/>
                  <a:gd name="T73" fmla="*/ 480 h 528"/>
                  <a:gd name="T74" fmla="*/ 224 w 528"/>
                  <a:gd name="T75" fmla="*/ 472 h 528"/>
                  <a:gd name="T76" fmla="*/ 239 w 528"/>
                  <a:gd name="T77" fmla="*/ 439 h 528"/>
                  <a:gd name="T78" fmla="*/ 439 w 528"/>
                  <a:gd name="T79" fmla="*/ 239 h 528"/>
                  <a:gd name="T80" fmla="*/ 472 w 528"/>
                  <a:gd name="T81" fmla="*/ 224 h 528"/>
                  <a:gd name="T82" fmla="*/ 480 w 528"/>
                  <a:gd name="T83" fmla="*/ 224 h 528"/>
                  <a:gd name="T84" fmla="*/ 480 w 528"/>
                  <a:gd name="T85" fmla="*/ 320 h 528"/>
                  <a:gd name="T86" fmla="*/ 472 w 528"/>
                  <a:gd name="T87" fmla="*/ 320 h 528"/>
                  <a:gd name="T88" fmla="*/ 439 w 528"/>
                  <a:gd name="T89" fmla="*/ 306 h 528"/>
                  <a:gd name="T90" fmla="*/ 239 w 528"/>
                  <a:gd name="T91" fmla="*/ 106 h 528"/>
                  <a:gd name="T92" fmla="*/ 224 w 528"/>
                  <a:gd name="T93" fmla="*/ 72 h 528"/>
                  <a:gd name="T94" fmla="*/ 224 w 528"/>
                  <a:gd name="T95" fmla="*/ 64 h 528"/>
                  <a:gd name="T96" fmla="*/ 320 w 528"/>
                  <a:gd name="T97" fmla="*/ 64 h 528"/>
                  <a:gd name="T98" fmla="*/ 320 w 528"/>
                  <a:gd name="T99" fmla="*/ 72 h 528"/>
                  <a:gd name="T100" fmla="*/ 306 w 528"/>
                  <a:gd name="T101" fmla="*/ 106 h 528"/>
                  <a:gd name="T102" fmla="*/ 106 w 528"/>
                  <a:gd name="T103" fmla="*/ 30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8" h="528">
                    <a:moveTo>
                      <a:pt x="239" y="39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06" y="39"/>
                    </a:lnTo>
                    <a:lnTo>
                      <a:pt x="506" y="239"/>
                    </a:lnTo>
                    <a:lnTo>
                      <a:pt x="472" y="224"/>
                    </a:lnTo>
                    <a:lnTo>
                      <a:pt x="480" y="224"/>
                    </a:lnTo>
                    <a:cubicBezTo>
                      <a:pt x="507" y="224"/>
                      <a:pt x="528" y="246"/>
                      <a:pt x="528" y="272"/>
                    </a:cubicBezTo>
                    <a:cubicBezTo>
                      <a:pt x="528" y="299"/>
                      <a:pt x="507" y="320"/>
                      <a:pt x="480" y="320"/>
                    </a:cubicBezTo>
                    <a:lnTo>
                      <a:pt x="472" y="320"/>
                    </a:lnTo>
                    <a:lnTo>
                      <a:pt x="506" y="306"/>
                    </a:lnTo>
                    <a:lnTo>
                      <a:pt x="306" y="506"/>
                    </a:lnTo>
                    <a:lnTo>
                      <a:pt x="320" y="472"/>
                    </a:lnTo>
                    <a:lnTo>
                      <a:pt x="320" y="480"/>
                    </a:lnTo>
                    <a:cubicBezTo>
                      <a:pt x="320" y="507"/>
                      <a:pt x="299" y="528"/>
                      <a:pt x="272" y="528"/>
                    </a:cubicBezTo>
                    <a:cubicBezTo>
                      <a:pt x="246" y="528"/>
                      <a:pt x="224" y="507"/>
                      <a:pt x="224" y="480"/>
                    </a:cubicBezTo>
                    <a:lnTo>
                      <a:pt x="224" y="472"/>
                    </a:lnTo>
                    <a:lnTo>
                      <a:pt x="239" y="506"/>
                    </a:lnTo>
                    <a:lnTo>
                      <a:pt x="39" y="306"/>
                    </a:lnTo>
                    <a:lnTo>
                      <a:pt x="72" y="320"/>
                    </a:lnTo>
                    <a:lnTo>
                      <a:pt x="64" y="320"/>
                    </a:lnTo>
                    <a:cubicBezTo>
                      <a:pt x="0" y="320"/>
                      <a:pt x="0" y="224"/>
                      <a:pt x="64" y="224"/>
                    </a:cubicBezTo>
                    <a:lnTo>
                      <a:pt x="72" y="224"/>
                    </a:lnTo>
                    <a:lnTo>
                      <a:pt x="39" y="239"/>
                    </a:lnTo>
                    <a:lnTo>
                      <a:pt x="239" y="39"/>
                    </a:lnTo>
                    <a:close/>
                    <a:moveTo>
                      <a:pt x="106" y="306"/>
                    </a:moveTo>
                    <a:cubicBezTo>
                      <a:pt x="97" y="315"/>
                      <a:pt x="85" y="320"/>
                      <a:pt x="72" y="320"/>
                    </a:cubicBezTo>
                    <a:lnTo>
                      <a:pt x="64" y="320"/>
                    </a:lnTo>
                    <a:lnTo>
                      <a:pt x="64" y="224"/>
                    </a:lnTo>
                    <a:lnTo>
                      <a:pt x="72" y="224"/>
                    </a:lnTo>
                    <a:cubicBezTo>
                      <a:pt x="85" y="224"/>
                      <a:pt x="97" y="230"/>
                      <a:pt x="106" y="239"/>
                    </a:cubicBezTo>
                    <a:lnTo>
                      <a:pt x="306" y="439"/>
                    </a:lnTo>
                    <a:cubicBezTo>
                      <a:pt x="315" y="448"/>
                      <a:pt x="320" y="460"/>
                      <a:pt x="320" y="472"/>
                    </a:cubicBezTo>
                    <a:lnTo>
                      <a:pt x="320" y="480"/>
                    </a:lnTo>
                    <a:lnTo>
                      <a:pt x="224" y="480"/>
                    </a:lnTo>
                    <a:lnTo>
                      <a:pt x="224" y="472"/>
                    </a:lnTo>
                    <a:cubicBezTo>
                      <a:pt x="224" y="460"/>
                      <a:pt x="230" y="448"/>
                      <a:pt x="239" y="439"/>
                    </a:cubicBezTo>
                    <a:lnTo>
                      <a:pt x="439" y="239"/>
                    </a:lnTo>
                    <a:cubicBezTo>
                      <a:pt x="448" y="230"/>
                      <a:pt x="460" y="224"/>
                      <a:pt x="472" y="224"/>
                    </a:cubicBezTo>
                    <a:lnTo>
                      <a:pt x="480" y="224"/>
                    </a:lnTo>
                    <a:lnTo>
                      <a:pt x="480" y="320"/>
                    </a:lnTo>
                    <a:lnTo>
                      <a:pt x="472" y="320"/>
                    </a:lnTo>
                    <a:cubicBezTo>
                      <a:pt x="460" y="320"/>
                      <a:pt x="448" y="315"/>
                      <a:pt x="439" y="306"/>
                    </a:cubicBezTo>
                    <a:lnTo>
                      <a:pt x="239" y="106"/>
                    </a:lnTo>
                    <a:cubicBezTo>
                      <a:pt x="230" y="97"/>
                      <a:pt x="224" y="85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5"/>
                      <a:pt x="315" y="97"/>
                      <a:pt x="306" y="106"/>
                    </a:cubicBezTo>
                    <a:lnTo>
                      <a:pt x="106" y="306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5" name="Freeform 275"/>
              <p:cNvSpPr>
                <a:spLocks/>
              </p:cNvSpPr>
              <p:nvPr/>
            </p:nvSpPr>
            <p:spPr bwMode="auto">
              <a:xfrm>
                <a:off x="1900751" y="1357312"/>
                <a:ext cx="1763713" cy="1239838"/>
              </a:xfrm>
              <a:custGeom>
                <a:avLst/>
                <a:gdLst>
                  <a:gd name="T0" fmla="*/ 111 w 18530"/>
                  <a:gd name="T1" fmla="*/ 11907 h 13035"/>
                  <a:gd name="T2" fmla="*/ 1423 w 18530"/>
                  <a:gd name="T3" fmla="*/ 12915 h 13035"/>
                  <a:gd name="T4" fmla="*/ 1342 w 18530"/>
                  <a:gd name="T5" fmla="*/ 12918 h 13035"/>
                  <a:gd name="T6" fmla="*/ 2654 w 18530"/>
                  <a:gd name="T7" fmla="*/ 11734 h 13035"/>
                  <a:gd name="T8" fmla="*/ 2685 w 18530"/>
                  <a:gd name="T9" fmla="*/ 11719 h 13035"/>
                  <a:gd name="T10" fmla="*/ 3997 w 18530"/>
                  <a:gd name="T11" fmla="*/ 11479 h 13035"/>
                  <a:gd name="T12" fmla="*/ 5302 w 18530"/>
                  <a:gd name="T13" fmla="*/ 11080 h 13035"/>
                  <a:gd name="T14" fmla="*/ 5264 w 18530"/>
                  <a:gd name="T15" fmla="*/ 11112 h 13035"/>
                  <a:gd name="T16" fmla="*/ 6576 w 18530"/>
                  <a:gd name="T17" fmla="*/ 8568 h 13035"/>
                  <a:gd name="T18" fmla="*/ 7906 w 18530"/>
                  <a:gd name="T19" fmla="*/ 6388 h 13035"/>
                  <a:gd name="T20" fmla="*/ 7899 w 18530"/>
                  <a:gd name="T21" fmla="*/ 6404 h 13035"/>
                  <a:gd name="T22" fmla="*/ 9211 w 18530"/>
                  <a:gd name="T23" fmla="*/ 1876 h 13035"/>
                  <a:gd name="T24" fmla="*/ 9243 w 18530"/>
                  <a:gd name="T25" fmla="*/ 1837 h 13035"/>
                  <a:gd name="T26" fmla="*/ 10555 w 18530"/>
                  <a:gd name="T27" fmla="*/ 1165 h 13035"/>
                  <a:gd name="T28" fmla="*/ 10542 w 18530"/>
                  <a:gd name="T29" fmla="*/ 1173 h 13035"/>
                  <a:gd name="T30" fmla="*/ 11854 w 18530"/>
                  <a:gd name="T31" fmla="*/ 21 h 13035"/>
                  <a:gd name="T32" fmla="*/ 11928 w 18530"/>
                  <a:gd name="T33" fmla="*/ 14 h 13035"/>
                  <a:gd name="T34" fmla="*/ 13240 w 18530"/>
                  <a:gd name="T35" fmla="*/ 766 h 13035"/>
                  <a:gd name="T36" fmla="*/ 13190 w 18530"/>
                  <a:gd name="T37" fmla="*/ 760 h 13035"/>
                  <a:gd name="T38" fmla="*/ 14502 w 18530"/>
                  <a:gd name="T39" fmla="*/ 376 h 13035"/>
                  <a:gd name="T40" fmla="*/ 15815 w 18530"/>
                  <a:gd name="T41" fmla="*/ 8 h 13035"/>
                  <a:gd name="T42" fmla="*/ 15864 w 18530"/>
                  <a:gd name="T43" fmla="*/ 14 h 13035"/>
                  <a:gd name="T44" fmla="*/ 17176 w 18530"/>
                  <a:gd name="T45" fmla="*/ 766 h 13035"/>
                  <a:gd name="T46" fmla="*/ 17199 w 18530"/>
                  <a:gd name="T47" fmla="*/ 789 h 13035"/>
                  <a:gd name="T48" fmla="*/ 18511 w 18530"/>
                  <a:gd name="T49" fmla="*/ 2997 h 13035"/>
                  <a:gd name="T50" fmla="*/ 18489 w 18530"/>
                  <a:gd name="T51" fmla="*/ 3084 h 13035"/>
                  <a:gd name="T52" fmla="*/ 18401 w 18530"/>
                  <a:gd name="T53" fmla="*/ 3062 h 13035"/>
                  <a:gd name="T54" fmla="*/ 17089 w 18530"/>
                  <a:gd name="T55" fmla="*/ 854 h 13035"/>
                  <a:gd name="T56" fmla="*/ 17113 w 18530"/>
                  <a:gd name="T57" fmla="*/ 877 h 13035"/>
                  <a:gd name="T58" fmla="*/ 15801 w 18530"/>
                  <a:gd name="T59" fmla="*/ 125 h 13035"/>
                  <a:gd name="T60" fmla="*/ 15850 w 18530"/>
                  <a:gd name="T61" fmla="*/ 131 h 13035"/>
                  <a:gd name="T62" fmla="*/ 14538 w 18530"/>
                  <a:gd name="T63" fmla="*/ 499 h 13035"/>
                  <a:gd name="T64" fmla="*/ 13226 w 18530"/>
                  <a:gd name="T65" fmla="*/ 883 h 13035"/>
                  <a:gd name="T66" fmla="*/ 13177 w 18530"/>
                  <a:gd name="T67" fmla="*/ 877 h 13035"/>
                  <a:gd name="T68" fmla="*/ 11865 w 18530"/>
                  <a:gd name="T69" fmla="*/ 125 h 13035"/>
                  <a:gd name="T70" fmla="*/ 11939 w 18530"/>
                  <a:gd name="T71" fmla="*/ 118 h 13035"/>
                  <a:gd name="T72" fmla="*/ 10627 w 18530"/>
                  <a:gd name="T73" fmla="*/ 1270 h 13035"/>
                  <a:gd name="T74" fmla="*/ 10614 w 18530"/>
                  <a:gd name="T75" fmla="*/ 1278 h 13035"/>
                  <a:gd name="T76" fmla="*/ 9302 w 18530"/>
                  <a:gd name="T77" fmla="*/ 1950 h 13035"/>
                  <a:gd name="T78" fmla="*/ 9334 w 18530"/>
                  <a:gd name="T79" fmla="*/ 1911 h 13035"/>
                  <a:gd name="T80" fmla="*/ 8022 w 18530"/>
                  <a:gd name="T81" fmla="*/ 6439 h 13035"/>
                  <a:gd name="T82" fmla="*/ 8015 w 18530"/>
                  <a:gd name="T83" fmla="*/ 6455 h 13035"/>
                  <a:gd name="T84" fmla="*/ 6689 w 18530"/>
                  <a:gd name="T85" fmla="*/ 8627 h 13035"/>
                  <a:gd name="T86" fmla="*/ 5377 w 18530"/>
                  <a:gd name="T87" fmla="*/ 11171 h 13035"/>
                  <a:gd name="T88" fmla="*/ 5339 w 18530"/>
                  <a:gd name="T89" fmla="*/ 11203 h 13035"/>
                  <a:gd name="T90" fmla="*/ 4020 w 18530"/>
                  <a:gd name="T91" fmla="*/ 11604 h 13035"/>
                  <a:gd name="T92" fmla="*/ 2708 w 18530"/>
                  <a:gd name="T93" fmla="*/ 11844 h 13035"/>
                  <a:gd name="T94" fmla="*/ 2739 w 18530"/>
                  <a:gd name="T95" fmla="*/ 11829 h 13035"/>
                  <a:gd name="T96" fmla="*/ 1427 w 18530"/>
                  <a:gd name="T97" fmla="*/ 13013 h 13035"/>
                  <a:gd name="T98" fmla="*/ 1345 w 18530"/>
                  <a:gd name="T99" fmla="*/ 13016 h 13035"/>
                  <a:gd name="T100" fmla="*/ 33 w 18530"/>
                  <a:gd name="T101" fmla="*/ 12008 h 13035"/>
                  <a:gd name="T102" fmla="*/ 22 w 18530"/>
                  <a:gd name="T103" fmla="*/ 11918 h 13035"/>
                  <a:gd name="T104" fmla="*/ 111 w 18530"/>
                  <a:gd name="T105" fmla="*/ 11907 h 13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530" h="13035">
                    <a:moveTo>
                      <a:pt x="111" y="11907"/>
                    </a:moveTo>
                    <a:lnTo>
                      <a:pt x="1423" y="12915"/>
                    </a:lnTo>
                    <a:lnTo>
                      <a:pt x="1342" y="12918"/>
                    </a:lnTo>
                    <a:lnTo>
                      <a:pt x="2654" y="11734"/>
                    </a:lnTo>
                    <a:cubicBezTo>
                      <a:pt x="2662" y="11726"/>
                      <a:pt x="2673" y="11721"/>
                      <a:pt x="2685" y="11719"/>
                    </a:cubicBezTo>
                    <a:lnTo>
                      <a:pt x="3997" y="11479"/>
                    </a:lnTo>
                    <a:lnTo>
                      <a:pt x="5302" y="11080"/>
                    </a:lnTo>
                    <a:lnTo>
                      <a:pt x="5264" y="11112"/>
                    </a:lnTo>
                    <a:lnTo>
                      <a:pt x="6576" y="8568"/>
                    </a:lnTo>
                    <a:lnTo>
                      <a:pt x="7906" y="6388"/>
                    </a:lnTo>
                    <a:lnTo>
                      <a:pt x="7899" y="6404"/>
                    </a:lnTo>
                    <a:lnTo>
                      <a:pt x="9211" y="1876"/>
                    </a:lnTo>
                    <a:cubicBezTo>
                      <a:pt x="9216" y="1859"/>
                      <a:pt x="9228" y="1845"/>
                      <a:pt x="9243" y="1837"/>
                    </a:cubicBezTo>
                    <a:lnTo>
                      <a:pt x="10555" y="1165"/>
                    </a:lnTo>
                    <a:lnTo>
                      <a:pt x="10542" y="1173"/>
                    </a:lnTo>
                    <a:lnTo>
                      <a:pt x="11854" y="21"/>
                    </a:lnTo>
                    <a:cubicBezTo>
                      <a:pt x="11875" y="3"/>
                      <a:pt x="11905" y="0"/>
                      <a:pt x="11928" y="14"/>
                    </a:cubicBezTo>
                    <a:lnTo>
                      <a:pt x="13240" y="766"/>
                    </a:lnTo>
                    <a:lnTo>
                      <a:pt x="13190" y="760"/>
                    </a:lnTo>
                    <a:lnTo>
                      <a:pt x="14502" y="376"/>
                    </a:lnTo>
                    <a:lnTo>
                      <a:pt x="15815" y="8"/>
                    </a:lnTo>
                    <a:cubicBezTo>
                      <a:pt x="15832" y="3"/>
                      <a:pt x="15849" y="5"/>
                      <a:pt x="15864" y="14"/>
                    </a:cubicBezTo>
                    <a:lnTo>
                      <a:pt x="17176" y="766"/>
                    </a:lnTo>
                    <a:cubicBezTo>
                      <a:pt x="17186" y="771"/>
                      <a:pt x="17194" y="779"/>
                      <a:pt x="17199" y="789"/>
                    </a:cubicBezTo>
                    <a:lnTo>
                      <a:pt x="18511" y="2997"/>
                    </a:lnTo>
                    <a:cubicBezTo>
                      <a:pt x="18530" y="3027"/>
                      <a:pt x="18520" y="3066"/>
                      <a:pt x="18489" y="3084"/>
                    </a:cubicBezTo>
                    <a:cubicBezTo>
                      <a:pt x="18459" y="3103"/>
                      <a:pt x="18420" y="3093"/>
                      <a:pt x="18401" y="3062"/>
                    </a:cubicBezTo>
                    <a:lnTo>
                      <a:pt x="17089" y="854"/>
                    </a:lnTo>
                    <a:lnTo>
                      <a:pt x="17113" y="877"/>
                    </a:lnTo>
                    <a:lnTo>
                      <a:pt x="15801" y="125"/>
                    </a:lnTo>
                    <a:lnTo>
                      <a:pt x="15850" y="131"/>
                    </a:lnTo>
                    <a:lnTo>
                      <a:pt x="14538" y="499"/>
                    </a:lnTo>
                    <a:lnTo>
                      <a:pt x="13226" y="883"/>
                    </a:lnTo>
                    <a:cubicBezTo>
                      <a:pt x="13210" y="888"/>
                      <a:pt x="13192" y="886"/>
                      <a:pt x="13177" y="877"/>
                    </a:cubicBezTo>
                    <a:lnTo>
                      <a:pt x="11865" y="125"/>
                    </a:lnTo>
                    <a:lnTo>
                      <a:pt x="11939" y="118"/>
                    </a:lnTo>
                    <a:lnTo>
                      <a:pt x="10627" y="1270"/>
                    </a:lnTo>
                    <a:cubicBezTo>
                      <a:pt x="10623" y="1273"/>
                      <a:pt x="10618" y="1276"/>
                      <a:pt x="10614" y="1278"/>
                    </a:cubicBezTo>
                    <a:lnTo>
                      <a:pt x="9302" y="1950"/>
                    </a:lnTo>
                    <a:lnTo>
                      <a:pt x="9334" y="1911"/>
                    </a:lnTo>
                    <a:lnTo>
                      <a:pt x="8022" y="6439"/>
                    </a:lnTo>
                    <a:cubicBezTo>
                      <a:pt x="8020" y="6445"/>
                      <a:pt x="8018" y="6450"/>
                      <a:pt x="8015" y="6455"/>
                    </a:cubicBezTo>
                    <a:lnTo>
                      <a:pt x="6689" y="8627"/>
                    </a:lnTo>
                    <a:lnTo>
                      <a:pt x="5377" y="11171"/>
                    </a:lnTo>
                    <a:cubicBezTo>
                      <a:pt x="5369" y="11186"/>
                      <a:pt x="5356" y="11198"/>
                      <a:pt x="5339" y="11203"/>
                    </a:cubicBezTo>
                    <a:lnTo>
                      <a:pt x="4020" y="11604"/>
                    </a:lnTo>
                    <a:lnTo>
                      <a:pt x="2708" y="11844"/>
                    </a:lnTo>
                    <a:lnTo>
                      <a:pt x="2739" y="11829"/>
                    </a:lnTo>
                    <a:lnTo>
                      <a:pt x="1427" y="13013"/>
                    </a:lnTo>
                    <a:cubicBezTo>
                      <a:pt x="1404" y="13034"/>
                      <a:pt x="1370" y="13035"/>
                      <a:pt x="1345" y="13016"/>
                    </a:cubicBezTo>
                    <a:lnTo>
                      <a:pt x="33" y="12008"/>
                    </a:lnTo>
                    <a:cubicBezTo>
                      <a:pt x="5" y="11987"/>
                      <a:pt x="0" y="11947"/>
                      <a:pt x="22" y="11918"/>
                    </a:cubicBezTo>
                    <a:cubicBezTo>
                      <a:pt x="43" y="11890"/>
                      <a:pt x="83" y="11885"/>
                      <a:pt x="111" y="11907"/>
                    </a:cubicBezTo>
                    <a:close/>
                  </a:path>
                </a:pathLst>
              </a:custGeom>
              <a:solidFill>
                <a:srgbClr val="A8423F"/>
              </a:solidFill>
              <a:ln w="1" cap="flat">
                <a:solidFill>
                  <a:srgbClr val="A8423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6" name="Rectangle 276"/>
              <p:cNvSpPr>
                <a:spLocks noChangeArrowheads="1"/>
              </p:cNvSpPr>
              <p:nvPr/>
            </p:nvSpPr>
            <p:spPr bwMode="auto">
              <a:xfrm>
                <a:off x="1886463" y="2474912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7" name="Freeform 277"/>
              <p:cNvSpPr>
                <a:spLocks noEditPoints="1"/>
              </p:cNvSpPr>
              <p:nvPr/>
            </p:nvSpPr>
            <p:spPr bwMode="auto">
              <a:xfrm>
                <a:off x="1881701" y="2470150"/>
                <a:ext cx="47625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8" name="Rectangle 278"/>
              <p:cNvSpPr>
                <a:spLocks noChangeArrowheads="1"/>
              </p:cNvSpPr>
              <p:nvPr/>
            </p:nvSpPr>
            <p:spPr bwMode="auto">
              <a:xfrm>
                <a:off x="2011876" y="2571750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39" name="Freeform 279"/>
              <p:cNvSpPr>
                <a:spLocks noEditPoints="1"/>
              </p:cNvSpPr>
              <p:nvPr/>
            </p:nvSpPr>
            <p:spPr bwMode="auto">
              <a:xfrm>
                <a:off x="2008701" y="2566987"/>
                <a:ext cx="46038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0" name="Rectangle 280"/>
              <p:cNvSpPr>
                <a:spLocks noChangeArrowheads="1"/>
              </p:cNvSpPr>
              <p:nvPr/>
            </p:nvSpPr>
            <p:spPr bwMode="auto">
              <a:xfrm>
                <a:off x="2137288" y="2457450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1" name="Freeform 281"/>
              <p:cNvSpPr>
                <a:spLocks noEditPoints="1"/>
              </p:cNvSpPr>
              <p:nvPr/>
            </p:nvSpPr>
            <p:spPr bwMode="auto">
              <a:xfrm>
                <a:off x="2132526" y="2452687"/>
                <a:ext cx="47625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2" name="Rectangle 282"/>
              <p:cNvSpPr>
                <a:spLocks noChangeArrowheads="1"/>
              </p:cNvSpPr>
              <p:nvPr/>
            </p:nvSpPr>
            <p:spPr bwMode="auto">
              <a:xfrm>
                <a:off x="2262701" y="2435225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3" name="Freeform 283"/>
              <p:cNvSpPr>
                <a:spLocks noEditPoints="1"/>
              </p:cNvSpPr>
              <p:nvPr/>
            </p:nvSpPr>
            <p:spPr bwMode="auto">
              <a:xfrm>
                <a:off x="2257938" y="2432050"/>
                <a:ext cx="47625" cy="46038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4" name="Rectangle 284"/>
              <p:cNvSpPr>
                <a:spLocks noChangeArrowheads="1"/>
              </p:cNvSpPr>
              <p:nvPr/>
            </p:nvSpPr>
            <p:spPr bwMode="auto">
              <a:xfrm>
                <a:off x="2388113" y="2395537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5" name="Freeform 285"/>
              <p:cNvSpPr>
                <a:spLocks noEditPoints="1"/>
              </p:cNvSpPr>
              <p:nvPr/>
            </p:nvSpPr>
            <p:spPr bwMode="auto">
              <a:xfrm>
                <a:off x="2383351" y="2392362"/>
                <a:ext cx="46038" cy="46038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6" name="Rectangle 286"/>
              <p:cNvSpPr>
                <a:spLocks noChangeArrowheads="1"/>
              </p:cNvSpPr>
              <p:nvPr/>
            </p:nvSpPr>
            <p:spPr bwMode="auto">
              <a:xfrm>
                <a:off x="2511938" y="2154237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7" name="Freeform 287"/>
              <p:cNvSpPr>
                <a:spLocks noEditPoints="1"/>
              </p:cNvSpPr>
              <p:nvPr/>
            </p:nvSpPr>
            <p:spPr bwMode="auto">
              <a:xfrm>
                <a:off x="2507176" y="2149475"/>
                <a:ext cx="47625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8" name="Rectangle 288"/>
              <p:cNvSpPr>
                <a:spLocks noChangeArrowheads="1"/>
              </p:cNvSpPr>
              <p:nvPr/>
            </p:nvSpPr>
            <p:spPr bwMode="auto">
              <a:xfrm>
                <a:off x="2637351" y="1947862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49" name="Freeform 289"/>
              <p:cNvSpPr>
                <a:spLocks noEditPoints="1"/>
              </p:cNvSpPr>
              <p:nvPr/>
            </p:nvSpPr>
            <p:spPr bwMode="auto">
              <a:xfrm>
                <a:off x="2632588" y="1943100"/>
                <a:ext cx="47625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0" name="Rectangle 290"/>
              <p:cNvSpPr>
                <a:spLocks noChangeArrowheads="1"/>
              </p:cNvSpPr>
              <p:nvPr/>
            </p:nvSpPr>
            <p:spPr bwMode="auto">
              <a:xfrm>
                <a:off x="2762763" y="1517650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1" name="Freeform 291"/>
              <p:cNvSpPr>
                <a:spLocks noEditPoints="1"/>
              </p:cNvSpPr>
              <p:nvPr/>
            </p:nvSpPr>
            <p:spPr bwMode="auto">
              <a:xfrm>
                <a:off x="2758001" y="1512887"/>
                <a:ext cx="47625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2" name="Rectangle 292"/>
              <p:cNvSpPr>
                <a:spLocks noChangeArrowheads="1"/>
              </p:cNvSpPr>
              <p:nvPr/>
            </p:nvSpPr>
            <p:spPr bwMode="auto">
              <a:xfrm>
                <a:off x="2886588" y="1452562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3" name="Freeform 293"/>
              <p:cNvSpPr>
                <a:spLocks noEditPoints="1"/>
              </p:cNvSpPr>
              <p:nvPr/>
            </p:nvSpPr>
            <p:spPr bwMode="auto">
              <a:xfrm>
                <a:off x="2881826" y="1449387"/>
                <a:ext cx="47625" cy="46038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4" name="Rectangle 294"/>
              <p:cNvSpPr>
                <a:spLocks noChangeArrowheads="1"/>
              </p:cNvSpPr>
              <p:nvPr/>
            </p:nvSpPr>
            <p:spPr bwMode="auto">
              <a:xfrm>
                <a:off x="3012001" y="1341437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5" name="Freeform 295"/>
              <p:cNvSpPr>
                <a:spLocks noEditPoints="1"/>
              </p:cNvSpPr>
              <p:nvPr/>
            </p:nvSpPr>
            <p:spPr bwMode="auto">
              <a:xfrm>
                <a:off x="3007238" y="1336675"/>
                <a:ext cx="47625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6" name="Rectangle 296"/>
              <p:cNvSpPr>
                <a:spLocks noChangeArrowheads="1"/>
              </p:cNvSpPr>
              <p:nvPr/>
            </p:nvSpPr>
            <p:spPr bwMode="auto">
              <a:xfrm>
                <a:off x="3137413" y="1412875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7" name="Freeform 297"/>
              <p:cNvSpPr>
                <a:spLocks noEditPoints="1"/>
              </p:cNvSpPr>
              <p:nvPr/>
            </p:nvSpPr>
            <p:spPr bwMode="auto">
              <a:xfrm>
                <a:off x="3132651" y="1409700"/>
                <a:ext cx="47625" cy="46038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8" name="Rectangle 298"/>
              <p:cNvSpPr>
                <a:spLocks noChangeArrowheads="1"/>
              </p:cNvSpPr>
              <p:nvPr/>
            </p:nvSpPr>
            <p:spPr bwMode="auto">
              <a:xfrm>
                <a:off x="3262826" y="1377950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59" name="Freeform 299"/>
              <p:cNvSpPr>
                <a:spLocks noEditPoints="1"/>
              </p:cNvSpPr>
              <p:nvPr/>
            </p:nvSpPr>
            <p:spPr bwMode="auto">
              <a:xfrm>
                <a:off x="3259651" y="1373187"/>
                <a:ext cx="46038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0" name="Rectangle 300"/>
              <p:cNvSpPr>
                <a:spLocks noChangeArrowheads="1"/>
              </p:cNvSpPr>
              <p:nvPr/>
            </p:nvSpPr>
            <p:spPr bwMode="auto">
              <a:xfrm>
                <a:off x="3388238" y="1341437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1" name="Freeform 301"/>
              <p:cNvSpPr>
                <a:spLocks noEditPoints="1"/>
              </p:cNvSpPr>
              <p:nvPr/>
            </p:nvSpPr>
            <p:spPr bwMode="auto">
              <a:xfrm>
                <a:off x="3383476" y="1336675"/>
                <a:ext cx="47625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2" name="Rectangle 302"/>
              <p:cNvSpPr>
                <a:spLocks noChangeArrowheads="1"/>
              </p:cNvSpPr>
              <p:nvPr/>
            </p:nvSpPr>
            <p:spPr bwMode="auto">
              <a:xfrm>
                <a:off x="3513651" y="1412875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3" name="Freeform 303"/>
              <p:cNvSpPr>
                <a:spLocks noEditPoints="1"/>
              </p:cNvSpPr>
              <p:nvPr/>
            </p:nvSpPr>
            <p:spPr bwMode="auto">
              <a:xfrm>
                <a:off x="3508888" y="1409700"/>
                <a:ext cx="47625" cy="46038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4" name="Rectangle 304"/>
              <p:cNvSpPr>
                <a:spLocks noChangeArrowheads="1"/>
              </p:cNvSpPr>
              <p:nvPr/>
            </p:nvSpPr>
            <p:spPr bwMode="auto">
              <a:xfrm>
                <a:off x="3639063" y="1624012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5" name="Freeform 305"/>
              <p:cNvSpPr>
                <a:spLocks noEditPoints="1"/>
              </p:cNvSpPr>
              <p:nvPr/>
            </p:nvSpPr>
            <p:spPr bwMode="auto">
              <a:xfrm>
                <a:off x="3634301" y="1619250"/>
                <a:ext cx="46038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6" name="Freeform 306"/>
              <p:cNvSpPr>
                <a:spLocks/>
              </p:cNvSpPr>
              <p:nvPr/>
            </p:nvSpPr>
            <p:spPr bwMode="auto">
              <a:xfrm>
                <a:off x="1900751" y="1392237"/>
                <a:ext cx="1763713" cy="1177925"/>
              </a:xfrm>
              <a:custGeom>
                <a:avLst/>
                <a:gdLst>
                  <a:gd name="T0" fmla="*/ 61 w 18524"/>
                  <a:gd name="T1" fmla="*/ 12241 h 12371"/>
                  <a:gd name="T2" fmla="*/ 1373 w 18524"/>
                  <a:gd name="T3" fmla="*/ 12129 h 12371"/>
                  <a:gd name="T4" fmla="*/ 1356 w 18524"/>
                  <a:gd name="T5" fmla="*/ 12133 h 12371"/>
                  <a:gd name="T6" fmla="*/ 2668 w 18524"/>
                  <a:gd name="T7" fmla="*/ 11637 h 12371"/>
                  <a:gd name="T8" fmla="*/ 3979 w 18524"/>
                  <a:gd name="T9" fmla="*/ 11109 h 12371"/>
                  <a:gd name="T10" fmla="*/ 4009 w 18524"/>
                  <a:gd name="T11" fmla="*/ 11105 h 12371"/>
                  <a:gd name="T12" fmla="*/ 5321 w 18524"/>
                  <a:gd name="T13" fmla="*/ 11233 h 12371"/>
                  <a:gd name="T14" fmla="*/ 5259 w 18524"/>
                  <a:gd name="T15" fmla="*/ 11264 h 12371"/>
                  <a:gd name="T16" fmla="*/ 6571 w 18524"/>
                  <a:gd name="T17" fmla="*/ 9056 h 12371"/>
                  <a:gd name="T18" fmla="*/ 7896 w 18524"/>
                  <a:gd name="T19" fmla="*/ 6023 h 12371"/>
                  <a:gd name="T20" fmla="*/ 9207 w 18524"/>
                  <a:gd name="T21" fmla="*/ 2633 h 12371"/>
                  <a:gd name="T22" fmla="*/ 9212 w 18524"/>
                  <a:gd name="T23" fmla="*/ 2623 h 12371"/>
                  <a:gd name="T24" fmla="*/ 10524 w 18524"/>
                  <a:gd name="T25" fmla="*/ 479 h 12371"/>
                  <a:gd name="T26" fmla="*/ 10594 w 18524"/>
                  <a:gd name="T27" fmla="*/ 450 h 12371"/>
                  <a:gd name="T28" fmla="*/ 11906 w 18524"/>
                  <a:gd name="T29" fmla="*/ 786 h 12371"/>
                  <a:gd name="T30" fmla="*/ 11858 w 18524"/>
                  <a:gd name="T31" fmla="*/ 794 h 12371"/>
                  <a:gd name="T32" fmla="*/ 13170 w 18524"/>
                  <a:gd name="T33" fmla="*/ 10 h 12371"/>
                  <a:gd name="T34" fmla="*/ 13202 w 18524"/>
                  <a:gd name="T35" fmla="*/ 0 h 12371"/>
                  <a:gd name="T36" fmla="*/ 14514 w 18524"/>
                  <a:gd name="T37" fmla="*/ 0 h 12371"/>
                  <a:gd name="T38" fmla="*/ 15826 w 18524"/>
                  <a:gd name="T39" fmla="*/ 0 h 12371"/>
                  <a:gd name="T40" fmla="*/ 15868 w 18524"/>
                  <a:gd name="T41" fmla="*/ 16 h 12371"/>
                  <a:gd name="T42" fmla="*/ 17180 w 18524"/>
                  <a:gd name="T43" fmla="*/ 1136 h 12371"/>
                  <a:gd name="T44" fmla="*/ 17195 w 18524"/>
                  <a:gd name="T45" fmla="*/ 1154 h 12371"/>
                  <a:gd name="T46" fmla="*/ 18507 w 18524"/>
                  <a:gd name="T47" fmla="*/ 3554 h 12371"/>
                  <a:gd name="T48" fmla="*/ 18481 w 18524"/>
                  <a:gd name="T49" fmla="*/ 3641 h 12371"/>
                  <a:gd name="T50" fmla="*/ 18394 w 18524"/>
                  <a:gd name="T51" fmla="*/ 3615 h 12371"/>
                  <a:gd name="T52" fmla="*/ 17082 w 18524"/>
                  <a:gd name="T53" fmla="*/ 1215 h 12371"/>
                  <a:gd name="T54" fmla="*/ 17097 w 18524"/>
                  <a:gd name="T55" fmla="*/ 1233 h 12371"/>
                  <a:gd name="T56" fmla="*/ 15785 w 18524"/>
                  <a:gd name="T57" fmla="*/ 113 h 12371"/>
                  <a:gd name="T58" fmla="*/ 15826 w 18524"/>
                  <a:gd name="T59" fmla="*/ 128 h 12371"/>
                  <a:gd name="T60" fmla="*/ 14514 w 18524"/>
                  <a:gd name="T61" fmla="*/ 128 h 12371"/>
                  <a:gd name="T62" fmla="*/ 13202 w 18524"/>
                  <a:gd name="T63" fmla="*/ 128 h 12371"/>
                  <a:gd name="T64" fmla="*/ 13235 w 18524"/>
                  <a:gd name="T65" fmla="*/ 119 h 12371"/>
                  <a:gd name="T66" fmla="*/ 11923 w 18524"/>
                  <a:gd name="T67" fmla="*/ 903 h 12371"/>
                  <a:gd name="T68" fmla="*/ 11875 w 18524"/>
                  <a:gd name="T69" fmla="*/ 910 h 12371"/>
                  <a:gd name="T70" fmla="*/ 10563 w 18524"/>
                  <a:gd name="T71" fmla="*/ 574 h 12371"/>
                  <a:gd name="T72" fmla="*/ 10633 w 18524"/>
                  <a:gd name="T73" fmla="*/ 546 h 12371"/>
                  <a:gd name="T74" fmla="*/ 9321 w 18524"/>
                  <a:gd name="T75" fmla="*/ 2690 h 12371"/>
                  <a:gd name="T76" fmla="*/ 9326 w 18524"/>
                  <a:gd name="T77" fmla="*/ 2680 h 12371"/>
                  <a:gd name="T78" fmla="*/ 8013 w 18524"/>
                  <a:gd name="T79" fmla="*/ 6074 h 12371"/>
                  <a:gd name="T80" fmla="*/ 6681 w 18524"/>
                  <a:gd name="T81" fmla="*/ 9121 h 12371"/>
                  <a:gd name="T82" fmla="*/ 5369 w 18524"/>
                  <a:gd name="T83" fmla="*/ 11329 h 12371"/>
                  <a:gd name="T84" fmla="*/ 5308 w 18524"/>
                  <a:gd name="T85" fmla="*/ 11360 h 12371"/>
                  <a:gd name="T86" fmla="*/ 3996 w 18524"/>
                  <a:gd name="T87" fmla="*/ 11232 h 12371"/>
                  <a:gd name="T88" fmla="*/ 4026 w 18524"/>
                  <a:gd name="T89" fmla="*/ 11228 h 12371"/>
                  <a:gd name="T90" fmla="*/ 2713 w 18524"/>
                  <a:gd name="T91" fmla="*/ 11756 h 12371"/>
                  <a:gd name="T92" fmla="*/ 1401 w 18524"/>
                  <a:gd name="T93" fmla="*/ 12252 h 12371"/>
                  <a:gd name="T94" fmla="*/ 1384 w 18524"/>
                  <a:gd name="T95" fmla="*/ 12256 h 12371"/>
                  <a:gd name="T96" fmla="*/ 72 w 18524"/>
                  <a:gd name="T97" fmla="*/ 12368 h 12371"/>
                  <a:gd name="T98" fmla="*/ 3 w 18524"/>
                  <a:gd name="T99" fmla="*/ 12310 h 12371"/>
                  <a:gd name="T100" fmla="*/ 61 w 18524"/>
                  <a:gd name="T101" fmla="*/ 12241 h 1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524" h="12371">
                    <a:moveTo>
                      <a:pt x="61" y="12241"/>
                    </a:moveTo>
                    <a:lnTo>
                      <a:pt x="1373" y="12129"/>
                    </a:lnTo>
                    <a:lnTo>
                      <a:pt x="1356" y="12133"/>
                    </a:lnTo>
                    <a:lnTo>
                      <a:pt x="2668" y="11637"/>
                    </a:lnTo>
                    <a:lnTo>
                      <a:pt x="3979" y="11109"/>
                    </a:lnTo>
                    <a:cubicBezTo>
                      <a:pt x="3988" y="11105"/>
                      <a:pt x="3998" y="11104"/>
                      <a:pt x="4009" y="11105"/>
                    </a:cubicBezTo>
                    <a:lnTo>
                      <a:pt x="5321" y="11233"/>
                    </a:lnTo>
                    <a:lnTo>
                      <a:pt x="5259" y="11264"/>
                    </a:lnTo>
                    <a:lnTo>
                      <a:pt x="6571" y="9056"/>
                    </a:lnTo>
                    <a:lnTo>
                      <a:pt x="7896" y="6023"/>
                    </a:lnTo>
                    <a:lnTo>
                      <a:pt x="9207" y="2633"/>
                    </a:lnTo>
                    <a:cubicBezTo>
                      <a:pt x="9208" y="2630"/>
                      <a:pt x="9210" y="2626"/>
                      <a:pt x="9212" y="2623"/>
                    </a:cubicBezTo>
                    <a:lnTo>
                      <a:pt x="10524" y="479"/>
                    </a:lnTo>
                    <a:cubicBezTo>
                      <a:pt x="10539" y="455"/>
                      <a:pt x="10567" y="443"/>
                      <a:pt x="10594" y="450"/>
                    </a:cubicBezTo>
                    <a:lnTo>
                      <a:pt x="11906" y="786"/>
                    </a:lnTo>
                    <a:lnTo>
                      <a:pt x="11858" y="794"/>
                    </a:lnTo>
                    <a:lnTo>
                      <a:pt x="13170" y="10"/>
                    </a:lnTo>
                    <a:cubicBezTo>
                      <a:pt x="13180" y="4"/>
                      <a:pt x="13191" y="0"/>
                      <a:pt x="13202" y="0"/>
                    </a:cubicBezTo>
                    <a:lnTo>
                      <a:pt x="14514" y="0"/>
                    </a:lnTo>
                    <a:lnTo>
                      <a:pt x="15826" y="0"/>
                    </a:lnTo>
                    <a:cubicBezTo>
                      <a:pt x="15842" y="0"/>
                      <a:pt x="15856" y="6"/>
                      <a:pt x="15868" y="16"/>
                    </a:cubicBezTo>
                    <a:lnTo>
                      <a:pt x="17180" y="1136"/>
                    </a:lnTo>
                    <a:cubicBezTo>
                      <a:pt x="17186" y="1141"/>
                      <a:pt x="17191" y="1147"/>
                      <a:pt x="17195" y="1154"/>
                    </a:cubicBezTo>
                    <a:lnTo>
                      <a:pt x="18507" y="3554"/>
                    </a:lnTo>
                    <a:cubicBezTo>
                      <a:pt x="18524" y="3585"/>
                      <a:pt x="18512" y="3624"/>
                      <a:pt x="18481" y="3641"/>
                    </a:cubicBezTo>
                    <a:cubicBezTo>
                      <a:pt x="18450" y="3658"/>
                      <a:pt x="18411" y="3646"/>
                      <a:pt x="18394" y="3615"/>
                    </a:cubicBezTo>
                    <a:lnTo>
                      <a:pt x="17082" y="1215"/>
                    </a:lnTo>
                    <a:lnTo>
                      <a:pt x="17097" y="1233"/>
                    </a:lnTo>
                    <a:lnTo>
                      <a:pt x="15785" y="113"/>
                    </a:lnTo>
                    <a:lnTo>
                      <a:pt x="15826" y="128"/>
                    </a:lnTo>
                    <a:lnTo>
                      <a:pt x="14514" y="128"/>
                    </a:lnTo>
                    <a:lnTo>
                      <a:pt x="13202" y="128"/>
                    </a:lnTo>
                    <a:lnTo>
                      <a:pt x="13235" y="119"/>
                    </a:lnTo>
                    <a:lnTo>
                      <a:pt x="11923" y="903"/>
                    </a:lnTo>
                    <a:cubicBezTo>
                      <a:pt x="11909" y="912"/>
                      <a:pt x="11891" y="915"/>
                      <a:pt x="11875" y="910"/>
                    </a:cubicBezTo>
                    <a:lnTo>
                      <a:pt x="10563" y="574"/>
                    </a:lnTo>
                    <a:lnTo>
                      <a:pt x="10633" y="546"/>
                    </a:lnTo>
                    <a:lnTo>
                      <a:pt x="9321" y="2690"/>
                    </a:lnTo>
                    <a:lnTo>
                      <a:pt x="9326" y="2680"/>
                    </a:lnTo>
                    <a:lnTo>
                      <a:pt x="8013" y="6074"/>
                    </a:lnTo>
                    <a:lnTo>
                      <a:pt x="6681" y="9121"/>
                    </a:lnTo>
                    <a:lnTo>
                      <a:pt x="5369" y="11329"/>
                    </a:lnTo>
                    <a:cubicBezTo>
                      <a:pt x="5357" y="11350"/>
                      <a:pt x="5333" y="11363"/>
                      <a:pt x="5308" y="11360"/>
                    </a:cubicBezTo>
                    <a:lnTo>
                      <a:pt x="3996" y="11232"/>
                    </a:lnTo>
                    <a:lnTo>
                      <a:pt x="4026" y="11228"/>
                    </a:lnTo>
                    <a:lnTo>
                      <a:pt x="2713" y="11756"/>
                    </a:lnTo>
                    <a:lnTo>
                      <a:pt x="1401" y="12252"/>
                    </a:lnTo>
                    <a:cubicBezTo>
                      <a:pt x="1396" y="12254"/>
                      <a:pt x="1390" y="12256"/>
                      <a:pt x="1384" y="12256"/>
                    </a:cubicBezTo>
                    <a:lnTo>
                      <a:pt x="72" y="12368"/>
                    </a:lnTo>
                    <a:cubicBezTo>
                      <a:pt x="37" y="12371"/>
                      <a:pt x="6" y="12345"/>
                      <a:pt x="3" y="12310"/>
                    </a:cubicBezTo>
                    <a:cubicBezTo>
                      <a:pt x="0" y="12275"/>
                      <a:pt x="26" y="12244"/>
                      <a:pt x="61" y="12241"/>
                    </a:cubicBezTo>
                    <a:close/>
                  </a:path>
                </a:pathLst>
              </a:custGeom>
              <a:solidFill>
                <a:srgbClr val="86A44A"/>
              </a:solidFill>
              <a:ln w="1" cap="flat">
                <a:solidFill>
                  <a:srgbClr val="86A44A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7" name="Freeform 307"/>
              <p:cNvSpPr>
                <a:spLocks/>
              </p:cNvSpPr>
              <p:nvPr/>
            </p:nvSpPr>
            <p:spPr bwMode="auto">
              <a:xfrm>
                <a:off x="1886463" y="2543175"/>
                <a:ext cx="39688" cy="39688"/>
              </a:xfrm>
              <a:custGeom>
                <a:avLst/>
                <a:gdLst>
                  <a:gd name="T0" fmla="*/ 12 w 25"/>
                  <a:gd name="T1" fmla="*/ 0 h 25"/>
                  <a:gd name="T2" fmla="*/ 12 w 25"/>
                  <a:gd name="T3" fmla="*/ 0 h 25"/>
                  <a:gd name="T4" fmla="*/ 12 w 25"/>
                  <a:gd name="T5" fmla="*/ 0 h 25"/>
                  <a:gd name="T6" fmla="*/ 24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0 w 25"/>
                  <a:gd name="T13" fmla="*/ 25 h 25"/>
                  <a:gd name="T14" fmla="*/ 12 w 25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8" name="Freeform 308"/>
              <p:cNvSpPr>
                <a:spLocks noEditPoints="1"/>
              </p:cNvSpPr>
              <p:nvPr/>
            </p:nvSpPr>
            <p:spPr bwMode="auto">
              <a:xfrm>
                <a:off x="1880113" y="2536825"/>
                <a:ext cx="52388" cy="49213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69" name="Freeform 309"/>
              <p:cNvSpPr>
                <a:spLocks/>
              </p:cNvSpPr>
              <p:nvPr/>
            </p:nvSpPr>
            <p:spPr bwMode="auto">
              <a:xfrm>
                <a:off x="2011876" y="2532062"/>
                <a:ext cx="39688" cy="39688"/>
              </a:xfrm>
              <a:custGeom>
                <a:avLst/>
                <a:gdLst>
                  <a:gd name="T0" fmla="*/ 13 w 25"/>
                  <a:gd name="T1" fmla="*/ 0 h 25"/>
                  <a:gd name="T2" fmla="*/ 13 w 25"/>
                  <a:gd name="T3" fmla="*/ 0 h 25"/>
                  <a:gd name="T4" fmla="*/ 13 w 25"/>
                  <a:gd name="T5" fmla="*/ 0 h 25"/>
                  <a:gd name="T6" fmla="*/ 25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1 w 25"/>
                  <a:gd name="T13" fmla="*/ 25 h 25"/>
                  <a:gd name="T14" fmla="*/ 13 w 25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0" name="Freeform 310"/>
              <p:cNvSpPr>
                <a:spLocks noEditPoints="1"/>
              </p:cNvSpPr>
              <p:nvPr/>
            </p:nvSpPr>
            <p:spPr bwMode="auto">
              <a:xfrm>
                <a:off x="2007113" y="2525712"/>
                <a:ext cx="50800" cy="50800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1" name="Freeform 311"/>
              <p:cNvSpPr>
                <a:spLocks/>
              </p:cNvSpPr>
              <p:nvPr/>
            </p:nvSpPr>
            <p:spPr bwMode="auto">
              <a:xfrm>
                <a:off x="2137288" y="2486025"/>
                <a:ext cx="39688" cy="39688"/>
              </a:xfrm>
              <a:custGeom>
                <a:avLst/>
                <a:gdLst>
                  <a:gd name="T0" fmla="*/ 13 w 25"/>
                  <a:gd name="T1" fmla="*/ 1 h 25"/>
                  <a:gd name="T2" fmla="*/ 13 w 25"/>
                  <a:gd name="T3" fmla="*/ 0 h 25"/>
                  <a:gd name="T4" fmla="*/ 13 w 25"/>
                  <a:gd name="T5" fmla="*/ 1 h 25"/>
                  <a:gd name="T6" fmla="*/ 25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1 w 25"/>
                  <a:gd name="T13" fmla="*/ 25 h 25"/>
                  <a:gd name="T14" fmla="*/ 13 w 25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3" y="1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2" name="Freeform 312"/>
              <p:cNvSpPr>
                <a:spLocks noEditPoints="1"/>
              </p:cNvSpPr>
              <p:nvPr/>
            </p:nvSpPr>
            <p:spPr bwMode="auto">
              <a:xfrm>
                <a:off x="2130938" y="2479675"/>
                <a:ext cx="52388" cy="50800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3" name="Freeform 313"/>
              <p:cNvSpPr>
                <a:spLocks/>
              </p:cNvSpPr>
              <p:nvPr/>
            </p:nvSpPr>
            <p:spPr bwMode="auto">
              <a:xfrm>
                <a:off x="2262701" y="2435225"/>
                <a:ext cx="39688" cy="39688"/>
              </a:xfrm>
              <a:custGeom>
                <a:avLst/>
                <a:gdLst>
                  <a:gd name="T0" fmla="*/ 12 w 25"/>
                  <a:gd name="T1" fmla="*/ 1 h 25"/>
                  <a:gd name="T2" fmla="*/ 12 w 25"/>
                  <a:gd name="T3" fmla="*/ 0 h 25"/>
                  <a:gd name="T4" fmla="*/ 12 w 25"/>
                  <a:gd name="T5" fmla="*/ 1 h 25"/>
                  <a:gd name="T6" fmla="*/ 24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0 w 25"/>
                  <a:gd name="T13" fmla="*/ 25 h 25"/>
                  <a:gd name="T14" fmla="*/ 12 w 25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2" y="1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4" name="Freeform 314"/>
              <p:cNvSpPr>
                <a:spLocks noEditPoints="1"/>
              </p:cNvSpPr>
              <p:nvPr/>
            </p:nvSpPr>
            <p:spPr bwMode="auto">
              <a:xfrm>
                <a:off x="2256351" y="2430462"/>
                <a:ext cx="52388" cy="49213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5" name="Freeform 315"/>
              <p:cNvSpPr>
                <a:spLocks/>
              </p:cNvSpPr>
              <p:nvPr/>
            </p:nvSpPr>
            <p:spPr bwMode="auto">
              <a:xfrm>
                <a:off x="2388113" y="2446337"/>
                <a:ext cx="38100" cy="39688"/>
              </a:xfrm>
              <a:custGeom>
                <a:avLst/>
                <a:gdLst>
                  <a:gd name="T0" fmla="*/ 12 w 24"/>
                  <a:gd name="T1" fmla="*/ 1 h 25"/>
                  <a:gd name="T2" fmla="*/ 12 w 24"/>
                  <a:gd name="T3" fmla="*/ 0 h 25"/>
                  <a:gd name="T4" fmla="*/ 12 w 24"/>
                  <a:gd name="T5" fmla="*/ 1 h 25"/>
                  <a:gd name="T6" fmla="*/ 24 w 24"/>
                  <a:gd name="T7" fmla="*/ 25 h 25"/>
                  <a:gd name="T8" fmla="*/ 24 w 24"/>
                  <a:gd name="T9" fmla="*/ 25 h 25"/>
                  <a:gd name="T10" fmla="*/ 0 w 24"/>
                  <a:gd name="T11" fmla="*/ 25 h 25"/>
                  <a:gd name="T12" fmla="*/ 0 w 24"/>
                  <a:gd name="T13" fmla="*/ 25 h 25"/>
                  <a:gd name="T14" fmla="*/ 12 w 24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12" y="1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6" name="Freeform 316"/>
              <p:cNvSpPr>
                <a:spLocks noEditPoints="1"/>
              </p:cNvSpPr>
              <p:nvPr/>
            </p:nvSpPr>
            <p:spPr bwMode="auto">
              <a:xfrm>
                <a:off x="2381763" y="2439987"/>
                <a:ext cx="50800" cy="50800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7" name="Freeform 317"/>
              <p:cNvSpPr>
                <a:spLocks/>
              </p:cNvSpPr>
              <p:nvPr/>
            </p:nvSpPr>
            <p:spPr bwMode="auto">
              <a:xfrm>
                <a:off x="2511938" y="2236787"/>
                <a:ext cx="39688" cy="39688"/>
              </a:xfrm>
              <a:custGeom>
                <a:avLst/>
                <a:gdLst>
                  <a:gd name="T0" fmla="*/ 13 w 25"/>
                  <a:gd name="T1" fmla="*/ 0 h 25"/>
                  <a:gd name="T2" fmla="*/ 13 w 25"/>
                  <a:gd name="T3" fmla="*/ 0 h 25"/>
                  <a:gd name="T4" fmla="*/ 13 w 25"/>
                  <a:gd name="T5" fmla="*/ 0 h 25"/>
                  <a:gd name="T6" fmla="*/ 25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1 w 25"/>
                  <a:gd name="T13" fmla="*/ 25 h 25"/>
                  <a:gd name="T14" fmla="*/ 13 w 25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8" name="Freeform 318"/>
              <p:cNvSpPr>
                <a:spLocks noEditPoints="1"/>
              </p:cNvSpPr>
              <p:nvPr/>
            </p:nvSpPr>
            <p:spPr bwMode="auto">
              <a:xfrm>
                <a:off x="2505588" y="2230437"/>
                <a:ext cx="52388" cy="50800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79" name="Freeform 319"/>
              <p:cNvSpPr>
                <a:spLocks/>
              </p:cNvSpPr>
              <p:nvPr/>
            </p:nvSpPr>
            <p:spPr bwMode="auto">
              <a:xfrm>
                <a:off x="2637351" y="1947862"/>
                <a:ext cx="39688" cy="39688"/>
              </a:xfrm>
              <a:custGeom>
                <a:avLst/>
                <a:gdLst>
                  <a:gd name="T0" fmla="*/ 12 w 25"/>
                  <a:gd name="T1" fmla="*/ 1 h 25"/>
                  <a:gd name="T2" fmla="*/ 12 w 25"/>
                  <a:gd name="T3" fmla="*/ 0 h 25"/>
                  <a:gd name="T4" fmla="*/ 12 w 25"/>
                  <a:gd name="T5" fmla="*/ 1 h 25"/>
                  <a:gd name="T6" fmla="*/ 24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0 w 25"/>
                  <a:gd name="T13" fmla="*/ 25 h 25"/>
                  <a:gd name="T14" fmla="*/ 12 w 25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2" y="1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0" name="Freeform 320"/>
              <p:cNvSpPr>
                <a:spLocks noEditPoints="1"/>
              </p:cNvSpPr>
              <p:nvPr/>
            </p:nvSpPr>
            <p:spPr bwMode="auto">
              <a:xfrm>
                <a:off x="2631001" y="1941512"/>
                <a:ext cx="52388" cy="50800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1" name="Freeform 321"/>
              <p:cNvSpPr>
                <a:spLocks/>
              </p:cNvSpPr>
              <p:nvPr/>
            </p:nvSpPr>
            <p:spPr bwMode="auto">
              <a:xfrm>
                <a:off x="2762763" y="1624012"/>
                <a:ext cx="39688" cy="39688"/>
              </a:xfrm>
              <a:custGeom>
                <a:avLst/>
                <a:gdLst>
                  <a:gd name="T0" fmla="*/ 12 w 25"/>
                  <a:gd name="T1" fmla="*/ 0 h 25"/>
                  <a:gd name="T2" fmla="*/ 12 w 25"/>
                  <a:gd name="T3" fmla="*/ 0 h 25"/>
                  <a:gd name="T4" fmla="*/ 12 w 25"/>
                  <a:gd name="T5" fmla="*/ 0 h 25"/>
                  <a:gd name="T6" fmla="*/ 24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0 w 25"/>
                  <a:gd name="T13" fmla="*/ 25 h 25"/>
                  <a:gd name="T14" fmla="*/ 12 w 25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2" name="Freeform 322"/>
              <p:cNvSpPr>
                <a:spLocks noEditPoints="1"/>
              </p:cNvSpPr>
              <p:nvPr/>
            </p:nvSpPr>
            <p:spPr bwMode="auto">
              <a:xfrm>
                <a:off x="2756413" y="1617662"/>
                <a:ext cx="50800" cy="50800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3" name="Freeform 323"/>
              <p:cNvSpPr>
                <a:spLocks/>
              </p:cNvSpPr>
              <p:nvPr/>
            </p:nvSpPr>
            <p:spPr bwMode="auto">
              <a:xfrm>
                <a:off x="2886588" y="1420812"/>
                <a:ext cx="39688" cy="39688"/>
              </a:xfrm>
              <a:custGeom>
                <a:avLst/>
                <a:gdLst>
                  <a:gd name="T0" fmla="*/ 13 w 25"/>
                  <a:gd name="T1" fmla="*/ 1 h 25"/>
                  <a:gd name="T2" fmla="*/ 13 w 25"/>
                  <a:gd name="T3" fmla="*/ 0 h 25"/>
                  <a:gd name="T4" fmla="*/ 13 w 25"/>
                  <a:gd name="T5" fmla="*/ 1 h 25"/>
                  <a:gd name="T6" fmla="*/ 25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1 w 25"/>
                  <a:gd name="T13" fmla="*/ 25 h 25"/>
                  <a:gd name="T14" fmla="*/ 13 w 25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3" y="1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4" name="Freeform 324"/>
              <p:cNvSpPr>
                <a:spLocks noEditPoints="1"/>
              </p:cNvSpPr>
              <p:nvPr/>
            </p:nvSpPr>
            <p:spPr bwMode="auto">
              <a:xfrm>
                <a:off x="2881826" y="1414462"/>
                <a:ext cx="50800" cy="50800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5" name="Freeform 325"/>
              <p:cNvSpPr>
                <a:spLocks/>
              </p:cNvSpPr>
              <p:nvPr/>
            </p:nvSpPr>
            <p:spPr bwMode="auto">
              <a:xfrm>
                <a:off x="3012001" y="1452562"/>
                <a:ext cx="39688" cy="39688"/>
              </a:xfrm>
              <a:custGeom>
                <a:avLst/>
                <a:gdLst>
                  <a:gd name="T0" fmla="*/ 13 w 25"/>
                  <a:gd name="T1" fmla="*/ 1 h 25"/>
                  <a:gd name="T2" fmla="*/ 13 w 25"/>
                  <a:gd name="T3" fmla="*/ 0 h 25"/>
                  <a:gd name="T4" fmla="*/ 13 w 25"/>
                  <a:gd name="T5" fmla="*/ 1 h 25"/>
                  <a:gd name="T6" fmla="*/ 25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1 w 25"/>
                  <a:gd name="T13" fmla="*/ 25 h 25"/>
                  <a:gd name="T14" fmla="*/ 13 w 25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3" y="1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6" name="Freeform 326"/>
              <p:cNvSpPr>
                <a:spLocks noEditPoints="1"/>
              </p:cNvSpPr>
              <p:nvPr/>
            </p:nvSpPr>
            <p:spPr bwMode="auto">
              <a:xfrm>
                <a:off x="3005651" y="1447800"/>
                <a:ext cx="52388" cy="49213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7" name="Freeform 327"/>
              <p:cNvSpPr>
                <a:spLocks/>
              </p:cNvSpPr>
              <p:nvPr/>
            </p:nvSpPr>
            <p:spPr bwMode="auto">
              <a:xfrm>
                <a:off x="3137413" y="1377950"/>
                <a:ext cx="39688" cy="39688"/>
              </a:xfrm>
              <a:custGeom>
                <a:avLst/>
                <a:gdLst>
                  <a:gd name="T0" fmla="*/ 12 w 25"/>
                  <a:gd name="T1" fmla="*/ 1 h 25"/>
                  <a:gd name="T2" fmla="*/ 12 w 25"/>
                  <a:gd name="T3" fmla="*/ 0 h 25"/>
                  <a:gd name="T4" fmla="*/ 12 w 25"/>
                  <a:gd name="T5" fmla="*/ 1 h 25"/>
                  <a:gd name="T6" fmla="*/ 24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0 w 25"/>
                  <a:gd name="T13" fmla="*/ 25 h 25"/>
                  <a:gd name="T14" fmla="*/ 12 w 25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2" y="1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8" name="Freeform 328"/>
              <p:cNvSpPr>
                <a:spLocks noEditPoints="1"/>
              </p:cNvSpPr>
              <p:nvPr/>
            </p:nvSpPr>
            <p:spPr bwMode="auto">
              <a:xfrm>
                <a:off x="3131063" y="1373187"/>
                <a:ext cx="52388" cy="49213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89" name="Freeform 329"/>
              <p:cNvSpPr>
                <a:spLocks/>
              </p:cNvSpPr>
              <p:nvPr/>
            </p:nvSpPr>
            <p:spPr bwMode="auto">
              <a:xfrm>
                <a:off x="3262826" y="1377950"/>
                <a:ext cx="39688" cy="39688"/>
              </a:xfrm>
              <a:custGeom>
                <a:avLst/>
                <a:gdLst>
                  <a:gd name="T0" fmla="*/ 13 w 25"/>
                  <a:gd name="T1" fmla="*/ 1 h 25"/>
                  <a:gd name="T2" fmla="*/ 13 w 25"/>
                  <a:gd name="T3" fmla="*/ 0 h 25"/>
                  <a:gd name="T4" fmla="*/ 13 w 25"/>
                  <a:gd name="T5" fmla="*/ 1 h 25"/>
                  <a:gd name="T6" fmla="*/ 25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1 w 25"/>
                  <a:gd name="T13" fmla="*/ 25 h 25"/>
                  <a:gd name="T14" fmla="*/ 13 w 25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3" y="1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0" name="Freeform 330"/>
              <p:cNvSpPr>
                <a:spLocks noEditPoints="1"/>
              </p:cNvSpPr>
              <p:nvPr/>
            </p:nvSpPr>
            <p:spPr bwMode="auto">
              <a:xfrm>
                <a:off x="3258063" y="1373187"/>
                <a:ext cx="50800" cy="49213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8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1" name="Freeform 331"/>
              <p:cNvSpPr>
                <a:spLocks/>
              </p:cNvSpPr>
              <p:nvPr/>
            </p:nvSpPr>
            <p:spPr bwMode="auto">
              <a:xfrm>
                <a:off x="3388238" y="1377950"/>
                <a:ext cx="39688" cy="39688"/>
              </a:xfrm>
              <a:custGeom>
                <a:avLst/>
                <a:gdLst>
                  <a:gd name="T0" fmla="*/ 13 w 25"/>
                  <a:gd name="T1" fmla="*/ 1 h 25"/>
                  <a:gd name="T2" fmla="*/ 13 w 25"/>
                  <a:gd name="T3" fmla="*/ 0 h 25"/>
                  <a:gd name="T4" fmla="*/ 13 w 25"/>
                  <a:gd name="T5" fmla="*/ 1 h 25"/>
                  <a:gd name="T6" fmla="*/ 25 w 25"/>
                  <a:gd name="T7" fmla="*/ 25 h 25"/>
                  <a:gd name="T8" fmla="*/ 25 w 25"/>
                  <a:gd name="T9" fmla="*/ 25 h 25"/>
                  <a:gd name="T10" fmla="*/ 0 w 25"/>
                  <a:gd name="T11" fmla="*/ 25 h 25"/>
                  <a:gd name="T12" fmla="*/ 1 w 25"/>
                  <a:gd name="T13" fmla="*/ 25 h 25"/>
                  <a:gd name="T14" fmla="*/ 13 w 25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3" y="1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2" name="Freeform 332"/>
              <p:cNvSpPr>
                <a:spLocks noEditPoints="1"/>
              </p:cNvSpPr>
              <p:nvPr/>
            </p:nvSpPr>
            <p:spPr bwMode="auto">
              <a:xfrm>
                <a:off x="3381888" y="1373187"/>
                <a:ext cx="52388" cy="49213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7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3" name="Freeform 333"/>
              <p:cNvSpPr>
                <a:spLocks/>
              </p:cNvSpPr>
              <p:nvPr/>
            </p:nvSpPr>
            <p:spPr bwMode="auto">
              <a:xfrm>
                <a:off x="3513651" y="1485900"/>
                <a:ext cx="39688" cy="38100"/>
              </a:xfrm>
              <a:custGeom>
                <a:avLst/>
                <a:gdLst>
                  <a:gd name="T0" fmla="*/ 12 w 25"/>
                  <a:gd name="T1" fmla="*/ 0 h 24"/>
                  <a:gd name="T2" fmla="*/ 12 w 25"/>
                  <a:gd name="T3" fmla="*/ 0 h 24"/>
                  <a:gd name="T4" fmla="*/ 12 w 25"/>
                  <a:gd name="T5" fmla="*/ 0 h 24"/>
                  <a:gd name="T6" fmla="*/ 24 w 25"/>
                  <a:gd name="T7" fmla="*/ 24 h 24"/>
                  <a:gd name="T8" fmla="*/ 25 w 25"/>
                  <a:gd name="T9" fmla="*/ 24 h 24"/>
                  <a:gd name="T10" fmla="*/ 0 w 25"/>
                  <a:gd name="T11" fmla="*/ 24 h 24"/>
                  <a:gd name="T12" fmla="*/ 0 w 25"/>
                  <a:gd name="T13" fmla="*/ 24 h 24"/>
                  <a:gd name="T14" fmla="*/ 12 w 25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4" name="Freeform 334"/>
              <p:cNvSpPr>
                <a:spLocks noEditPoints="1"/>
              </p:cNvSpPr>
              <p:nvPr/>
            </p:nvSpPr>
            <p:spPr bwMode="auto">
              <a:xfrm>
                <a:off x="3507301" y="1479550"/>
                <a:ext cx="52388" cy="49213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7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5" name="Freeform 335"/>
              <p:cNvSpPr>
                <a:spLocks/>
              </p:cNvSpPr>
              <p:nvPr/>
            </p:nvSpPr>
            <p:spPr bwMode="auto">
              <a:xfrm>
                <a:off x="3639063" y="1712912"/>
                <a:ext cx="39688" cy="38100"/>
              </a:xfrm>
              <a:custGeom>
                <a:avLst/>
                <a:gdLst>
                  <a:gd name="T0" fmla="*/ 12 w 25"/>
                  <a:gd name="T1" fmla="*/ 0 h 24"/>
                  <a:gd name="T2" fmla="*/ 12 w 25"/>
                  <a:gd name="T3" fmla="*/ 0 h 24"/>
                  <a:gd name="T4" fmla="*/ 12 w 25"/>
                  <a:gd name="T5" fmla="*/ 0 h 24"/>
                  <a:gd name="T6" fmla="*/ 24 w 25"/>
                  <a:gd name="T7" fmla="*/ 24 h 24"/>
                  <a:gd name="T8" fmla="*/ 25 w 25"/>
                  <a:gd name="T9" fmla="*/ 24 h 24"/>
                  <a:gd name="T10" fmla="*/ 0 w 25"/>
                  <a:gd name="T11" fmla="*/ 24 h 24"/>
                  <a:gd name="T12" fmla="*/ 0 w 25"/>
                  <a:gd name="T13" fmla="*/ 24 h 24"/>
                  <a:gd name="T14" fmla="*/ 12 w 25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6" name="Freeform 336"/>
              <p:cNvSpPr>
                <a:spLocks noEditPoints="1"/>
              </p:cNvSpPr>
              <p:nvPr/>
            </p:nvSpPr>
            <p:spPr bwMode="auto">
              <a:xfrm>
                <a:off x="3632713" y="1706562"/>
                <a:ext cx="50800" cy="49213"/>
              </a:xfrm>
              <a:custGeom>
                <a:avLst/>
                <a:gdLst>
                  <a:gd name="T0" fmla="*/ 229 w 544"/>
                  <a:gd name="T1" fmla="*/ 51 h 528"/>
                  <a:gd name="T2" fmla="*/ 224 w 544"/>
                  <a:gd name="T3" fmla="*/ 72 h 528"/>
                  <a:gd name="T4" fmla="*/ 224 w 544"/>
                  <a:gd name="T5" fmla="*/ 64 h 528"/>
                  <a:gd name="T6" fmla="*/ 320 w 544"/>
                  <a:gd name="T7" fmla="*/ 64 h 528"/>
                  <a:gd name="T8" fmla="*/ 320 w 544"/>
                  <a:gd name="T9" fmla="*/ 72 h 528"/>
                  <a:gd name="T10" fmla="*/ 316 w 544"/>
                  <a:gd name="T11" fmla="*/ 51 h 528"/>
                  <a:gd name="T12" fmla="*/ 516 w 544"/>
                  <a:gd name="T13" fmla="*/ 459 h 528"/>
                  <a:gd name="T14" fmla="*/ 472 w 544"/>
                  <a:gd name="T15" fmla="*/ 432 h 528"/>
                  <a:gd name="T16" fmla="*/ 480 w 544"/>
                  <a:gd name="T17" fmla="*/ 432 h 528"/>
                  <a:gd name="T18" fmla="*/ 544 w 544"/>
                  <a:gd name="T19" fmla="*/ 432 h 528"/>
                  <a:gd name="T20" fmla="*/ 544 w 544"/>
                  <a:gd name="T21" fmla="*/ 528 h 528"/>
                  <a:gd name="T22" fmla="*/ 64 w 544"/>
                  <a:gd name="T23" fmla="*/ 528 h 528"/>
                  <a:gd name="T24" fmla="*/ 64 w 544"/>
                  <a:gd name="T25" fmla="*/ 432 h 528"/>
                  <a:gd name="T26" fmla="*/ 72 w 544"/>
                  <a:gd name="T27" fmla="*/ 432 h 528"/>
                  <a:gd name="T28" fmla="*/ 29 w 544"/>
                  <a:gd name="T29" fmla="*/ 459 h 528"/>
                  <a:gd name="T30" fmla="*/ 229 w 544"/>
                  <a:gd name="T31" fmla="*/ 51 h 528"/>
                  <a:gd name="T32" fmla="*/ 116 w 544"/>
                  <a:gd name="T33" fmla="*/ 502 h 528"/>
                  <a:gd name="T34" fmla="*/ 72 w 544"/>
                  <a:gd name="T35" fmla="*/ 528 h 528"/>
                  <a:gd name="T36" fmla="*/ 64 w 544"/>
                  <a:gd name="T37" fmla="*/ 528 h 528"/>
                  <a:gd name="T38" fmla="*/ 64 w 544"/>
                  <a:gd name="T39" fmla="*/ 432 h 528"/>
                  <a:gd name="T40" fmla="*/ 480 w 544"/>
                  <a:gd name="T41" fmla="*/ 432 h 528"/>
                  <a:gd name="T42" fmla="*/ 480 w 544"/>
                  <a:gd name="T43" fmla="*/ 528 h 528"/>
                  <a:gd name="T44" fmla="*/ 472 w 544"/>
                  <a:gd name="T45" fmla="*/ 528 h 528"/>
                  <a:gd name="T46" fmla="*/ 429 w 544"/>
                  <a:gd name="T47" fmla="*/ 502 h 528"/>
                  <a:gd name="T48" fmla="*/ 229 w 544"/>
                  <a:gd name="T49" fmla="*/ 94 h 528"/>
                  <a:gd name="T50" fmla="*/ 224 w 544"/>
                  <a:gd name="T51" fmla="*/ 72 h 528"/>
                  <a:gd name="T52" fmla="*/ 224 w 544"/>
                  <a:gd name="T53" fmla="*/ 64 h 528"/>
                  <a:gd name="T54" fmla="*/ 320 w 544"/>
                  <a:gd name="T55" fmla="*/ 64 h 528"/>
                  <a:gd name="T56" fmla="*/ 320 w 544"/>
                  <a:gd name="T57" fmla="*/ 72 h 528"/>
                  <a:gd name="T58" fmla="*/ 316 w 544"/>
                  <a:gd name="T59" fmla="*/ 94 h 528"/>
                  <a:gd name="T60" fmla="*/ 116 w 544"/>
                  <a:gd name="T61" fmla="*/ 50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4" h="528">
                    <a:moveTo>
                      <a:pt x="229" y="51"/>
                    </a:moveTo>
                    <a:lnTo>
                      <a:pt x="224" y="72"/>
                    </a:lnTo>
                    <a:lnTo>
                      <a:pt x="224" y="64"/>
                    </a:lnTo>
                    <a:cubicBezTo>
                      <a:pt x="224" y="0"/>
                      <a:pt x="320" y="0"/>
                      <a:pt x="320" y="64"/>
                    </a:cubicBezTo>
                    <a:lnTo>
                      <a:pt x="320" y="72"/>
                    </a:lnTo>
                    <a:lnTo>
                      <a:pt x="316" y="51"/>
                    </a:lnTo>
                    <a:lnTo>
                      <a:pt x="516" y="459"/>
                    </a:lnTo>
                    <a:lnTo>
                      <a:pt x="472" y="432"/>
                    </a:lnTo>
                    <a:lnTo>
                      <a:pt x="480" y="432"/>
                    </a:lnTo>
                    <a:lnTo>
                      <a:pt x="544" y="432"/>
                    </a:lnTo>
                    <a:lnTo>
                      <a:pt x="544" y="528"/>
                    </a:lnTo>
                    <a:lnTo>
                      <a:pt x="64" y="528"/>
                    </a:lnTo>
                    <a:cubicBezTo>
                      <a:pt x="0" y="528"/>
                      <a:pt x="0" y="432"/>
                      <a:pt x="64" y="432"/>
                    </a:cubicBezTo>
                    <a:lnTo>
                      <a:pt x="72" y="432"/>
                    </a:lnTo>
                    <a:lnTo>
                      <a:pt x="29" y="459"/>
                    </a:lnTo>
                    <a:lnTo>
                      <a:pt x="229" y="51"/>
                    </a:lnTo>
                    <a:close/>
                    <a:moveTo>
                      <a:pt x="116" y="502"/>
                    </a:moveTo>
                    <a:cubicBezTo>
                      <a:pt x="107" y="518"/>
                      <a:pt x="91" y="528"/>
                      <a:pt x="72" y="528"/>
                    </a:cubicBezTo>
                    <a:lnTo>
                      <a:pt x="64" y="528"/>
                    </a:lnTo>
                    <a:lnTo>
                      <a:pt x="64" y="432"/>
                    </a:lnTo>
                    <a:lnTo>
                      <a:pt x="480" y="432"/>
                    </a:lnTo>
                    <a:lnTo>
                      <a:pt x="480" y="528"/>
                    </a:lnTo>
                    <a:lnTo>
                      <a:pt x="472" y="528"/>
                    </a:lnTo>
                    <a:cubicBezTo>
                      <a:pt x="454" y="528"/>
                      <a:pt x="437" y="518"/>
                      <a:pt x="429" y="502"/>
                    </a:cubicBezTo>
                    <a:lnTo>
                      <a:pt x="229" y="94"/>
                    </a:lnTo>
                    <a:cubicBezTo>
                      <a:pt x="226" y="87"/>
                      <a:pt x="224" y="80"/>
                      <a:pt x="224" y="72"/>
                    </a:cubicBezTo>
                    <a:lnTo>
                      <a:pt x="224" y="64"/>
                    </a:lnTo>
                    <a:lnTo>
                      <a:pt x="320" y="64"/>
                    </a:lnTo>
                    <a:lnTo>
                      <a:pt x="320" y="72"/>
                    </a:lnTo>
                    <a:cubicBezTo>
                      <a:pt x="320" y="80"/>
                      <a:pt x="319" y="87"/>
                      <a:pt x="316" y="94"/>
                    </a:cubicBezTo>
                    <a:lnTo>
                      <a:pt x="116" y="502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7" name="Freeform 337"/>
              <p:cNvSpPr>
                <a:spLocks/>
              </p:cNvSpPr>
              <p:nvPr/>
            </p:nvSpPr>
            <p:spPr bwMode="auto">
              <a:xfrm>
                <a:off x="1900751" y="1392237"/>
                <a:ext cx="1763713" cy="1149350"/>
              </a:xfrm>
              <a:custGeom>
                <a:avLst/>
                <a:gdLst>
                  <a:gd name="T0" fmla="*/ 72 w 18524"/>
                  <a:gd name="T1" fmla="*/ 11633 h 12065"/>
                  <a:gd name="T2" fmla="*/ 1384 w 18524"/>
                  <a:gd name="T3" fmla="*/ 11745 h 12065"/>
                  <a:gd name="T4" fmla="*/ 2700 w 18524"/>
                  <a:gd name="T5" fmla="*/ 11937 h 12065"/>
                  <a:gd name="T6" fmla="*/ 2671 w 18524"/>
                  <a:gd name="T7" fmla="*/ 11939 h 12065"/>
                  <a:gd name="T8" fmla="*/ 3983 w 18524"/>
                  <a:gd name="T9" fmla="*/ 11523 h 12065"/>
                  <a:gd name="T10" fmla="*/ 3972 w 18524"/>
                  <a:gd name="T11" fmla="*/ 11528 h 12065"/>
                  <a:gd name="T12" fmla="*/ 5284 w 18524"/>
                  <a:gd name="T13" fmla="*/ 10824 h 12065"/>
                  <a:gd name="T14" fmla="*/ 5263 w 18524"/>
                  <a:gd name="T15" fmla="*/ 10843 h 12065"/>
                  <a:gd name="T16" fmla="*/ 6575 w 18524"/>
                  <a:gd name="T17" fmla="*/ 9051 h 12065"/>
                  <a:gd name="T18" fmla="*/ 6566 w 18524"/>
                  <a:gd name="T19" fmla="*/ 9066 h 12065"/>
                  <a:gd name="T20" fmla="*/ 7894 w 18524"/>
                  <a:gd name="T21" fmla="*/ 5466 h 12065"/>
                  <a:gd name="T22" fmla="*/ 7899 w 18524"/>
                  <a:gd name="T23" fmla="*/ 5456 h 12065"/>
                  <a:gd name="T24" fmla="*/ 9211 w 18524"/>
                  <a:gd name="T25" fmla="*/ 3248 h 12065"/>
                  <a:gd name="T26" fmla="*/ 10523 w 18524"/>
                  <a:gd name="T27" fmla="*/ 976 h 12065"/>
                  <a:gd name="T28" fmla="*/ 10587 w 18524"/>
                  <a:gd name="T29" fmla="*/ 945 h 12065"/>
                  <a:gd name="T30" fmla="*/ 11899 w 18524"/>
                  <a:gd name="T31" fmla="*/ 1121 h 12065"/>
                  <a:gd name="T32" fmla="*/ 11859 w 18524"/>
                  <a:gd name="T33" fmla="*/ 1129 h 12065"/>
                  <a:gd name="T34" fmla="*/ 13171 w 18524"/>
                  <a:gd name="T35" fmla="*/ 393 h 12065"/>
                  <a:gd name="T36" fmla="*/ 13184 w 18524"/>
                  <a:gd name="T37" fmla="*/ 387 h 12065"/>
                  <a:gd name="T38" fmla="*/ 14496 w 18524"/>
                  <a:gd name="T39" fmla="*/ 3 h 12065"/>
                  <a:gd name="T40" fmla="*/ 14514 w 18524"/>
                  <a:gd name="T41" fmla="*/ 0 h 12065"/>
                  <a:gd name="T42" fmla="*/ 15826 w 18524"/>
                  <a:gd name="T43" fmla="*/ 0 h 12065"/>
                  <a:gd name="T44" fmla="*/ 15859 w 18524"/>
                  <a:gd name="T45" fmla="*/ 10 h 12065"/>
                  <a:gd name="T46" fmla="*/ 17171 w 18524"/>
                  <a:gd name="T47" fmla="*/ 794 h 12065"/>
                  <a:gd name="T48" fmla="*/ 17194 w 18524"/>
                  <a:gd name="T49" fmla="*/ 817 h 12065"/>
                  <a:gd name="T50" fmla="*/ 18506 w 18524"/>
                  <a:gd name="T51" fmla="*/ 3105 h 12065"/>
                  <a:gd name="T52" fmla="*/ 18482 w 18524"/>
                  <a:gd name="T53" fmla="*/ 3192 h 12065"/>
                  <a:gd name="T54" fmla="*/ 18395 w 18524"/>
                  <a:gd name="T55" fmla="*/ 3168 h 12065"/>
                  <a:gd name="T56" fmla="*/ 17083 w 18524"/>
                  <a:gd name="T57" fmla="*/ 880 h 12065"/>
                  <a:gd name="T58" fmla="*/ 17106 w 18524"/>
                  <a:gd name="T59" fmla="*/ 903 h 12065"/>
                  <a:gd name="T60" fmla="*/ 15794 w 18524"/>
                  <a:gd name="T61" fmla="*/ 119 h 12065"/>
                  <a:gd name="T62" fmla="*/ 15826 w 18524"/>
                  <a:gd name="T63" fmla="*/ 128 h 12065"/>
                  <a:gd name="T64" fmla="*/ 14514 w 18524"/>
                  <a:gd name="T65" fmla="*/ 128 h 12065"/>
                  <a:gd name="T66" fmla="*/ 14532 w 18524"/>
                  <a:gd name="T67" fmla="*/ 126 h 12065"/>
                  <a:gd name="T68" fmla="*/ 13220 w 18524"/>
                  <a:gd name="T69" fmla="*/ 510 h 12065"/>
                  <a:gd name="T70" fmla="*/ 13234 w 18524"/>
                  <a:gd name="T71" fmla="*/ 504 h 12065"/>
                  <a:gd name="T72" fmla="*/ 11922 w 18524"/>
                  <a:gd name="T73" fmla="*/ 1240 h 12065"/>
                  <a:gd name="T74" fmla="*/ 11882 w 18524"/>
                  <a:gd name="T75" fmla="*/ 1248 h 12065"/>
                  <a:gd name="T76" fmla="*/ 10570 w 18524"/>
                  <a:gd name="T77" fmla="*/ 1072 h 12065"/>
                  <a:gd name="T78" fmla="*/ 10634 w 18524"/>
                  <a:gd name="T79" fmla="*/ 1040 h 12065"/>
                  <a:gd name="T80" fmla="*/ 9321 w 18524"/>
                  <a:gd name="T81" fmla="*/ 3313 h 12065"/>
                  <a:gd name="T82" fmla="*/ 8009 w 18524"/>
                  <a:gd name="T83" fmla="*/ 5521 h 12065"/>
                  <a:gd name="T84" fmla="*/ 8015 w 18524"/>
                  <a:gd name="T85" fmla="*/ 5511 h 12065"/>
                  <a:gd name="T86" fmla="*/ 6687 w 18524"/>
                  <a:gd name="T87" fmla="*/ 9111 h 12065"/>
                  <a:gd name="T88" fmla="*/ 6678 w 18524"/>
                  <a:gd name="T89" fmla="*/ 9126 h 12065"/>
                  <a:gd name="T90" fmla="*/ 5366 w 18524"/>
                  <a:gd name="T91" fmla="*/ 10918 h 12065"/>
                  <a:gd name="T92" fmla="*/ 5345 w 18524"/>
                  <a:gd name="T93" fmla="*/ 10937 h 12065"/>
                  <a:gd name="T94" fmla="*/ 4033 w 18524"/>
                  <a:gd name="T95" fmla="*/ 11641 h 12065"/>
                  <a:gd name="T96" fmla="*/ 4022 w 18524"/>
                  <a:gd name="T97" fmla="*/ 11645 h 12065"/>
                  <a:gd name="T98" fmla="*/ 2710 w 18524"/>
                  <a:gd name="T99" fmla="*/ 12061 h 12065"/>
                  <a:gd name="T100" fmla="*/ 2681 w 18524"/>
                  <a:gd name="T101" fmla="*/ 12064 h 12065"/>
                  <a:gd name="T102" fmla="*/ 1373 w 18524"/>
                  <a:gd name="T103" fmla="*/ 11872 h 12065"/>
                  <a:gd name="T104" fmla="*/ 61 w 18524"/>
                  <a:gd name="T105" fmla="*/ 11760 h 12065"/>
                  <a:gd name="T106" fmla="*/ 3 w 18524"/>
                  <a:gd name="T107" fmla="*/ 11691 h 12065"/>
                  <a:gd name="T108" fmla="*/ 72 w 18524"/>
                  <a:gd name="T109" fmla="*/ 11633 h 12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24" h="12065">
                    <a:moveTo>
                      <a:pt x="72" y="11633"/>
                    </a:moveTo>
                    <a:lnTo>
                      <a:pt x="1384" y="11745"/>
                    </a:lnTo>
                    <a:lnTo>
                      <a:pt x="2700" y="11937"/>
                    </a:lnTo>
                    <a:lnTo>
                      <a:pt x="2671" y="11939"/>
                    </a:lnTo>
                    <a:lnTo>
                      <a:pt x="3983" y="11523"/>
                    </a:lnTo>
                    <a:lnTo>
                      <a:pt x="3972" y="11528"/>
                    </a:lnTo>
                    <a:lnTo>
                      <a:pt x="5284" y="10824"/>
                    </a:lnTo>
                    <a:lnTo>
                      <a:pt x="5263" y="10843"/>
                    </a:lnTo>
                    <a:lnTo>
                      <a:pt x="6575" y="9051"/>
                    </a:lnTo>
                    <a:lnTo>
                      <a:pt x="6566" y="9066"/>
                    </a:lnTo>
                    <a:lnTo>
                      <a:pt x="7894" y="5466"/>
                    </a:lnTo>
                    <a:cubicBezTo>
                      <a:pt x="7896" y="5463"/>
                      <a:pt x="7897" y="5459"/>
                      <a:pt x="7899" y="5456"/>
                    </a:cubicBezTo>
                    <a:lnTo>
                      <a:pt x="9211" y="3248"/>
                    </a:lnTo>
                    <a:lnTo>
                      <a:pt x="10523" y="976"/>
                    </a:lnTo>
                    <a:cubicBezTo>
                      <a:pt x="10536" y="954"/>
                      <a:pt x="10561" y="942"/>
                      <a:pt x="10587" y="945"/>
                    </a:cubicBezTo>
                    <a:lnTo>
                      <a:pt x="11899" y="1121"/>
                    </a:lnTo>
                    <a:lnTo>
                      <a:pt x="11859" y="1129"/>
                    </a:lnTo>
                    <a:lnTo>
                      <a:pt x="13171" y="393"/>
                    </a:lnTo>
                    <a:cubicBezTo>
                      <a:pt x="13175" y="390"/>
                      <a:pt x="13180" y="388"/>
                      <a:pt x="13184" y="387"/>
                    </a:cubicBezTo>
                    <a:lnTo>
                      <a:pt x="14496" y="3"/>
                    </a:lnTo>
                    <a:cubicBezTo>
                      <a:pt x="14502" y="1"/>
                      <a:pt x="14508" y="0"/>
                      <a:pt x="14514" y="0"/>
                    </a:cubicBezTo>
                    <a:lnTo>
                      <a:pt x="15826" y="0"/>
                    </a:lnTo>
                    <a:cubicBezTo>
                      <a:pt x="15838" y="0"/>
                      <a:pt x="15849" y="4"/>
                      <a:pt x="15859" y="10"/>
                    </a:cubicBezTo>
                    <a:lnTo>
                      <a:pt x="17171" y="794"/>
                    </a:lnTo>
                    <a:cubicBezTo>
                      <a:pt x="17181" y="799"/>
                      <a:pt x="17189" y="807"/>
                      <a:pt x="17194" y="817"/>
                    </a:cubicBezTo>
                    <a:lnTo>
                      <a:pt x="18506" y="3105"/>
                    </a:lnTo>
                    <a:cubicBezTo>
                      <a:pt x="18524" y="3135"/>
                      <a:pt x="18513" y="3174"/>
                      <a:pt x="18482" y="3192"/>
                    </a:cubicBezTo>
                    <a:cubicBezTo>
                      <a:pt x="18452" y="3210"/>
                      <a:pt x="18413" y="3199"/>
                      <a:pt x="18395" y="3168"/>
                    </a:cubicBezTo>
                    <a:lnTo>
                      <a:pt x="17083" y="880"/>
                    </a:lnTo>
                    <a:lnTo>
                      <a:pt x="17106" y="903"/>
                    </a:lnTo>
                    <a:lnTo>
                      <a:pt x="15794" y="119"/>
                    </a:lnTo>
                    <a:lnTo>
                      <a:pt x="15826" y="128"/>
                    </a:lnTo>
                    <a:lnTo>
                      <a:pt x="14514" y="128"/>
                    </a:lnTo>
                    <a:lnTo>
                      <a:pt x="14532" y="126"/>
                    </a:lnTo>
                    <a:lnTo>
                      <a:pt x="13220" y="510"/>
                    </a:lnTo>
                    <a:lnTo>
                      <a:pt x="13234" y="504"/>
                    </a:lnTo>
                    <a:lnTo>
                      <a:pt x="11922" y="1240"/>
                    </a:lnTo>
                    <a:cubicBezTo>
                      <a:pt x="11910" y="1247"/>
                      <a:pt x="11896" y="1250"/>
                      <a:pt x="11882" y="1248"/>
                    </a:cubicBezTo>
                    <a:lnTo>
                      <a:pt x="10570" y="1072"/>
                    </a:lnTo>
                    <a:lnTo>
                      <a:pt x="10634" y="1040"/>
                    </a:lnTo>
                    <a:lnTo>
                      <a:pt x="9321" y="3313"/>
                    </a:lnTo>
                    <a:lnTo>
                      <a:pt x="8009" y="5521"/>
                    </a:lnTo>
                    <a:lnTo>
                      <a:pt x="8015" y="5511"/>
                    </a:lnTo>
                    <a:lnTo>
                      <a:pt x="6687" y="9111"/>
                    </a:lnTo>
                    <a:cubicBezTo>
                      <a:pt x="6684" y="9116"/>
                      <a:pt x="6682" y="9121"/>
                      <a:pt x="6678" y="9126"/>
                    </a:cubicBezTo>
                    <a:lnTo>
                      <a:pt x="5366" y="10918"/>
                    </a:lnTo>
                    <a:cubicBezTo>
                      <a:pt x="5360" y="10926"/>
                      <a:pt x="5353" y="10932"/>
                      <a:pt x="5345" y="10937"/>
                    </a:cubicBezTo>
                    <a:lnTo>
                      <a:pt x="4033" y="11641"/>
                    </a:lnTo>
                    <a:cubicBezTo>
                      <a:pt x="4029" y="11643"/>
                      <a:pt x="4026" y="11644"/>
                      <a:pt x="4022" y="11645"/>
                    </a:cubicBezTo>
                    <a:lnTo>
                      <a:pt x="2710" y="12061"/>
                    </a:lnTo>
                    <a:cubicBezTo>
                      <a:pt x="2701" y="12064"/>
                      <a:pt x="2691" y="12065"/>
                      <a:pt x="2681" y="12064"/>
                    </a:cubicBezTo>
                    <a:lnTo>
                      <a:pt x="1373" y="11872"/>
                    </a:lnTo>
                    <a:lnTo>
                      <a:pt x="61" y="11760"/>
                    </a:lnTo>
                    <a:cubicBezTo>
                      <a:pt x="26" y="11757"/>
                      <a:pt x="0" y="11726"/>
                      <a:pt x="3" y="11691"/>
                    </a:cubicBezTo>
                    <a:cubicBezTo>
                      <a:pt x="6" y="11656"/>
                      <a:pt x="37" y="11630"/>
                      <a:pt x="72" y="116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8" name="Freeform 338"/>
              <p:cNvSpPr>
                <a:spLocks noEditPoints="1"/>
              </p:cNvSpPr>
              <p:nvPr/>
            </p:nvSpPr>
            <p:spPr bwMode="auto">
              <a:xfrm>
                <a:off x="1886463" y="2486025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99" name="Freeform 339"/>
              <p:cNvSpPr>
                <a:spLocks noEditPoints="1"/>
              </p:cNvSpPr>
              <p:nvPr/>
            </p:nvSpPr>
            <p:spPr bwMode="auto">
              <a:xfrm>
                <a:off x="1883288" y="2482850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0" name="Freeform 340"/>
              <p:cNvSpPr>
                <a:spLocks noEditPoints="1"/>
              </p:cNvSpPr>
              <p:nvPr/>
            </p:nvSpPr>
            <p:spPr bwMode="auto">
              <a:xfrm>
                <a:off x="2011876" y="2497137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1" name="Freeform 341"/>
              <p:cNvSpPr>
                <a:spLocks noEditPoints="1"/>
              </p:cNvSpPr>
              <p:nvPr/>
            </p:nvSpPr>
            <p:spPr bwMode="auto">
              <a:xfrm>
                <a:off x="2008701" y="2493962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2" name="Freeform 342"/>
              <p:cNvSpPr>
                <a:spLocks noEditPoints="1"/>
              </p:cNvSpPr>
              <p:nvPr/>
            </p:nvSpPr>
            <p:spPr bwMode="auto">
              <a:xfrm>
                <a:off x="2137288" y="2513012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3" name="Freeform 343"/>
              <p:cNvSpPr>
                <a:spLocks noEditPoints="1"/>
              </p:cNvSpPr>
              <p:nvPr/>
            </p:nvSpPr>
            <p:spPr bwMode="auto">
              <a:xfrm>
                <a:off x="2134113" y="2509837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4" name="Freeform 344"/>
              <p:cNvSpPr>
                <a:spLocks noEditPoints="1"/>
              </p:cNvSpPr>
              <p:nvPr/>
            </p:nvSpPr>
            <p:spPr bwMode="auto">
              <a:xfrm>
                <a:off x="2262701" y="2474912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5" name="Freeform 345"/>
              <p:cNvSpPr>
                <a:spLocks noEditPoints="1"/>
              </p:cNvSpPr>
              <p:nvPr/>
            </p:nvSpPr>
            <p:spPr bwMode="auto">
              <a:xfrm>
                <a:off x="2259526" y="2471737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6" name="Freeform 346"/>
              <p:cNvSpPr>
                <a:spLocks noEditPoints="1"/>
              </p:cNvSpPr>
              <p:nvPr/>
            </p:nvSpPr>
            <p:spPr bwMode="auto">
              <a:xfrm>
                <a:off x="2388113" y="2406650"/>
                <a:ext cx="38100" cy="39688"/>
              </a:xfrm>
              <a:custGeom>
                <a:avLst/>
                <a:gdLst>
                  <a:gd name="T0" fmla="*/ 24 w 24"/>
                  <a:gd name="T1" fmla="*/ 25 h 25"/>
                  <a:gd name="T2" fmla="*/ 0 w 24"/>
                  <a:gd name="T3" fmla="*/ 0 h 25"/>
                  <a:gd name="T4" fmla="*/ 24 w 24"/>
                  <a:gd name="T5" fmla="*/ 25 h 25"/>
                  <a:gd name="T6" fmla="*/ 0 w 24"/>
                  <a:gd name="T7" fmla="*/ 25 h 25"/>
                  <a:gd name="T8" fmla="*/ 24 w 24"/>
                  <a:gd name="T9" fmla="*/ 0 h 25"/>
                  <a:gd name="T10" fmla="*/ 0 w 24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24" y="25"/>
                    </a:moveTo>
                    <a:lnTo>
                      <a:pt x="0" y="0"/>
                    </a:lnTo>
                    <a:lnTo>
                      <a:pt x="24" y="25"/>
                    </a:lnTo>
                    <a:close/>
                    <a:moveTo>
                      <a:pt x="0" y="25"/>
                    </a:moveTo>
                    <a:lnTo>
                      <a:pt x="24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7" name="Freeform 347"/>
              <p:cNvSpPr>
                <a:spLocks noEditPoints="1"/>
              </p:cNvSpPr>
              <p:nvPr/>
            </p:nvSpPr>
            <p:spPr bwMode="auto">
              <a:xfrm>
                <a:off x="2384938" y="240347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8" name="Freeform 348"/>
              <p:cNvSpPr>
                <a:spLocks noEditPoints="1"/>
              </p:cNvSpPr>
              <p:nvPr/>
            </p:nvSpPr>
            <p:spPr bwMode="auto">
              <a:xfrm>
                <a:off x="2511938" y="2236787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09" name="Freeform 349"/>
              <p:cNvSpPr>
                <a:spLocks noEditPoints="1"/>
              </p:cNvSpPr>
              <p:nvPr/>
            </p:nvSpPr>
            <p:spPr bwMode="auto">
              <a:xfrm>
                <a:off x="2508763" y="2233612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0" name="Freeform 350"/>
              <p:cNvSpPr>
                <a:spLocks noEditPoints="1"/>
              </p:cNvSpPr>
              <p:nvPr/>
            </p:nvSpPr>
            <p:spPr bwMode="auto">
              <a:xfrm>
                <a:off x="2637351" y="1895475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1" name="Freeform 351"/>
              <p:cNvSpPr>
                <a:spLocks noEditPoints="1"/>
              </p:cNvSpPr>
              <p:nvPr/>
            </p:nvSpPr>
            <p:spPr bwMode="auto">
              <a:xfrm>
                <a:off x="2634176" y="1892300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2" name="Freeform 352"/>
              <p:cNvSpPr>
                <a:spLocks noEditPoints="1"/>
              </p:cNvSpPr>
              <p:nvPr/>
            </p:nvSpPr>
            <p:spPr bwMode="auto">
              <a:xfrm>
                <a:off x="2762763" y="1684337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3" name="Freeform 353"/>
              <p:cNvSpPr>
                <a:spLocks noEditPoints="1"/>
              </p:cNvSpPr>
              <p:nvPr/>
            </p:nvSpPr>
            <p:spPr bwMode="auto">
              <a:xfrm>
                <a:off x="2759588" y="1681162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4" name="Freeform 354"/>
              <p:cNvSpPr>
                <a:spLocks noEditPoints="1"/>
              </p:cNvSpPr>
              <p:nvPr/>
            </p:nvSpPr>
            <p:spPr bwMode="auto">
              <a:xfrm>
                <a:off x="2886588" y="1466850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5" name="Freeform 355"/>
              <p:cNvSpPr>
                <a:spLocks noEditPoints="1"/>
              </p:cNvSpPr>
              <p:nvPr/>
            </p:nvSpPr>
            <p:spPr bwMode="auto">
              <a:xfrm>
                <a:off x="2883413" y="146367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6" name="Freeform 356"/>
              <p:cNvSpPr>
                <a:spLocks noEditPoints="1"/>
              </p:cNvSpPr>
              <p:nvPr/>
            </p:nvSpPr>
            <p:spPr bwMode="auto">
              <a:xfrm>
                <a:off x="3012001" y="1485900"/>
                <a:ext cx="39688" cy="38100"/>
              </a:xfrm>
              <a:custGeom>
                <a:avLst/>
                <a:gdLst>
                  <a:gd name="T0" fmla="*/ 25 w 25"/>
                  <a:gd name="T1" fmla="*/ 24 h 24"/>
                  <a:gd name="T2" fmla="*/ 0 w 25"/>
                  <a:gd name="T3" fmla="*/ 0 h 24"/>
                  <a:gd name="T4" fmla="*/ 25 w 25"/>
                  <a:gd name="T5" fmla="*/ 24 h 24"/>
                  <a:gd name="T6" fmla="*/ 0 w 25"/>
                  <a:gd name="T7" fmla="*/ 24 h 24"/>
                  <a:gd name="T8" fmla="*/ 25 w 25"/>
                  <a:gd name="T9" fmla="*/ 0 h 24"/>
                  <a:gd name="T10" fmla="*/ 0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25" y="24"/>
                    </a:moveTo>
                    <a:lnTo>
                      <a:pt x="0" y="0"/>
                    </a:lnTo>
                    <a:lnTo>
                      <a:pt x="25" y="24"/>
                    </a:lnTo>
                    <a:close/>
                    <a:moveTo>
                      <a:pt x="0" y="24"/>
                    </a:moveTo>
                    <a:lnTo>
                      <a:pt x="25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7" name="Freeform 357"/>
              <p:cNvSpPr>
                <a:spLocks noEditPoints="1"/>
              </p:cNvSpPr>
              <p:nvPr/>
            </p:nvSpPr>
            <p:spPr bwMode="auto">
              <a:xfrm>
                <a:off x="3008826" y="148272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8" name="Freeform 358"/>
              <p:cNvSpPr>
                <a:spLocks noEditPoints="1"/>
              </p:cNvSpPr>
              <p:nvPr/>
            </p:nvSpPr>
            <p:spPr bwMode="auto">
              <a:xfrm>
                <a:off x="3137413" y="1412875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19" name="Freeform 359"/>
              <p:cNvSpPr>
                <a:spLocks noEditPoints="1"/>
              </p:cNvSpPr>
              <p:nvPr/>
            </p:nvSpPr>
            <p:spPr bwMode="auto">
              <a:xfrm>
                <a:off x="3134238" y="1409700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0" name="Freeform 360"/>
              <p:cNvSpPr>
                <a:spLocks noEditPoints="1"/>
              </p:cNvSpPr>
              <p:nvPr/>
            </p:nvSpPr>
            <p:spPr bwMode="auto">
              <a:xfrm>
                <a:off x="3262826" y="1377950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1" name="Freeform 361"/>
              <p:cNvSpPr>
                <a:spLocks noEditPoints="1"/>
              </p:cNvSpPr>
              <p:nvPr/>
            </p:nvSpPr>
            <p:spPr bwMode="auto">
              <a:xfrm>
                <a:off x="3259651" y="137477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2" name="Freeform 362"/>
              <p:cNvSpPr>
                <a:spLocks noEditPoints="1"/>
              </p:cNvSpPr>
              <p:nvPr/>
            </p:nvSpPr>
            <p:spPr bwMode="auto">
              <a:xfrm>
                <a:off x="3388238" y="1377950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3" name="Freeform 363"/>
              <p:cNvSpPr>
                <a:spLocks noEditPoints="1"/>
              </p:cNvSpPr>
              <p:nvPr/>
            </p:nvSpPr>
            <p:spPr bwMode="auto">
              <a:xfrm>
                <a:off x="3385063" y="137477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4" name="Freeform 364"/>
              <p:cNvSpPr>
                <a:spLocks noEditPoints="1"/>
              </p:cNvSpPr>
              <p:nvPr/>
            </p:nvSpPr>
            <p:spPr bwMode="auto">
              <a:xfrm>
                <a:off x="3513651" y="1452562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5" name="Freeform 365"/>
              <p:cNvSpPr>
                <a:spLocks noEditPoints="1"/>
              </p:cNvSpPr>
              <p:nvPr/>
            </p:nvSpPr>
            <p:spPr bwMode="auto">
              <a:xfrm>
                <a:off x="3510476" y="1449387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6" name="Freeform 366"/>
              <p:cNvSpPr>
                <a:spLocks noEditPoints="1"/>
              </p:cNvSpPr>
              <p:nvPr/>
            </p:nvSpPr>
            <p:spPr bwMode="auto">
              <a:xfrm>
                <a:off x="3639063" y="1670050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0 w 25"/>
                  <a:gd name="T7" fmla="*/ 25 h 25"/>
                  <a:gd name="T8" fmla="*/ 25 w 25"/>
                  <a:gd name="T9" fmla="*/ 0 h 25"/>
                  <a:gd name="T10" fmla="*/ 0 w 2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7" name="Freeform 367"/>
              <p:cNvSpPr>
                <a:spLocks noEditPoints="1"/>
              </p:cNvSpPr>
              <p:nvPr/>
            </p:nvSpPr>
            <p:spPr bwMode="auto">
              <a:xfrm>
                <a:off x="3635888" y="166687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0 w 29"/>
                  <a:gd name="T11" fmla="*/ 25 h 29"/>
                  <a:gd name="T12" fmla="*/ 25 w 29"/>
                  <a:gd name="T13" fmla="*/ 0 h 29"/>
                  <a:gd name="T14" fmla="*/ 29 w 29"/>
                  <a:gd name="T15" fmla="*/ 4 h 29"/>
                  <a:gd name="T16" fmla="*/ 4 w 29"/>
                  <a:gd name="T17" fmla="*/ 29 h 29"/>
                  <a:gd name="T18" fmla="*/ 0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8" name="Freeform 368"/>
              <p:cNvSpPr>
                <a:spLocks/>
              </p:cNvSpPr>
              <p:nvPr/>
            </p:nvSpPr>
            <p:spPr bwMode="auto">
              <a:xfrm>
                <a:off x="1900751" y="1428750"/>
                <a:ext cx="1763713" cy="1147763"/>
              </a:xfrm>
              <a:custGeom>
                <a:avLst/>
                <a:gdLst>
                  <a:gd name="T0" fmla="*/ 82 w 18525"/>
                  <a:gd name="T1" fmla="*/ 11668 h 12051"/>
                  <a:gd name="T2" fmla="*/ 1394 w 18525"/>
                  <a:gd name="T3" fmla="*/ 11924 h 12051"/>
                  <a:gd name="T4" fmla="*/ 1364 w 18525"/>
                  <a:gd name="T5" fmla="*/ 11925 h 12051"/>
                  <a:gd name="T6" fmla="*/ 2676 w 18525"/>
                  <a:gd name="T7" fmla="*/ 11557 h 12051"/>
                  <a:gd name="T8" fmla="*/ 3996 w 18525"/>
                  <a:gd name="T9" fmla="*/ 11363 h 12051"/>
                  <a:gd name="T10" fmla="*/ 4023 w 18525"/>
                  <a:gd name="T11" fmla="*/ 11365 h 12051"/>
                  <a:gd name="T12" fmla="*/ 5335 w 18525"/>
                  <a:gd name="T13" fmla="*/ 11749 h 12051"/>
                  <a:gd name="T14" fmla="*/ 5260 w 18525"/>
                  <a:gd name="T15" fmla="*/ 11783 h 12051"/>
                  <a:gd name="T16" fmla="*/ 6572 w 18525"/>
                  <a:gd name="T17" fmla="*/ 9015 h 12051"/>
                  <a:gd name="T18" fmla="*/ 7900 w 18525"/>
                  <a:gd name="T19" fmla="*/ 6310 h 12051"/>
                  <a:gd name="T20" fmla="*/ 9210 w 18525"/>
                  <a:gd name="T21" fmla="*/ 3035 h 12051"/>
                  <a:gd name="T22" fmla="*/ 10523 w 18525"/>
                  <a:gd name="T23" fmla="*/ 41 h 12051"/>
                  <a:gd name="T24" fmla="*/ 10569 w 18525"/>
                  <a:gd name="T25" fmla="*/ 4 h 12051"/>
                  <a:gd name="T26" fmla="*/ 10625 w 18525"/>
                  <a:gd name="T27" fmla="*/ 20 h 12051"/>
                  <a:gd name="T28" fmla="*/ 11937 w 18525"/>
                  <a:gd name="T29" fmla="*/ 1252 h 12051"/>
                  <a:gd name="T30" fmla="*/ 11854 w 18525"/>
                  <a:gd name="T31" fmla="*/ 1248 h 12051"/>
                  <a:gd name="T32" fmla="*/ 13166 w 18525"/>
                  <a:gd name="T33" fmla="*/ 240 h 12051"/>
                  <a:gd name="T34" fmla="*/ 13229 w 18525"/>
                  <a:gd name="T35" fmla="*/ 231 h 12051"/>
                  <a:gd name="T36" fmla="*/ 14541 w 18525"/>
                  <a:gd name="T37" fmla="*/ 743 h 12051"/>
                  <a:gd name="T38" fmla="*/ 14502 w 18525"/>
                  <a:gd name="T39" fmla="*/ 740 h 12051"/>
                  <a:gd name="T40" fmla="*/ 15814 w 18525"/>
                  <a:gd name="T41" fmla="*/ 404 h 12051"/>
                  <a:gd name="T42" fmla="*/ 15845 w 18525"/>
                  <a:gd name="T43" fmla="*/ 404 h 12051"/>
                  <a:gd name="T44" fmla="*/ 17157 w 18525"/>
                  <a:gd name="T45" fmla="*/ 740 h 12051"/>
                  <a:gd name="T46" fmla="*/ 17189 w 18525"/>
                  <a:gd name="T47" fmla="*/ 760 h 12051"/>
                  <a:gd name="T48" fmla="*/ 18501 w 18525"/>
                  <a:gd name="T49" fmla="*/ 2232 h 12051"/>
                  <a:gd name="T50" fmla="*/ 18496 w 18525"/>
                  <a:gd name="T51" fmla="*/ 2322 h 12051"/>
                  <a:gd name="T52" fmla="*/ 18406 w 18525"/>
                  <a:gd name="T53" fmla="*/ 2317 h 12051"/>
                  <a:gd name="T54" fmla="*/ 17094 w 18525"/>
                  <a:gd name="T55" fmla="*/ 845 h 12051"/>
                  <a:gd name="T56" fmla="*/ 17126 w 18525"/>
                  <a:gd name="T57" fmla="*/ 864 h 12051"/>
                  <a:gd name="T58" fmla="*/ 15814 w 18525"/>
                  <a:gd name="T59" fmla="*/ 528 h 12051"/>
                  <a:gd name="T60" fmla="*/ 15845 w 18525"/>
                  <a:gd name="T61" fmla="*/ 528 h 12051"/>
                  <a:gd name="T62" fmla="*/ 14533 w 18525"/>
                  <a:gd name="T63" fmla="*/ 864 h 12051"/>
                  <a:gd name="T64" fmla="*/ 14494 w 18525"/>
                  <a:gd name="T65" fmla="*/ 862 h 12051"/>
                  <a:gd name="T66" fmla="*/ 13182 w 18525"/>
                  <a:gd name="T67" fmla="*/ 350 h 12051"/>
                  <a:gd name="T68" fmla="*/ 13244 w 18525"/>
                  <a:gd name="T69" fmla="*/ 341 h 12051"/>
                  <a:gd name="T70" fmla="*/ 11932 w 18525"/>
                  <a:gd name="T71" fmla="*/ 1349 h 12051"/>
                  <a:gd name="T72" fmla="*/ 11850 w 18525"/>
                  <a:gd name="T73" fmla="*/ 1345 h 12051"/>
                  <a:gd name="T74" fmla="*/ 10538 w 18525"/>
                  <a:gd name="T75" fmla="*/ 113 h 12051"/>
                  <a:gd name="T76" fmla="*/ 10640 w 18525"/>
                  <a:gd name="T77" fmla="*/ 92 h 12051"/>
                  <a:gd name="T78" fmla="*/ 9329 w 18525"/>
                  <a:gd name="T79" fmla="*/ 3082 h 12051"/>
                  <a:gd name="T80" fmla="*/ 8015 w 18525"/>
                  <a:gd name="T81" fmla="*/ 6367 h 12051"/>
                  <a:gd name="T82" fmla="*/ 6687 w 18525"/>
                  <a:gd name="T83" fmla="*/ 9070 h 12051"/>
                  <a:gd name="T84" fmla="*/ 5375 w 18525"/>
                  <a:gd name="T85" fmla="*/ 11838 h 12051"/>
                  <a:gd name="T86" fmla="*/ 5299 w 18525"/>
                  <a:gd name="T87" fmla="*/ 11872 h 12051"/>
                  <a:gd name="T88" fmla="*/ 3987 w 18525"/>
                  <a:gd name="T89" fmla="*/ 11488 h 12051"/>
                  <a:gd name="T90" fmla="*/ 4015 w 18525"/>
                  <a:gd name="T91" fmla="*/ 11490 h 12051"/>
                  <a:gd name="T92" fmla="*/ 2711 w 18525"/>
                  <a:gd name="T93" fmla="*/ 11680 h 12051"/>
                  <a:gd name="T94" fmla="*/ 1399 w 18525"/>
                  <a:gd name="T95" fmla="*/ 12048 h 12051"/>
                  <a:gd name="T96" fmla="*/ 1369 w 18525"/>
                  <a:gd name="T97" fmla="*/ 12049 h 12051"/>
                  <a:gd name="T98" fmla="*/ 57 w 18525"/>
                  <a:gd name="T99" fmla="*/ 11793 h 12051"/>
                  <a:gd name="T100" fmla="*/ 7 w 18525"/>
                  <a:gd name="T101" fmla="*/ 11718 h 12051"/>
                  <a:gd name="T102" fmla="*/ 82 w 18525"/>
                  <a:gd name="T103" fmla="*/ 11668 h 1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25" h="12051">
                    <a:moveTo>
                      <a:pt x="82" y="11668"/>
                    </a:moveTo>
                    <a:lnTo>
                      <a:pt x="1394" y="11924"/>
                    </a:lnTo>
                    <a:lnTo>
                      <a:pt x="1364" y="11925"/>
                    </a:lnTo>
                    <a:lnTo>
                      <a:pt x="2676" y="11557"/>
                    </a:lnTo>
                    <a:lnTo>
                      <a:pt x="3996" y="11363"/>
                    </a:lnTo>
                    <a:cubicBezTo>
                      <a:pt x="4005" y="11362"/>
                      <a:pt x="4015" y="11362"/>
                      <a:pt x="4023" y="11365"/>
                    </a:cubicBezTo>
                    <a:lnTo>
                      <a:pt x="5335" y="11749"/>
                    </a:lnTo>
                    <a:lnTo>
                      <a:pt x="5260" y="11783"/>
                    </a:lnTo>
                    <a:lnTo>
                      <a:pt x="6572" y="9015"/>
                    </a:lnTo>
                    <a:lnTo>
                      <a:pt x="7900" y="6310"/>
                    </a:lnTo>
                    <a:lnTo>
                      <a:pt x="9210" y="3035"/>
                    </a:lnTo>
                    <a:lnTo>
                      <a:pt x="10523" y="41"/>
                    </a:lnTo>
                    <a:cubicBezTo>
                      <a:pt x="10531" y="22"/>
                      <a:pt x="10548" y="8"/>
                      <a:pt x="10569" y="4"/>
                    </a:cubicBezTo>
                    <a:cubicBezTo>
                      <a:pt x="10589" y="0"/>
                      <a:pt x="10610" y="6"/>
                      <a:pt x="10625" y="20"/>
                    </a:cubicBezTo>
                    <a:lnTo>
                      <a:pt x="11937" y="1252"/>
                    </a:lnTo>
                    <a:lnTo>
                      <a:pt x="11854" y="1248"/>
                    </a:lnTo>
                    <a:lnTo>
                      <a:pt x="13166" y="240"/>
                    </a:lnTo>
                    <a:cubicBezTo>
                      <a:pt x="13184" y="226"/>
                      <a:pt x="13208" y="223"/>
                      <a:pt x="13229" y="231"/>
                    </a:cubicBezTo>
                    <a:lnTo>
                      <a:pt x="14541" y="743"/>
                    </a:lnTo>
                    <a:lnTo>
                      <a:pt x="14502" y="740"/>
                    </a:lnTo>
                    <a:lnTo>
                      <a:pt x="15814" y="404"/>
                    </a:lnTo>
                    <a:cubicBezTo>
                      <a:pt x="15824" y="402"/>
                      <a:pt x="15835" y="402"/>
                      <a:pt x="15845" y="404"/>
                    </a:cubicBezTo>
                    <a:lnTo>
                      <a:pt x="17157" y="740"/>
                    </a:lnTo>
                    <a:cubicBezTo>
                      <a:pt x="17170" y="744"/>
                      <a:pt x="17181" y="750"/>
                      <a:pt x="17189" y="760"/>
                    </a:cubicBezTo>
                    <a:lnTo>
                      <a:pt x="18501" y="2232"/>
                    </a:lnTo>
                    <a:cubicBezTo>
                      <a:pt x="18525" y="2258"/>
                      <a:pt x="18522" y="2299"/>
                      <a:pt x="18496" y="2322"/>
                    </a:cubicBezTo>
                    <a:cubicBezTo>
                      <a:pt x="18470" y="2346"/>
                      <a:pt x="18429" y="2343"/>
                      <a:pt x="18406" y="2317"/>
                    </a:cubicBezTo>
                    <a:lnTo>
                      <a:pt x="17094" y="845"/>
                    </a:lnTo>
                    <a:lnTo>
                      <a:pt x="17126" y="864"/>
                    </a:lnTo>
                    <a:lnTo>
                      <a:pt x="15814" y="528"/>
                    </a:lnTo>
                    <a:lnTo>
                      <a:pt x="15845" y="528"/>
                    </a:lnTo>
                    <a:lnTo>
                      <a:pt x="14533" y="864"/>
                    </a:lnTo>
                    <a:cubicBezTo>
                      <a:pt x="14520" y="868"/>
                      <a:pt x="14507" y="867"/>
                      <a:pt x="14494" y="862"/>
                    </a:cubicBezTo>
                    <a:lnTo>
                      <a:pt x="13182" y="350"/>
                    </a:lnTo>
                    <a:lnTo>
                      <a:pt x="13244" y="341"/>
                    </a:lnTo>
                    <a:lnTo>
                      <a:pt x="11932" y="1349"/>
                    </a:lnTo>
                    <a:cubicBezTo>
                      <a:pt x="11908" y="1368"/>
                      <a:pt x="11873" y="1367"/>
                      <a:pt x="11850" y="1345"/>
                    </a:cubicBezTo>
                    <a:lnTo>
                      <a:pt x="10538" y="113"/>
                    </a:lnTo>
                    <a:lnTo>
                      <a:pt x="10640" y="92"/>
                    </a:lnTo>
                    <a:lnTo>
                      <a:pt x="9329" y="3082"/>
                    </a:lnTo>
                    <a:lnTo>
                      <a:pt x="8015" y="6367"/>
                    </a:lnTo>
                    <a:lnTo>
                      <a:pt x="6687" y="9070"/>
                    </a:lnTo>
                    <a:lnTo>
                      <a:pt x="5375" y="11838"/>
                    </a:lnTo>
                    <a:cubicBezTo>
                      <a:pt x="5362" y="11866"/>
                      <a:pt x="5330" y="11881"/>
                      <a:pt x="5299" y="11872"/>
                    </a:cubicBezTo>
                    <a:lnTo>
                      <a:pt x="3987" y="11488"/>
                    </a:lnTo>
                    <a:lnTo>
                      <a:pt x="4015" y="11490"/>
                    </a:lnTo>
                    <a:lnTo>
                      <a:pt x="2711" y="11680"/>
                    </a:lnTo>
                    <a:lnTo>
                      <a:pt x="1399" y="12048"/>
                    </a:lnTo>
                    <a:cubicBezTo>
                      <a:pt x="1389" y="12051"/>
                      <a:pt x="1379" y="12051"/>
                      <a:pt x="1369" y="12049"/>
                    </a:cubicBezTo>
                    <a:lnTo>
                      <a:pt x="57" y="11793"/>
                    </a:lnTo>
                    <a:cubicBezTo>
                      <a:pt x="23" y="11787"/>
                      <a:pt x="0" y="11753"/>
                      <a:pt x="7" y="11718"/>
                    </a:cubicBezTo>
                    <a:cubicBezTo>
                      <a:pt x="13" y="11684"/>
                      <a:pt x="47" y="11661"/>
                      <a:pt x="82" y="11668"/>
                    </a:cubicBezTo>
                    <a:close/>
                  </a:path>
                </a:pathLst>
              </a:custGeom>
              <a:solidFill>
                <a:srgbClr val="3D96AE"/>
              </a:solidFill>
              <a:ln w="1" cap="flat">
                <a:solidFill>
                  <a:srgbClr val="3D96AE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29" name="Freeform 369"/>
              <p:cNvSpPr>
                <a:spLocks noEditPoints="1"/>
              </p:cNvSpPr>
              <p:nvPr/>
            </p:nvSpPr>
            <p:spPr bwMode="auto">
              <a:xfrm>
                <a:off x="1886463" y="2524125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2 w 25"/>
                  <a:gd name="T7" fmla="*/ 0 h 25"/>
                  <a:gd name="T8" fmla="*/ 12 w 25"/>
                  <a:gd name="T9" fmla="*/ 25 h 25"/>
                  <a:gd name="T10" fmla="*/ 12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2" y="0"/>
                    </a:moveTo>
                    <a:lnTo>
                      <a:pt x="12" y="25"/>
                    </a:lnTo>
                    <a:lnTo>
                      <a:pt x="12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0" name="Freeform 370"/>
              <p:cNvSpPr>
                <a:spLocks noEditPoints="1"/>
              </p:cNvSpPr>
              <p:nvPr/>
            </p:nvSpPr>
            <p:spPr bwMode="auto">
              <a:xfrm>
                <a:off x="1883288" y="2520950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7 h 29"/>
                  <a:gd name="T14" fmla="*/ 11 w 29"/>
                  <a:gd name="T15" fmla="*/ 27 h 29"/>
                  <a:gd name="T16" fmla="*/ 11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7"/>
                    </a:lnTo>
                    <a:lnTo>
                      <a:pt x="11" y="27"/>
                    </a:lnTo>
                    <a:lnTo>
                      <a:pt x="11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1" name="Freeform 371"/>
              <p:cNvSpPr>
                <a:spLocks noEditPoints="1"/>
              </p:cNvSpPr>
              <p:nvPr/>
            </p:nvSpPr>
            <p:spPr bwMode="auto">
              <a:xfrm>
                <a:off x="2011876" y="2549525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3 w 25"/>
                  <a:gd name="T7" fmla="*/ 0 h 25"/>
                  <a:gd name="T8" fmla="*/ 13 w 25"/>
                  <a:gd name="T9" fmla="*/ 25 h 25"/>
                  <a:gd name="T10" fmla="*/ 13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3" y="0"/>
                    </a:moveTo>
                    <a:lnTo>
                      <a:pt x="13" y="25"/>
                    </a:lnTo>
                    <a:lnTo>
                      <a:pt x="13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2" name="Freeform 372"/>
              <p:cNvSpPr>
                <a:spLocks noEditPoints="1"/>
              </p:cNvSpPr>
              <p:nvPr/>
            </p:nvSpPr>
            <p:spPr bwMode="auto">
              <a:xfrm>
                <a:off x="2008701" y="2546350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8 w 29"/>
                  <a:gd name="T11" fmla="*/ 2 h 29"/>
                  <a:gd name="T12" fmla="*/ 18 w 29"/>
                  <a:gd name="T13" fmla="*/ 27 h 29"/>
                  <a:gd name="T14" fmla="*/ 12 w 29"/>
                  <a:gd name="T15" fmla="*/ 27 h 29"/>
                  <a:gd name="T16" fmla="*/ 12 w 29"/>
                  <a:gd name="T17" fmla="*/ 2 h 29"/>
                  <a:gd name="T18" fmla="*/ 18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8" y="2"/>
                    </a:moveTo>
                    <a:lnTo>
                      <a:pt x="18" y="27"/>
                    </a:lnTo>
                    <a:lnTo>
                      <a:pt x="12" y="27"/>
                    </a:lnTo>
                    <a:lnTo>
                      <a:pt x="12" y="2"/>
                    </a:lnTo>
                    <a:lnTo>
                      <a:pt x="18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3" name="Freeform 373"/>
              <p:cNvSpPr>
                <a:spLocks noEditPoints="1"/>
              </p:cNvSpPr>
              <p:nvPr/>
            </p:nvSpPr>
            <p:spPr bwMode="auto">
              <a:xfrm>
                <a:off x="2137288" y="2513012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3 w 25"/>
                  <a:gd name="T7" fmla="*/ 0 h 25"/>
                  <a:gd name="T8" fmla="*/ 13 w 25"/>
                  <a:gd name="T9" fmla="*/ 25 h 25"/>
                  <a:gd name="T10" fmla="*/ 13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3" y="0"/>
                    </a:moveTo>
                    <a:lnTo>
                      <a:pt x="13" y="25"/>
                    </a:lnTo>
                    <a:lnTo>
                      <a:pt x="13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4" name="Freeform 374"/>
              <p:cNvSpPr>
                <a:spLocks noEditPoints="1"/>
              </p:cNvSpPr>
              <p:nvPr/>
            </p:nvSpPr>
            <p:spPr bwMode="auto">
              <a:xfrm>
                <a:off x="2134113" y="2509837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7 h 29"/>
                  <a:gd name="T14" fmla="*/ 12 w 29"/>
                  <a:gd name="T15" fmla="*/ 27 h 29"/>
                  <a:gd name="T16" fmla="*/ 12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7"/>
                    </a:lnTo>
                    <a:lnTo>
                      <a:pt x="12" y="27"/>
                    </a:lnTo>
                    <a:lnTo>
                      <a:pt x="12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5" name="Freeform 375"/>
              <p:cNvSpPr>
                <a:spLocks noEditPoints="1"/>
              </p:cNvSpPr>
              <p:nvPr/>
            </p:nvSpPr>
            <p:spPr bwMode="auto">
              <a:xfrm>
                <a:off x="2262701" y="2497137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2 w 25"/>
                  <a:gd name="T7" fmla="*/ 0 h 25"/>
                  <a:gd name="T8" fmla="*/ 12 w 25"/>
                  <a:gd name="T9" fmla="*/ 25 h 25"/>
                  <a:gd name="T10" fmla="*/ 12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2" y="0"/>
                    </a:moveTo>
                    <a:lnTo>
                      <a:pt x="12" y="25"/>
                    </a:lnTo>
                    <a:lnTo>
                      <a:pt x="12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6" name="Freeform 376"/>
              <p:cNvSpPr>
                <a:spLocks noEditPoints="1"/>
              </p:cNvSpPr>
              <p:nvPr/>
            </p:nvSpPr>
            <p:spPr bwMode="auto">
              <a:xfrm>
                <a:off x="2259526" y="2493962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7 h 29"/>
                  <a:gd name="T14" fmla="*/ 11 w 29"/>
                  <a:gd name="T15" fmla="*/ 27 h 29"/>
                  <a:gd name="T16" fmla="*/ 11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7"/>
                    </a:lnTo>
                    <a:lnTo>
                      <a:pt x="11" y="27"/>
                    </a:lnTo>
                    <a:lnTo>
                      <a:pt x="11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7" name="Freeform 377"/>
              <p:cNvSpPr>
                <a:spLocks noEditPoints="1"/>
              </p:cNvSpPr>
              <p:nvPr/>
            </p:nvSpPr>
            <p:spPr bwMode="auto">
              <a:xfrm>
                <a:off x="2388113" y="2532062"/>
                <a:ext cx="38100" cy="39688"/>
              </a:xfrm>
              <a:custGeom>
                <a:avLst/>
                <a:gdLst>
                  <a:gd name="T0" fmla="*/ 24 w 24"/>
                  <a:gd name="T1" fmla="*/ 25 h 25"/>
                  <a:gd name="T2" fmla="*/ 0 w 24"/>
                  <a:gd name="T3" fmla="*/ 0 h 25"/>
                  <a:gd name="T4" fmla="*/ 24 w 24"/>
                  <a:gd name="T5" fmla="*/ 25 h 25"/>
                  <a:gd name="T6" fmla="*/ 12 w 24"/>
                  <a:gd name="T7" fmla="*/ 0 h 25"/>
                  <a:gd name="T8" fmla="*/ 12 w 24"/>
                  <a:gd name="T9" fmla="*/ 25 h 25"/>
                  <a:gd name="T10" fmla="*/ 12 w 24"/>
                  <a:gd name="T11" fmla="*/ 0 h 25"/>
                  <a:gd name="T12" fmla="*/ 0 w 24"/>
                  <a:gd name="T13" fmla="*/ 25 h 25"/>
                  <a:gd name="T14" fmla="*/ 24 w 24"/>
                  <a:gd name="T15" fmla="*/ 0 h 25"/>
                  <a:gd name="T16" fmla="*/ 0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24" y="25"/>
                    </a:moveTo>
                    <a:lnTo>
                      <a:pt x="0" y="0"/>
                    </a:lnTo>
                    <a:lnTo>
                      <a:pt x="24" y="25"/>
                    </a:lnTo>
                    <a:close/>
                    <a:moveTo>
                      <a:pt x="12" y="0"/>
                    </a:moveTo>
                    <a:lnTo>
                      <a:pt x="12" y="25"/>
                    </a:lnTo>
                    <a:lnTo>
                      <a:pt x="12" y="0"/>
                    </a:lnTo>
                    <a:close/>
                    <a:moveTo>
                      <a:pt x="0" y="25"/>
                    </a:moveTo>
                    <a:lnTo>
                      <a:pt x="24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8" name="Freeform 378"/>
              <p:cNvSpPr>
                <a:spLocks noEditPoints="1"/>
              </p:cNvSpPr>
              <p:nvPr/>
            </p:nvSpPr>
            <p:spPr bwMode="auto">
              <a:xfrm>
                <a:off x="2384938" y="2528887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7 h 29"/>
                  <a:gd name="T14" fmla="*/ 11 w 29"/>
                  <a:gd name="T15" fmla="*/ 27 h 29"/>
                  <a:gd name="T16" fmla="*/ 11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7"/>
                    </a:lnTo>
                    <a:lnTo>
                      <a:pt x="11" y="27"/>
                    </a:lnTo>
                    <a:lnTo>
                      <a:pt x="11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39" name="Freeform 379"/>
              <p:cNvSpPr>
                <a:spLocks noEditPoints="1"/>
              </p:cNvSpPr>
              <p:nvPr/>
            </p:nvSpPr>
            <p:spPr bwMode="auto">
              <a:xfrm>
                <a:off x="2511938" y="2268537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3 w 25"/>
                  <a:gd name="T7" fmla="*/ 0 h 25"/>
                  <a:gd name="T8" fmla="*/ 13 w 25"/>
                  <a:gd name="T9" fmla="*/ 25 h 25"/>
                  <a:gd name="T10" fmla="*/ 13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3" y="0"/>
                    </a:moveTo>
                    <a:lnTo>
                      <a:pt x="13" y="25"/>
                    </a:lnTo>
                    <a:lnTo>
                      <a:pt x="13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0" name="Freeform 380"/>
              <p:cNvSpPr>
                <a:spLocks noEditPoints="1"/>
              </p:cNvSpPr>
              <p:nvPr/>
            </p:nvSpPr>
            <p:spPr bwMode="auto">
              <a:xfrm>
                <a:off x="2508763" y="2265362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8 w 29"/>
                  <a:gd name="T11" fmla="*/ 2 h 29"/>
                  <a:gd name="T12" fmla="*/ 18 w 29"/>
                  <a:gd name="T13" fmla="*/ 27 h 29"/>
                  <a:gd name="T14" fmla="*/ 12 w 29"/>
                  <a:gd name="T15" fmla="*/ 27 h 29"/>
                  <a:gd name="T16" fmla="*/ 12 w 29"/>
                  <a:gd name="T17" fmla="*/ 2 h 29"/>
                  <a:gd name="T18" fmla="*/ 18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8" y="2"/>
                    </a:moveTo>
                    <a:lnTo>
                      <a:pt x="18" y="27"/>
                    </a:lnTo>
                    <a:lnTo>
                      <a:pt x="12" y="27"/>
                    </a:lnTo>
                    <a:lnTo>
                      <a:pt x="12" y="2"/>
                    </a:lnTo>
                    <a:lnTo>
                      <a:pt x="18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1" name="Freeform 381"/>
              <p:cNvSpPr>
                <a:spLocks noEditPoints="1"/>
              </p:cNvSpPr>
              <p:nvPr/>
            </p:nvSpPr>
            <p:spPr bwMode="auto">
              <a:xfrm>
                <a:off x="2637351" y="2012950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2 w 25"/>
                  <a:gd name="T7" fmla="*/ 0 h 25"/>
                  <a:gd name="T8" fmla="*/ 12 w 25"/>
                  <a:gd name="T9" fmla="*/ 25 h 25"/>
                  <a:gd name="T10" fmla="*/ 12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2" y="0"/>
                    </a:moveTo>
                    <a:lnTo>
                      <a:pt x="12" y="25"/>
                    </a:lnTo>
                    <a:lnTo>
                      <a:pt x="12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2" name="Freeform 382"/>
              <p:cNvSpPr>
                <a:spLocks noEditPoints="1"/>
              </p:cNvSpPr>
              <p:nvPr/>
            </p:nvSpPr>
            <p:spPr bwMode="auto">
              <a:xfrm>
                <a:off x="2634176" y="200977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7 h 29"/>
                  <a:gd name="T14" fmla="*/ 12 w 29"/>
                  <a:gd name="T15" fmla="*/ 27 h 29"/>
                  <a:gd name="T16" fmla="*/ 12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7"/>
                    </a:lnTo>
                    <a:lnTo>
                      <a:pt x="12" y="27"/>
                    </a:lnTo>
                    <a:lnTo>
                      <a:pt x="12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3" name="Freeform 383"/>
              <p:cNvSpPr>
                <a:spLocks noEditPoints="1"/>
              </p:cNvSpPr>
              <p:nvPr/>
            </p:nvSpPr>
            <p:spPr bwMode="auto">
              <a:xfrm>
                <a:off x="2762763" y="1698625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2 w 25"/>
                  <a:gd name="T7" fmla="*/ 0 h 25"/>
                  <a:gd name="T8" fmla="*/ 12 w 25"/>
                  <a:gd name="T9" fmla="*/ 25 h 25"/>
                  <a:gd name="T10" fmla="*/ 12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2" y="0"/>
                    </a:moveTo>
                    <a:lnTo>
                      <a:pt x="12" y="25"/>
                    </a:lnTo>
                    <a:lnTo>
                      <a:pt x="12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4" name="Freeform 384"/>
              <p:cNvSpPr>
                <a:spLocks noEditPoints="1"/>
              </p:cNvSpPr>
              <p:nvPr/>
            </p:nvSpPr>
            <p:spPr bwMode="auto">
              <a:xfrm>
                <a:off x="2759588" y="1695450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7 h 29"/>
                  <a:gd name="T14" fmla="*/ 11 w 29"/>
                  <a:gd name="T15" fmla="*/ 27 h 29"/>
                  <a:gd name="T16" fmla="*/ 11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7"/>
                    </a:lnTo>
                    <a:lnTo>
                      <a:pt x="11" y="27"/>
                    </a:lnTo>
                    <a:lnTo>
                      <a:pt x="11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5" name="Freeform 385"/>
              <p:cNvSpPr>
                <a:spLocks noEditPoints="1"/>
              </p:cNvSpPr>
              <p:nvPr/>
            </p:nvSpPr>
            <p:spPr bwMode="auto">
              <a:xfrm>
                <a:off x="2886588" y="1412875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3 w 25"/>
                  <a:gd name="T7" fmla="*/ 0 h 25"/>
                  <a:gd name="T8" fmla="*/ 13 w 25"/>
                  <a:gd name="T9" fmla="*/ 25 h 25"/>
                  <a:gd name="T10" fmla="*/ 13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3" y="0"/>
                    </a:moveTo>
                    <a:lnTo>
                      <a:pt x="13" y="25"/>
                    </a:lnTo>
                    <a:lnTo>
                      <a:pt x="13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6" name="Freeform 386"/>
              <p:cNvSpPr>
                <a:spLocks noEditPoints="1"/>
              </p:cNvSpPr>
              <p:nvPr/>
            </p:nvSpPr>
            <p:spPr bwMode="auto">
              <a:xfrm>
                <a:off x="2883413" y="1409700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8 w 29"/>
                  <a:gd name="T11" fmla="*/ 2 h 29"/>
                  <a:gd name="T12" fmla="*/ 18 w 29"/>
                  <a:gd name="T13" fmla="*/ 27 h 29"/>
                  <a:gd name="T14" fmla="*/ 12 w 29"/>
                  <a:gd name="T15" fmla="*/ 27 h 29"/>
                  <a:gd name="T16" fmla="*/ 12 w 29"/>
                  <a:gd name="T17" fmla="*/ 2 h 29"/>
                  <a:gd name="T18" fmla="*/ 18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8" y="2"/>
                    </a:moveTo>
                    <a:lnTo>
                      <a:pt x="18" y="27"/>
                    </a:lnTo>
                    <a:lnTo>
                      <a:pt x="12" y="27"/>
                    </a:lnTo>
                    <a:lnTo>
                      <a:pt x="12" y="2"/>
                    </a:lnTo>
                    <a:lnTo>
                      <a:pt x="18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7" name="Freeform 387"/>
              <p:cNvSpPr>
                <a:spLocks noEditPoints="1"/>
              </p:cNvSpPr>
              <p:nvPr/>
            </p:nvSpPr>
            <p:spPr bwMode="auto">
              <a:xfrm>
                <a:off x="3012001" y="1530350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3 w 25"/>
                  <a:gd name="T7" fmla="*/ 0 h 25"/>
                  <a:gd name="T8" fmla="*/ 13 w 25"/>
                  <a:gd name="T9" fmla="*/ 25 h 25"/>
                  <a:gd name="T10" fmla="*/ 13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3" y="0"/>
                    </a:moveTo>
                    <a:lnTo>
                      <a:pt x="13" y="25"/>
                    </a:lnTo>
                    <a:lnTo>
                      <a:pt x="13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8" name="Freeform 388"/>
              <p:cNvSpPr>
                <a:spLocks noEditPoints="1"/>
              </p:cNvSpPr>
              <p:nvPr/>
            </p:nvSpPr>
            <p:spPr bwMode="auto">
              <a:xfrm>
                <a:off x="3008826" y="152717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7 h 29"/>
                  <a:gd name="T14" fmla="*/ 12 w 29"/>
                  <a:gd name="T15" fmla="*/ 27 h 29"/>
                  <a:gd name="T16" fmla="*/ 12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7"/>
                    </a:lnTo>
                    <a:lnTo>
                      <a:pt x="12" y="27"/>
                    </a:lnTo>
                    <a:lnTo>
                      <a:pt x="12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49" name="Freeform 389"/>
              <p:cNvSpPr>
                <a:spLocks noEditPoints="1"/>
              </p:cNvSpPr>
              <p:nvPr/>
            </p:nvSpPr>
            <p:spPr bwMode="auto">
              <a:xfrm>
                <a:off x="3137413" y="1435100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2 w 25"/>
                  <a:gd name="T7" fmla="*/ 0 h 25"/>
                  <a:gd name="T8" fmla="*/ 12 w 25"/>
                  <a:gd name="T9" fmla="*/ 25 h 25"/>
                  <a:gd name="T10" fmla="*/ 12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2" y="0"/>
                    </a:moveTo>
                    <a:lnTo>
                      <a:pt x="12" y="25"/>
                    </a:lnTo>
                    <a:lnTo>
                      <a:pt x="12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0" name="Freeform 390"/>
              <p:cNvSpPr>
                <a:spLocks noEditPoints="1"/>
              </p:cNvSpPr>
              <p:nvPr/>
            </p:nvSpPr>
            <p:spPr bwMode="auto">
              <a:xfrm>
                <a:off x="3134238" y="143192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7 h 29"/>
                  <a:gd name="T14" fmla="*/ 11 w 29"/>
                  <a:gd name="T15" fmla="*/ 27 h 29"/>
                  <a:gd name="T16" fmla="*/ 11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7"/>
                    </a:lnTo>
                    <a:lnTo>
                      <a:pt x="11" y="27"/>
                    </a:lnTo>
                    <a:lnTo>
                      <a:pt x="11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1" name="Freeform 391"/>
              <p:cNvSpPr>
                <a:spLocks noEditPoints="1"/>
              </p:cNvSpPr>
              <p:nvPr/>
            </p:nvSpPr>
            <p:spPr bwMode="auto">
              <a:xfrm>
                <a:off x="3262826" y="1485900"/>
                <a:ext cx="39688" cy="38100"/>
              </a:xfrm>
              <a:custGeom>
                <a:avLst/>
                <a:gdLst>
                  <a:gd name="T0" fmla="*/ 25 w 25"/>
                  <a:gd name="T1" fmla="*/ 24 h 24"/>
                  <a:gd name="T2" fmla="*/ 0 w 25"/>
                  <a:gd name="T3" fmla="*/ 0 h 24"/>
                  <a:gd name="T4" fmla="*/ 25 w 25"/>
                  <a:gd name="T5" fmla="*/ 24 h 24"/>
                  <a:gd name="T6" fmla="*/ 13 w 25"/>
                  <a:gd name="T7" fmla="*/ 0 h 24"/>
                  <a:gd name="T8" fmla="*/ 13 w 25"/>
                  <a:gd name="T9" fmla="*/ 24 h 24"/>
                  <a:gd name="T10" fmla="*/ 13 w 25"/>
                  <a:gd name="T11" fmla="*/ 0 h 24"/>
                  <a:gd name="T12" fmla="*/ 0 w 25"/>
                  <a:gd name="T13" fmla="*/ 24 h 24"/>
                  <a:gd name="T14" fmla="*/ 25 w 25"/>
                  <a:gd name="T15" fmla="*/ 0 h 24"/>
                  <a:gd name="T16" fmla="*/ 0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25" y="24"/>
                    </a:moveTo>
                    <a:lnTo>
                      <a:pt x="0" y="0"/>
                    </a:lnTo>
                    <a:lnTo>
                      <a:pt x="25" y="24"/>
                    </a:lnTo>
                    <a:close/>
                    <a:moveTo>
                      <a:pt x="13" y="0"/>
                    </a:moveTo>
                    <a:lnTo>
                      <a:pt x="13" y="24"/>
                    </a:lnTo>
                    <a:lnTo>
                      <a:pt x="13" y="0"/>
                    </a:lnTo>
                    <a:close/>
                    <a:moveTo>
                      <a:pt x="0" y="24"/>
                    </a:moveTo>
                    <a:lnTo>
                      <a:pt x="25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2" name="Freeform 392"/>
              <p:cNvSpPr>
                <a:spLocks noEditPoints="1"/>
              </p:cNvSpPr>
              <p:nvPr/>
            </p:nvSpPr>
            <p:spPr bwMode="auto">
              <a:xfrm>
                <a:off x="3259651" y="148272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8 w 29"/>
                  <a:gd name="T11" fmla="*/ 2 h 29"/>
                  <a:gd name="T12" fmla="*/ 18 w 29"/>
                  <a:gd name="T13" fmla="*/ 26 h 29"/>
                  <a:gd name="T14" fmla="*/ 12 w 29"/>
                  <a:gd name="T15" fmla="*/ 26 h 29"/>
                  <a:gd name="T16" fmla="*/ 12 w 29"/>
                  <a:gd name="T17" fmla="*/ 2 h 29"/>
                  <a:gd name="T18" fmla="*/ 18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8" y="2"/>
                    </a:moveTo>
                    <a:lnTo>
                      <a:pt x="18" y="26"/>
                    </a:lnTo>
                    <a:lnTo>
                      <a:pt x="12" y="26"/>
                    </a:lnTo>
                    <a:lnTo>
                      <a:pt x="12" y="2"/>
                    </a:lnTo>
                    <a:lnTo>
                      <a:pt x="18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3" name="Freeform 393"/>
              <p:cNvSpPr>
                <a:spLocks noEditPoints="1"/>
              </p:cNvSpPr>
              <p:nvPr/>
            </p:nvSpPr>
            <p:spPr bwMode="auto">
              <a:xfrm>
                <a:off x="3388238" y="1452562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3 w 25"/>
                  <a:gd name="T7" fmla="*/ 0 h 25"/>
                  <a:gd name="T8" fmla="*/ 13 w 25"/>
                  <a:gd name="T9" fmla="*/ 25 h 25"/>
                  <a:gd name="T10" fmla="*/ 13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3" y="0"/>
                    </a:moveTo>
                    <a:lnTo>
                      <a:pt x="13" y="25"/>
                    </a:lnTo>
                    <a:lnTo>
                      <a:pt x="13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4" name="Freeform 394"/>
              <p:cNvSpPr>
                <a:spLocks noEditPoints="1"/>
              </p:cNvSpPr>
              <p:nvPr/>
            </p:nvSpPr>
            <p:spPr bwMode="auto">
              <a:xfrm>
                <a:off x="3385063" y="1449387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7 h 29"/>
                  <a:gd name="T14" fmla="*/ 12 w 29"/>
                  <a:gd name="T15" fmla="*/ 27 h 29"/>
                  <a:gd name="T16" fmla="*/ 12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7"/>
                    </a:lnTo>
                    <a:lnTo>
                      <a:pt x="12" y="27"/>
                    </a:lnTo>
                    <a:lnTo>
                      <a:pt x="12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5" name="Freeform 395"/>
              <p:cNvSpPr>
                <a:spLocks noEditPoints="1"/>
              </p:cNvSpPr>
              <p:nvPr/>
            </p:nvSpPr>
            <p:spPr bwMode="auto">
              <a:xfrm>
                <a:off x="3513651" y="1485900"/>
                <a:ext cx="39688" cy="38100"/>
              </a:xfrm>
              <a:custGeom>
                <a:avLst/>
                <a:gdLst>
                  <a:gd name="T0" fmla="*/ 25 w 25"/>
                  <a:gd name="T1" fmla="*/ 24 h 24"/>
                  <a:gd name="T2" fmla="*/ 0 w 25"/>
                  <a:gd name="T3" fmla="*/ 0 h 24"/>
                  <a:gd name="T4" fmla="*/ 25 w 25"/>
                  <a:gd name="T5" fmla="*/ 24 h 24"/>
                  <a:gd name="T6" fmla="*/ 12 w 25"/>
                  <a:gd name="T7" fmla="*/ 0 h 24"/>
                  <a:gd name="T8" fmla="*/ 12 w 25"/>
                  <a:gd name="T9" fmla="*/ 24 h 24"/>
                  <a:gd name="T10" fmla="*/ 12 w 25"/>
                  <a:gd name="T11" fmla="*/ 0 h 24"/>
                  <a:gd name="T12" fmla="*/ 0 w 25"/>
                  <a:gd name="T13" fmla="*/ 24 h 24"/>
                  <a:gd name="T14" fmla="*/ 25 w 25"/>
                  <a:gd name="T15" fmla="*/ 0 h 24"/>
                  <a:gd name="T16" fmla="*/ 0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25" y="24"/>
                    </a:moveTo>
                    <a:lnTo>
                      <a:pt x="0" y="0"/>
                    </a:lnTo>
                    <a:lnTo>
                      <a:pt x="25" y="24"/>
                    </a:lnTo>
                    <a:close/>
                    <a:moveTo>
                      <a:pt x="12" y="0"/>
                    </a:moveTo>
                    <a:lnTo>
                      <a:pt x="12" y="24"/>
                    </a:lnTo>
                    <a:lnTo>
                      <a:pt x="12" y="0"/>
                    </a:lnTo>
                    <a:close/>
                    <a:moveTo>
                      <a:pt x="0" y="24"/>
                    </a:moveTo>
                    <a:lnTo>
                      <a:pt x="25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6" name="Freeform 396"/>
              <p:cNvSpPr>
                <a:spLocks noEditPoints="1"/>
              </p:cNvSpPr>
              <p:nvPr/>
            </p:nvSpPr>
            <p:spPr bwMode="auto">
              <a:xfrm>
                <a:off x="3510476" y="1482725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6 h 29"/>
                  <a:gd name="T14" fmla="*/ 11 w 29"/>
                  <a:gd name="T15" fmla="*/ 26 h 29"/>
                  <a:gd name="T16" fmla="*/ 11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6"/>
                    </a:lnTo>
                    <a:lnTo>
                      <a:pt x="11" y="26"/>
                    </a:lnTo>
                    <a:lnTo>
                      <a:pt x="11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7" name="Freeform 397"/>
              <p:cNvSpPr>
                <a:spLocks noEditPoints="1"/>
              </p:cNvSpPr>
              <p:nvPr/>
            </p:nvSpPr>
            <p:spPr bwMode="auto">
              <a:xfrm>
                <a:off x="3639063" y="1624012"/>
                <a:ext cx="39688" cy="3968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0 h 25"/>
                  <a:gd name="T4" fmla="*/ 25 w 25"/>
                  <a:gd name="T5" fmla="*/ 25 h 25"/>
                  <a:gd name="T6" fmla="*/ 12 w 25"/>
                  <a:gd name="T7" fmla="*/ 0 h 25"/>
                  <a:gd name="T8" fmla="*/ 12 w 25"/>
                  <a:gd name="T9" fmla="*/ 25 h 25"/>
                  <a:gd name="T10" fmla="*/ 12 w 25"/>
                  <a:gd name="T11" fmla="*/ 0 h 25"/>
                  <a:gd name="T12" fmla="*/ 0 w 25"/>
                  <a:gd name="T13" fmla="*/ 25 h 25"/>
                  <a:gd name="T14" fmla="*/ 25 w 25"/>
                  <a:gd name="T15" fmla="*/ 0 h 25"/>
                  <a:gd name="T16" fmla="*/ 0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lnTo>
                      <a:pt x="0" y="0"/>
                    </a:lnTo>
                    <a:lnTo>
                      <a:pt x="25" y="25"/>
                    </a:lnTo>
                    <a:close/>
                    <a:moveTo>
                      <a:pt x="12" y="0"/>
                    </a:moveTo>
                    <a:lnTo>
                      <a:pt x="12" y="25"/>
                    </a:lnTo>
                    <a:lnTo>
                      <a:pt x="12" y="0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8" name="Freeform 398"/>
              <p:cNvSpPr>
                <a:spLocks noEditPoints="1"/>
              </p:cNvSpPr>
              <p:nvPr/>
            </p:nvSpPr>
            <p:spPr bwMode="auto">
              <a:xfrm>
                <a:off x="3635888" y="1620837"/>
                <a:ext cx="46038" cy="46038"/>
              </a:xfrm>
              <a:custGeom>
                <a:avLst/>
                <a:gdLst>
                  <a:gd name="T0" fmla="*/ 25 w 29"/>
                  <a:gd name="T1" fmla="*/ 29 h 29"/>
                  <a:gd name="T2" fmla="*/ 0 w 29"/>
                  <a:gd name="T3" fmla="*/ 4 h 29"/>
                  <a:gd name="T4" fmla="*/ 4 w 29"/>
                  <a:gd name="T5" fmla="*/ 0 h 29"/>
                  <a:gd name="T6" fmla="*/ 29 w 29"/>
                  <a:gd name="T7" fmla="*/ 25 h 29"/>
                  <a:gd name="T8" fmla="*/ 25 w 29"/>
                  <a:gd name="T9" fmla="*/ 29 h 29"/>
                  <a:gd name="T10" fmla="*/ 17 w 29"/>
                  <a:gd name="T11" fmla="*/ 2 h 29"/>
                  <a:gd name="T12" fmla="*/ 17 w 29"/>
                  <a:gd name="T13" fmla="*/ 27 h 29"/>
                  <a:gd name="T14" fmla="*/ 11 w 29"/>
                  <a:gd name="T15" fmla="*/ 27 h 29"/>
                  <a:gd name="T16" fmla="*/ 11 w 29"/>
                  <a:gd name="T17" fmla="*/ 2 h 29"/>
                  <a:gd name="T18" fmla="*/ 17 w 29"/>
                  <a:gd name="T19" fmla="*/ 2 h 29"/>
                  <a:gd name="T20" fmla="*/ 0 w 29"/>
                  <a:gd name="T21" fmla="*/ 25 h 29"/>
                  <a:gd name="T22" fmla="*/ 25 w 29"/>
                  <a:gd name="T23" fmla="*/ 0 h 29"/>
                  <a:gd name="T24" fmla="*/ 29 w 29"/>
                  <a:gd name="T25" fmla="*/ 4 h 29"/>
                  <a:gd name="T26" fmla="*/ 4 w 29"/>
                  <a:gd name="T27" fmla="*/ 29 h 29"/>
                  <a:gd name="T28" fmla="*/ 0 w 29"/>
                  <a:gd name="T2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9" y="25"/>
                    </a:lnTo>
                    <a:lnTo>
                      <a:pt x="25" y="29"/>
                    </a:lnTo>
                    <a:close/>
                    <a:moveTo>
                      <a:pt x="17" y="2"/>
                    </a:moveTo>
                    <a:lnTo>
                      <a:pt x="17" y="27"/>
                    </a:lnTo>
                    <a:lnTo>
                      <a:pt x="11" y="27"/>
                    </a:lnTo>
                    <a:lnTo>
                      <a:pt x="11" y="2"/>
                    </a:lnTo>
                    <a:lnTo>
                      <a:pt x="17" y="2"/>
                    </a:lnTo>
                    <a:close/>
                    <a:moveTo>
                      <a:pt x="0" y="25"/>
                    </a:moveTo>
                    <a:lnTo>
                      <a:pt x="25" y="0"/>
                    </a:lnTo>
                    <a:lnTo>
                      <a:pt x="29" y="4"/>
                    </a:lnTo>
                    <a:lnTo>
                      <a:pt x="4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59" name="Freeform 399"/>
              <p:cNvSpPr>
                <a:spLocks/>
              </p:cNvSpPr>
              <p:nvPr/>
            </p:nvSpPr>
            <p:spPr bwMode="auto">
              <a:xfrm>
                <a:off x="1900751" y="1577975"/>
                <a:ext cx="1763713" cy="1209675"/>
              </a:xfrm>
              <a:custGeom>
                <a:avLst/>
                <a:gdLst>
                  <a:gd name="T0" fmla="*/ 37 w 18530"/>
                  <a:gd name="T1" fmla="*/ 12573 h 12699"/>
                  <a:gd name="T2" fmla="*/ 1349 w 18530"/>
                  <a:gd name="T3" fmla="*/ 11709 h 12699"/>
                  <a:gd name="T4" fmla="*/ 1379 w 18530"/>
                  <a:gd name="T5" fmla="*/ 11699 h 12699"/>
                  <a:gd name="T6" fmla="*/ 2691 w 18530"/>
                  <a:gd name="T7" fmla="*/ 11587 h 12699"/>
                  <a:gd name="T8" fmla="*/ 2725 w 18530"/>
                  <a:gd name="T9" fmla="*/ 11593 h 12699"/>
                  <a:gd name="T10" fmla="*/ 4037 w 18530"/>
                  <a:gd name="T11" fmla="*/ 12233 h 12699"/>
                  <a:gd name="T12" fmla="*/ 3972 w 18530"/>
                  <a:gd name="T13" fmla="*/ 12238 h 12699"/>
                  <a:gd name="T14" fmla="*/ 5284 w 18530"/>
                  <a:gd name="T15" fmla="*/ 11342 h 12699"/>
                  <a:gd name="T16" fmla="*/ 5265 w 18530"/>
                  <a:gd name="T17" fmla="*/ 11363 h 12699"/>
                  <a:gd name="T18" fmla="*/ 6577 w 18530"/>
                  <a:gd name="T19" fmla="*/ 9075 h 12699"/>
                  <a:gd name="T20" fmla="*/ 7902 w 18530"/>
                  <a:gd name="T21" fmla="*/ 6136 h 12699"/>
                  <a:gd name="T22" fmla="*/ 9212 w 18530"/>
                  <a:gd name="T23" fmla="*/ 2206 h 12699"/>
                  <a:gd name="T24" fmla="*/ 9222 w 18530"/>
                  <a:gd name="T25" fmla="*/ 2187 h 12699"/>
                  <a:gd name="T26" fmla="*/ 10534 w 18530"/>
                  <a:gd name="T27" fmla="*/ 507 h 12699"/>
                  <a:gd name="T28" fmla="*/ 10591 w 18530"/>
                  <a:gd name="T29" fmla="*/ 483 h 12699"/>
                  <a:gd name="T30" fmla="*/ 10641 w 18530"/>
                  <a:gd name="T31" fmla="*/ 517 h 12699"/>
                  <a:gd name="T32" fmla="*/ 11953 w 18530"/>
                  <a:gd name="T33" fmla="*/ 3093 h 12699"/>
                  <a:gd name="T34" fmla="*/ 11841 w 18530"/>
                  <a:gd name="T35" fmla="*/ 3090 h 12699"/>
                  <a:gd name="T36" fmla="*/ 13153 w 18530"/>
                  <a:gd name="T37" fmla="*/ 850 h 12699"/>
                  <a:gd name="T38" fmla="*/ 13180 w 18530"/>
                  <a:gd name="T39" fmla="*/ 825 h 12699"/>
                  <a:gd name="T40" fmla="*/ 14492 w 18530"/>
                  <a:gd name="T41" fmla="*/ 185 h 12699"/>
                  <a:gd name="T42" fmla="*/ 14512 w 18530"/>
                  <a:gd name="T43" fmla="*/ 179 h 12699"/>
                  <a:gd name="T44" fmla="*/ 15824 w 18530"/>
                  <a:gd name="T45" fmla="*/ 3 h 12699"/>
                  <a:gd name="T46" fmla="*/ 15883 w 18530"/>
                  <a:gd name="T47" fmla="*/ 28 h 12699"/>
                  <a:gd name="T48" fmla="*/ 17195 w 18530"/>
                  <a:gd name="T49" fmla="*/ 1740 h 12699"/>
                  <a:gd name="T50" fmla="*/ 17201 w 18530"/>
                  <a:gd name="T51" fmla="*/ 1748 h 12699"/>
                  <a:gd name="T52" fmla="*/ 18513 w 18530"/>
                  <a:gd name="T53" fmla="*/ 4180 h 12699"/>
                  <a:gd name="T54" fmla="*/ 18487 w 18530"/>
                  <a:gd name="T55" fmla="*/ 4267 h 12699"/>
                  <a:gd name="T56" fmla="*/ 18400 w 18530"/>
                  <a:gd name="T57" fmla="*/ 4241 h 12699"/>
                  <a:gd name="T58" fmla="*/ 17088 w 18530"/>
                  <a:gd name="T59" fmla="*/ 1809 h 12699"/>
                  <a:gd name="T60" fmla="*/ 17094 w 18530"/>
                  <a:gd name="T61" fmla="*/ 1817 h 12699"/>
                  <a:gd name="T62" fmla="*/ 15782 w 18530"/>
                  <a:gd name="T63" fmla="*/ 105 h 12699"/>
                  <a:gd name="T64" fmla="*/ 15841 w 18530"/>
                  <a:gd name="T65" fmla="*/ 130 h 12699"/>
                  <a:gd name="T66" fmla="*/ 14529 w 18530"/>
                  <a:gd name="T67" fmla="*/ 306 h 12699"/>
                  <a:gd name="T68" fmla="*/ 14549 w 18530"/>
                  <a:gd name="T69" fmla="*/ 300 h 12699"/>
                  <a:gd name="T70" fmla="*/ 13237 w 18530"/>
                  <a:gd name="T71" fmla="*/ 940 h 12699"/>
                  <a:gd name="T72" fmla="*/ 13264 w 18530"/>
                  <a:gd name="T73" fmla="*/ 915 h 12699"/>
                  <a:gd name="T74" fmla="*/ 11952 w 18530"/>
                  <a:gd name="T75" fmla="*/ 3155 h 12699"/>
                  <a:gd name="T76" fmla="*/ 11895 w 18530"/>
                  <a:gd name="T77" fmla="*/ 3186 h 12699"/>
                  <a:gd name="T78" fmla="*/ 11839 w 18530"/>
                  <a:gd name="T79" fmla="*/ 3152 h 12699"/>
                  <a:gd name="T80" fmla="*/ 10527 w 18530"/>
                  <a:gd name="T81" fmla="*/ 576 h 12699"/>
                  <a:gd name="T82" fmla="*/ 10635 w 18530"/>
                  <a:gd name="T83" fmla="*/ 586 h 12699"/>
                  <a:gd name="T84" fmla="*/ 9323 w 18530"/>
                  <a:gd name="T85" fmla="*/ 2266 h 12699"/>
                  <a:gd name="T86" fmla="*/ 9333 w 18530"/>
                  <a:gd name="T87" fmla="*/ 2247 h 12699"/>
                  <a:gd name="T88" fmla="*/ 8019 w 18530"/>
                  <a:gd name="T89" fmla="*/ 6189 h 12699"/>
                  <a:gd name="T90" fmla="*/ 6688 w 18530"/>
                  <a:gd name="T91" fmla="*/ 9138 h 12699"/>
                  <a:gd name="T92" fmla="*/ 5376 w 18530"/>
                  <a:gd name="T93" fmla="*/ 11426 h 12699"/>
                  <a:gd name="T94" fmla="*/ 5357 w 18530"/>
                  <a:gd name="T95" fmla="*/ 11447 h 12699"/>
                  <a:gd name="T96" fmla="*/ 4045 w 18530"/>
                  <a:gd name="T97" fmla="*/ 12343 h 12699"/>
                  <a:gd name="T98" fmla="*/ 3980 w 18530"/>
                  <a:gd name="T99" fmla="*/ 12348 h 12699"/>
                  <a:gd name="T100" fmla="*/ 2668 w 18530"/>
                  <a:gd name="T101" fmla="*/ 11708 h 12699"/>
                  <a:gd name="T102" fmla="*/ 2702 w 18530"/>
                  <a:gd name="T103" fmla="*/ 11714 h 12699"/>
                  <a:gd name="T104" fmla="*/ 1390 w 18530"/>
                  <a:gd name="T105" fmla="*/ 11826 h 12699"/>
                  <a:gd name="T106" fmla="*/ 1420 w 18530"/>
                  <a:gd name="T107" fmla="*/ 11816 h 12699"/>
                  <a:gd name="T108" fmla="*/ 108 w 18530"/>
                  <a:gd name="T109" fmla="*/ 12680 h 12699"/>
                  <a:gd name="T110" fmla="*/ 19 w 18530"/>
                  <a:gd name="T111" fmla="*/ 12662 h 12699"/>
                  <a:gd name="T112" fmla="*/ 37 w 18530"/>
                  <a:gd name="T113" fmla="*/ 12573 h 12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530" h="12699">
                    <a:moveTo>
                      <a:pt x="37" y="12573"/>
                    </a:moveTo>
                    <a:lnTo>
                      <a:pt x="1349" y="11709"/>
                    </a:lnTo>
                    <a:cubicBezTo>
                      <a:pt x="1358" y="11703"/>
                      <a:pt x="1368" y="11700"/>
                      <a:pt x="1379" y="11699"/>
                    </a:cubicBezTo>
                    <a:lnTo>
                      <a:pt x="2691" y="11587"/>
                    </a:lnTo>
                    <a:cubicBezTo>
                      <a:pt x="2703" y="11586"/>
                      <a:pt x="2714" y="11588"/>
                      <a:pt x="2725" y="11593"/>
                    </a:cubicBezTo>
                    <a:lnTo>
                      <a:pt x="4037" y="12233"/>
                    </a:lnTo>
                    <a:lnTo>
                      <a:pt x="3972" y="12238"/>
                    </a:lnTo>
                    <a:lnTo>
                      <a:pt x="5284" y="11342"/>
                    </a:lnTo>
                    <a:lnTo>
                      <a:pt x="5265" y="11363"/>
                    </a:lnTo>
                    <a:lnTo>
                      <a:pt x="6577" y="9075"/>
                    </a:lnTo>
                    <a:lnTo>
                      <a:pt x="7902" y="6136"/>
                    </a:lnTo>
                    <a:lnTo>
                      <a:pt x="9212" y="2206"/>
                    </a:lnTo>
                    <a:cubicBezTo>
                      <a:pt x="9214" y="2199"/>
                      <a:pt x="9218" y="2193"/>
                      <a:pt x="9222" y="2187"/>
                    </a:cubicBezTo>
                    <a:lnTo>
                      <a:pt x="10534" y="507"/>
                    </a:lnTo>
                    <a:cubicBezTo>
                      <a:pt x="10547" y="490"/>
                      <a:pt x="10569" y="481"/>
                      <a:pt x="10591" y="483"/>
                    </a:cubicBezTo>
                    <a:cubicBezTo>
                      <a:pt x="10612" y="485"/>
                      <a:pt x="10632" y="498"/>
                      <a:pt x="10641" y="517"/>
                    </a:cubicBezTo>
                    <a:lnTo>
                      <a:pt x="11953" y="3093"/>
                    </a:lnTo>
                    <a:lnTo>
                      <a:pt x="11841" y="3090"/>
                    </a:lnTo>
                    <a:lnTo>
                      <a:pt x="13153" y="850"/>
                    </a:lnTo>
                    <a:cubicBezTo>
                      <a:pt x="13160" y="839"/>
                      <a:pt x="13169" y="830"/>
                      <a:pt x="13180" y="825"/>
                    </a:cubicBezTo>
                    <a:lnTo>
                      <a:pt x="14492" y="185"/>
                    </a:lnTo>
                    <a:cubicBezTo>
                      <a:pt x="14499" y="182"/>
                      <a:pt x="14505" y="180"/>
                      <a:pt x="14512" y="179"/>
                    </a:cubicBezTo>
                    <a:lnTo>
                      <a:pt x="15824" y="3"/>
                    </a:lnTo>
                    <a:cubicBezTo>
                      <a:pt x="15847" y="0"/>
                      <a:pt x="15869" y="9"/>
                      <a:pt x="15883" y="28"/>
                    </a:cubicBezTo>
                    <a:lnTo>
                      <a:pt x="17195" y="1740"/>
                    </a:lnTo>
                    <a:cubicBezTo>
                      <a:pt x="17197" y="1742"/>
                      <a:pt x="17199" y="1745"/>
                      <a:pt x="17201" y="1748"/>
                    </a:cubicBezTo>
                    <a:lnTo>
                      <a:pt x="18513" y="4180"/>
                    </a:lnTo>
                    <a:cubicBezTo>
                      <a:pt x="18530" y="4211"/>
                      <a:pt x="18518" y="4250"/>
                      <a:pt x="18487" y="4267"/>
                    </a:cubicBezTo>
                    <a:cubicBezTo>
                      <a:pt x="18456" y="4284"/>
                      <a:pt x="18417" y="4272"/>
                      <a:pt x="18400" y="4241"/>
                    </a:cubicBezTo>
                    <a:lnTo>
                      <a:pt x="17088" y="1809"/>
                    </a:lnTo>
                    <a:lnTo>
                      <a:pt x="17094" y="1817"/>
                    </a:lnTo>
                    <a:lnTo>
                      <a:pt x="15782" y="105"/>
                    </a:lnTo>
                    <a:lnTo>
                      <a:pt x="15841" y="130"/>
                    </a:lnTo>
                    <a:lnTo>
                      <a:pt x="14529" y="306"/>
                    </a:lnTo>
                    <a:lnTo>
                      <a:pt x="14549" y="300"/>
                    </a:lnTo>
                    <a:lnTo>
                      <a:pt x="13237" y="940"/>
                    </a:lnTo>
                    <a:lnTo>
                      <a:pt x="13264" y="915"/>
                    </a:lnTo>
                    <a:lnTo>
                      <a:pt x="11952" y="3155"/>
                    </a:lnTo>
                    <a:cubicBezTo>
                      <a:pt x="11940" y="3175"/>
                      <a:pt x="11918" y="3187"/>
                      <a:pt x="11895" y="3186"/>
                    </a:cubicBezTo>
                    <a:cubicBezTo>
                      <a:pt x="11871" y="3186"/>
                      <a:pt x="11850" y="3172"/>
                      <a:pt x="11839" y="3152"/>
                    </a:cubicBezTo>
                    <a:lnTo>
                      <a:pt x="10527" y="576"/>
                    </a:lnTo>
                    <a:lnTo>
                      <a:pt x="10635" y="586"/>
                    </a:lnTo>
                    <a:lnTo>
                      <a:pt x="9323" y="2266"/>
                    </a:lnTo>
                    <a:lnTo>
                      <a:pt x="9333" y="2247"/>
                    </a:lnTo>
                    <a:lnTo>
                      <a:pt x="8019" y="6189"/>
                    </a:lnTo>
                    <a:lnTo>
                      <a:pt x="6688" y="9138"/>
                    </a:lnTo>
                    <a:lnTo>
                      <a:pt x="5376" y="11426"/>
                    </a:lnTo>
                    <a:cubicBezTo>
                      <a:pt x="5371" y="11435"/>
                      <a:pt x="5365" y="11442"/>
                      <a:pt x="5357" y="11447"/>
                    </a:cubicBezTo>
                    <a:lnTo>
                      <a:pt x="4045" y="12343"/>
                    </a:lnTo>
                    <a:cubicBezTo>
                      <a:pt x="4026" y="12356"/>
                      <a:pt x="4001" y="12358"/>
                      <a:pt x="3980" y="12348"/>
                    </a:cubicBezTo>
                    <a:lnTo>
                      <a:pt x="2668" y="11708"/>
                    </a:lnTo>
                    <a:lnTo>
                      <a:pt x="2702" y="11714"/>
                    </a:lnTo>
                    <a:lnTo>
                      <a:pt x="1390" y="11826"/>
                    </a:lnTo>
                    <a:lnTo>
                      <a:pt x="1420" y="11816"/>
                    </a:lnTo>
                    <a:lnTo>
                      <a:pt x="108" y="12680"/>
                    </a:lnTo>
                    <a:cubicBezTo>
                      <a:pt x="78" y="12699"/>
                      <a:pt x="38" y="12691"/>
                      <a:pt x="19" y="12662"/>
                    </a:cubicBezTo>
                    <a:cubicBezTo>
                      <a:pt x="0" y="12632"/>
                      <a:pt x="8" y="12592"/>
                      <a:pt x="37" y="12573"/>
                    </a:cubicBezTo>
                    <a:close/>
                  </a:path>
                </a:pathLst>
              </a:custGeom>
              <a:solidFill>
                <a:srgbClr val="DA8137"/>
              </a:solidFill>
              <a:ln w="1" cap="flat">
                <a:solidFill>
                  <a:srgbClr val="DA8137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0" name="Oval 400"/>
              <p:cNvSpPr>
                <a:spLocks noChangeArrowheads="1"/>
              </p:cNvSpPr>
              <p:nvPr/>
            </p:nvSpPr>
            <p:spPr bwMode="auto">
              <a:xfrm>
                <a:off x="1886463" y="2760662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1" name="Freeform 401"/>
              <p:cNvSpPr>
                <a:spLocks noEditPoints="1"/>
              </p:cNvSpPr>
              <p:nvPr/>
            </p:nvSpPr>
            <p:spPr bwMode="auto">
              <a:xfrm>
                <a:off x="1881701" y="2755900"/>
                <a:ext cx="47625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2" name="Oval 402"/>
              <p:cNvSpPr>
                <a:spLocks noChangeArrowheads="1"/>
              </p:cNvSpPr>
              <p:nvPr/>
            </p:nvSpPr>
            <p:spPr bwMode="auto">
              <a:xfrm>
                <a:off x="2011876" y="2678112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3" name="Freeform 403"/>
              <p:cNvSpPr>
                <a:spLocks noEditPoints="1"/>
              </p:cNvSpPr>
              <p:nvPr/>
            </p:nvSpPr>
            <p:spPr bwMode="auto">
              <a:xfrm>
                <a:off x="2008701" y="2673350"/>
                <a:ext cx="46038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4" name="Oval 404"/>
              <p:cNvSpPr>
                <a:spLocks noChangeArrowheads="1"/>
              </p:cNvSpPr>
              <p:nvPr/>
            </p:nvSpPr>
            <p:spPr bwMode="auto">
              <a:xfrm>
                <a:off x="2137288" y="2667000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5" name="Freeform 405"/>
              <p:cNvSpPr>
                <a:spLocks noEditPoints="1"/>
              </p:cNvSpPr>
              <p:nvPr/>
            </p:nvSpPr>
            <p:spPr bwMode="auto">
              <a:xfrm>
                <a:off x="2132526" y="2662237"/>
                <a:ext cx="47625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6" name="Oval 406"/>
              <p:cNvSpPr>
                <a:spLocks noChangeArrowheads="1"/>
              </p:cNvSpPr>
              <p:nvPr/>
            </p:nvSpPr>
            <p:spPr bwMode="auto">
              <a:xfrm>
                <a:off x="2262701" y="2728912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7" name="Freeform 407"/>
              <p:cNvSpPr>
                <a:spLocks noEditPoints="1"/>
              </p:cNvSpPr>
              <p:nvPr/>
            </p:nvSpPr>
            <p:spPr bwMode="auto">
              <a:xfrm>
                <a:off x="2257938" y="2724150"/>
                <a:ext cx="47625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8" name="Oval 408"/>
              <p:cNvSpPr>
                <a:spLocks noChangeArrowheads="1"/>
              </p:cNvSpPr>
              <p:nvPr/>
            </p:nvSpPr>
            <p:spPr bwMode="auto">
              <a:xfrm>
                <a:off x="2388113" y="2643187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69" name="Freeform 409"/>
              <p:cNvSpPr>
                <a:spLocks noEditPoints="1"/>
              </p:cNvSpPr>
              <p:nvPr/>
            </p:nvSpPr>
            <p:spPr bwMode="auto">
              <a:xfrm>
                <a:off x="2383351" y="2638425"/>
                <a:ext cx="46038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0" name="Oval 410"/>
              <p:cNvSpPr>
                <a:spLocks noChangeArrowheads="1"/>
              </p:cNvSpPr>
              <p:nvPr/>
            </p:nvSpPr>
            <p:spPr bwMode="auto">
              <a:xfrm>
                <a:off x="2511938" y="2425700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1" name="Freeform 411"/>
              <p:cNvSpPr>
                <a:spLocks noEditPoints="1"/>
              </p:cNvSpPr>
              <p:nvPr/>
            </p:nvSpPr>
            <p:spPr bwMode="auto">
              <a:xfrm>
                <a:off x="2507176" y="2420937"/>
                <a:ext cx="47625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2" name="Oval 412"/>
              <p:cNvSpPr>
                <a:spLocks noChangeArrowheads="1"/>
              </p:cNvSpPr>
              <p:nvPr/>
            </p:nvSpPr>
            <p:spPr bwMode="auto">
              <a:xfrm>
                <a:off x="2637351" y="2143125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3" name="Freeform 413"/>
              <p:cNvSpPr>
                <a:spLocks noEditPoints="1"/>
              </p:cNvSpPr>
              <p:nvPr/>
            </p:nvSpPr>
            <p:spPr bwMode="auto">
              <a:xfrm>
                <a:off x="2632588" y="2138362"/>
                <a:ext cx="47625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4" name="Oval 414"/>
              <p:cNvSpPr>
                <a:spLocks noChangeArrowheads="1"/>
              </p:cNvSpPr>
              <p:nvPr/>
            </p:nvSpPr>
            <p:spPr bwMode="auto">
              <a:xfrm>
                <a:off x="2762763" y="1770062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5" name="Freeform 415"/>
              <p:cNvSpPr>
                <a:spLocks noEditPoints="1"/>
              </p:cNvSpPr>
              <p:nvPr/>
            </p:nvSpPr>
            <p:spPr bwMode="auto">
              <a:xfrm>
                <a:off x="2758001" y="1765300"/>
                <a:ext cx="47625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6" name="Oval 416"/>
              <p:cNvSpPr>
                <a:spLocks noChangeArrowheads="1"/>
              </p:cNvSpPr>
              <p:nvPr/>
            </p:nvSpPr>
            <p:spPr bwMode="auto">
              <a:xfrm>
                <a:off x="2886588" y="1609725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7" name="Freeform 417"/>
              <p:cNvSpPr>
                <a:spLocks noEditPoints="1"/>
              </p:cNvSpPr>
              <p:nvPr/>
            </p:nvSpPr>
            <p:spPr bwMode="auto">
              <a:xfrm>
                <a:off x="2881826" y="1604962"/>
                <a:ext cx="47625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8" name="Oval 418"/>
              <p:cNvSpPr>
                <a:spLocks noChangeArrowheads="1"/>
              </p:cNvSpPr>
              <p:nvPr/>
            </p:nvSpPr>
            <p:spPr bwMode="auto">
              <a:xfrm>
                <a:off x="3012001" y="1855787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9" name="Freeform 419"/>
              <p:cNvSpPr>
                <a:spLocks noEditPoints="1"/>
              </p:cNvSpPr>
              <p:nvPr/>
            </p:nvSpPr>
            <p:spPr bwMode="auto">
              <a:xfrm>
                <a:off x="3007238" y="1851025"/>
                <a:ext cx="47625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0" name="Oval 420"/>
              <p:cNvSpPr>
                <a:spLocks noChangeArrowheads="1"/>
              </p:cNvSpPr>
              <p:nvPr/>
            </p:nvSpPr>
            <p:spPr bwMode="auto">
              <a:xfrm>
                <a:off x="3137413" y="1641475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1" name="Freeform 421"/>
              <p:cNvSpPr>
                <a:spLocks noEditPoints="1"/>
              </p:cNvSpPr>
              <p:nvPr/>
            </p:nvSpPr>
            <p:spPr bwMode="auto">
              <a:xfrm>
                <a:off x="3132651" y="1638300"/>
                <a:ext cx="47625" cy="46038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2" name="Oval 422"/>
              <p:cNvSpPr>
                <a:spLocks noChangeArrowheads="1"/>
              </p:cNvSpPr>
              <p:nvPr/>
            </p:nvSpPr>
            <p:spPr bwMode="auto">
              <a:xfrm>
                <a:off x="3262826" y="1581150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3" name="Freeform 423"/>
              <p:cNvSpPr>
                <a:spLocks noEditPoints="1"/>
              </p:cNvSpPr>
              <p:nvPr/>
            </p:nvSpPr>
            <p:spPr bwMode="auto">
              <a:xfrm>
                <a:off x="3259651" y="1576387"/>
                <a:ext cx="46038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4" name="Oval 424"/>
              <p:cNvSpPr>
                <a:spLocks noChangeArrowheads="1"/>
              </p:cNvSpPr>
              <p:nvPr/>
            </p:nvSpPr>
            <p:spPr bwMode="auto">
              <a:xfrm>
                <a:off x="3388238" y="1563687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5" name="Freeform 425"/>
              <p:cNvSpPr>
                <a:spLocks noEditPoints="1"/>
              </p:cNvSpPr>
              <p:nvPr/>
            </p:nvSpPr>
            <p:spPr bwMode="auto">
              <a:xfrm>
                <a:off x="3383476" y="1558925"/>
                <a:ext cx="47625" cy="46038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6" name="Oval 426"/>
              <p:cNvSpPr>
                <a:spLocks noChangeArrowheads="1"/>
              </p:cNvSpPr>
              <p:nvPr/>
            </p:nvSpPr>
            <p:spPr bwMode="auto">
              <a:xfrm>
                <a:off x="3513651" y="1727200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7" name="Freeform 427"/>
              <p:cNvSpPr>
                <a:spLocks noEditPoints="1"/>
              </p:cNvSpPr>
              <p:nvPr/>
            </p:nvSpPr>
            <p:spPr bwMode="auto">
              <a:xfrm>
                <a:off x="3508888" y="1722437"/>
                <a:ext cx="47625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8" name="Oval 428"/>
              <p:cNvSpPr>
                <a:spLocks noChangeArrowheads="1"/>
              </p:cNvSpPr>
              <p:nvPr/>
            </p:nvSpPr>
            <p:spPr bwMode="auto">
              <a:xfrm>
                <a:off x="3639063" y="1958975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9" name="Freeform 429"/>
              <p:cNvSpPr>
                <a:spLocks noEditPoints="1"/>
              </p:cNvSpPr>
              <p:nvPr/>
            </p:nvSpPr>
            <p:spPr bwMode="auto">
              <a:xfrm>
                <a:off x="3634301" y="1954212"/>
                <a:ext cx="46038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0" name="Rectangle 430"/>
              <p:cNvSpPr>
                <a:spLocks noChangeArrowheads="1"/>
              </p:cNvSpPr>
              <p:nvPr/>
            </p:nvSpPr>
            <p:spPr bwMode="auto">
              <a:xfrm>
                <a:off x="1396502" y="2786062"/>
                <a:ext cx="164093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60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191" name="Rectangle 431"/>
              <p:cNvSpPr>
                <a:spLocks noChangeArrowheads="1"/>
              </p:cNvSpPr>
              <p:nvPr/>
            </p:nvSpPr>
            <p:spPr bwMode="auto">
              <a:xfrm>
                <a:off x="1396502" y="2428875"/>
                <a:ext cx="164093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70</a:t>
                </a:r>
                <a:endPara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192" name="Rectangle 432"/>
              <p:cNvSpPr>
                <a:spLocks noChangeArrowheads="1"/>
              </p:cNvSpPr>
              <p:nvPr/>
            </p:nvSpPr>
            <p:spPr bwMode="auto">
              <a:xfrm>
                <a:off x="1396502" y="2073275"/>
                <a:ext cx="164093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80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193" name="Rectangle 433"/>
              <p:cNvSpPr>
                <a:spLocks noChangeArrowheads="1"/>
              </p:cNvSpPr>
              <p:nvPr/>
            </p:nvSpPr>
            <p:spPr bwMode="auto">
              <a:xfrm>
                <a:off x="1396502" y="1717675"/>
                <a:ext cx="164093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90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194" name="Rectangle 434"/>
              <p:cNvSpPr>
                <a:spLocks noChangeArrowheads="1"/>
              </p:cNvSpPr>
              <p:nvPr/>
            </p:nvSpPr>
            <p:spPr bwMode="auto">
              <a:xfrm>
                <a:off x="1333000" y="1360487"/>
                <a:ext cx="246141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100</a:t>
                </a:r>
                <a:endPara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195" name="Rectangle 435"/>
              <p:cNvSpPr>
                <a:spLocks noChangeArrowheads="1"/>
              </p:cNvSpPr>
              <p:nvPr/>
            </p:nvSpPr>
            <p:spPr bwMode="auto">
              <a:xfrm>
                <a:off x="1333001" y="1004887"/>
                <a:ext cx="246141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110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196" name="Rectangle 436"/>
              <p:cNvSpPr>
                <a:spLocks noChangeArrowheads="1"/>
              </p:cNvSpPr>
              <p:nvPr/>
            </p:nvSpPr>
            <p:spPr bwMode="auto">
              <a:xfrm>
                <a:off x="1473713" y="2902451"/>
                <a:ext cx="252838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11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10</a:t>
                </a:r>
                <a:r>
                  <a:rPr lang="en-US" altLang="ja-JP" sz="1100" baseline="30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-2</a:t>
                </a:r>
                <a:endParaRPr kumimoji="1" lang="ja-JP" altLang="ja-JP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197" name="Rectangle 437"/>
              <p:cNvSpPr>
                <a:spLocks noChangeArrowheads="1"/>
              </p:cNvSpPr>
              <p:nvPr/>
            </p:nvSpPr>
            <p:spPr bwMode="auto">
              <a:xfrm>
                <a:off x="1894796" y="2902451"/>
                <a:ext cx="252838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11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10</a:t>
                </a:r>
                <a:r>
                  <a:rPr lang="en-US" altLang="ja-JP" sz="1100" baseline="30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-1</a:t>
                </a:r>
                <a:endParaRPr kumimoji="1" lang="ja-JP" altLang="ja-JP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198" name="Rectangle 438"/>
              <p:cNvSpPr>
                <a:spLocks noChangeArrowheads="1"/>
              </p:cNvSpPr>
              <p:nvPr/>
            </p:nvSpPr>
            <p:spPr bwMode="auto">
              <a:xfrm>
                <a:off x="2366682" y="2902451"/>
                <a:ext cx="219350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</a:t>
                </a:r>
                <a:r>
                  <a:rPr kumimoji="1" lang="en-US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0</a:t>
                </a:r>
                <a:r>
                  <a:rPr kumimoji="1" lang="en-US" altLang="ja-JP" sz="11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0</a:t>
                </a:r>
                <a:endParaRPr kumimoji="1" lang="ja-JP" altLang="ja-JP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199" name="Rectangle 440"/>
              <p:cNvSpPr>
                <a:spLocks noChangeArrowheads="1"/>
              </p:cNvSpPr>
              <p:nvPr/>
            </p:nvSpPr>
            <p:spPr bwMode="auto">
              <a:xfrm>
                <a:off x="2759190" y="2902451"/>
                <a:ext cx="219350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10</a:t>
                </a:r>
                <a:r>
                  <a:rPr kumimoji="1" lang="en-US" altLang="ja-JP" sz="11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</a:t>
                </a:r>
                <a:endParaRPr kumimoji="1" lang="ja-JP" altLang="ja-JP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200" name="Rectangle 441"/>
              <p:cNvSpPr>
                <a:spLocks noChangeArrowheads="1"/>
              </p:cNvSpPr>
              <p:nvPr/>
            </p:nvSpPr>
            <p:spPr bwMode="auto">
              <a:xfrm>
                <a:off x="3160036" y="2902451"/>
                <a:ext cx="219350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10</a:t>
                </a:r>
                <a:r>
                  <a:rPr kumimoji="1" lang="en-US" altLang="ja-JP" sz="11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</a:t>
                </a:r>
                <a:endParaRPr kumimoji="1" lang="ja-JP" altLang="ja-JP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201" name="Rectangle 442"/>
              <p:cNvSpPr>
                <a:spLocks noChangeArrowheads="1"/>
              </p:cNvSpPr>
              <p:nvPr/>
            </p:nvSpPr>
            <p:spPr bwMode="auto">
              <a:xfrm>
                <a:off x="3552546" y="2902451"/>
                <a:ext cx="219350" cy="17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10</a:t>
                </a:r>
                <a:r>
                  <a:rPr kumimoji="1" lang="en-US" altLang="ja-JP" sz="11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3</a:t>
                </a:r>
                <a:endParaRPr kumimoji="1" lang="ja-JP" altLang="ja-JP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202" name="Freeform 447"/>
              <p:cNvSpPr>
                <a:spLocks/>
              </p:cNvSpPr>
              <p:nvPr/>
            </p:nvSpPr>
            <p:spPr bwMode="auto">
              <a:xfrm>
                <a:off x="2875476" y="1966912"/>
                <a:ext cx="255588" cy="11113"/>
              </a:xfrm>
              <a:custGeom>
                <a:avLst/>
                <a:gdLst>
                  <a:gd name="T0" fmla="*/ 64 w 2688"/>
                  <a:gd name="T1" fmla="*/ 0 h 128"/>
                  <a:gd name="T2" fmla="*/ 2624 w 2688"/>
                  <a:gd name="T3" fmla="*/ 0 h 128"/>
                  <a:gd name="T4" fmla="*/ 2688 w 2688"/>
                  <a:gd name="T5" fmla="*/ 64 h 128"/>
                  <a:gd name="T6" fmla="*/ 2624 w 2688"/>
                  <a:gd name="T7" fmla="*/ 128 h 128"/>
                  <a:gd name="T8" fmla="*/ 64 w 2688"/>
                  <a:gd name="T9" fmla="*/ 128 h 128"/>
                  <a:gd name="T10" fmla="*/ 0 w 2688"/>
                  <a:gd name="T11" fmla="*/ 64 h 128"/>
                  <a:gd name="T12" fmla="*/ 64 w 2688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8" h="128">
                    <a:moveTo>
                      <a:pt x="64" y="0"/>
                    </a:moveTo>
                    <a:lnTo>
                      <a:pt x="2624" y="0"/>
                    </a:lnTo>
                    <a:cubicBezTo>
                      <a:pt x="2660" y="0"/>
                      <a:pt x="2688" y="29"/>
                      <a:pt x="2688" y="64"/>
                    </a:cubicBezTo>
                    <a:cubicBezTo>
                      <a:pt x="2688" y="100"/>
                      <a:pt x="2660" y="128"/>
                      <a:pt x="2624" y="128"/>
                    </a:cubicBezTo>
                    <a:lnTo>
                      <a:pt x="64" y="128"/>
                    </a:ln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lose/>
                  </a:path>
                </a:pathLst>
              </a:custGeom>
              <a:solidFill>
                <a:srgbClr val="416FA6"/>
              </a:solidFill>
              <a:ln w="1" cap="flat">
                <a:solidFill>
                  <a:srgbClr val="416FA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03" name="Freeform 448"/>
              <p:cNvSpPr>
                <a:spLocks/>
              </p:cNvSpPr>
              <p:nvPr/>
            </p:nvSpPr>
            <p:spPr bwMode="auto">
              <a:xfrm>
                <a:off x="2985013" y="1952625"/>
                <a:ext cx="38100" cy="38100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57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04" name="Freeform 449"/>
              <p:cNvSpPr>
                <a:spLocks noEditPoints="1"/>
              </p:cNvSpPr>
              <p:nvPr/>
            </p:nvSpPr>
            <p:spPr bwMode="auto">
              <a:xfrm>
                <a:off x="2978663" y="1947862"/>
                <a:ext cx="49213" cy="49213"/>
              </a:xfrm>
              <a:custGeom>
                <a:avLst/>
                <a:gdLst>
                  <a:gd name="T0" fmla="*/ 219 w 505"/>
                  <a:gd name="T1" fmla="*/ 19 h 506"/>
                  <a:gd name="T2" fmla="*/ 287 w 505"/>
                  <a:gd name="T3" fmla="*/ 19 h 506"/>
                  <a:gd name="T4" fmla="*/ 487 w 505"/>
                  <a:gd name="T5" fmla="*/ 219 h 506"/>
                  <a:gd name="T6" fmla="*/ 487 w 505"/>
                  <a:gd name="T7" fmla="*/ 287 h 506"/>
                  <a:gd name="T8" fmla="*/ 287 w 505"/>
                  <a:gd name="T9" fmla="*/ 487 h 506"/>
                  <a:gd name="T10" fmla="*/ 219 w 505"/>
                  <a:gd name="T11" fmla="*/ 487 h 506"/>
                  <a:gd name="T12" fmla="*/ 19 w 505"/>
                  <a:gd name="T13" fmla="*/ 287 h 506"/>
                  <a:gd name="T14" fmla="*/ 19 w 505"/>
                  <a:gd name="T15" fmla="*/ 219 h 506"/>
                  <a:gd name="T16" fmla="*/ 219 w 505"/>
                  <a:gd name="T17" fmla="*/ 19 h 506"/>
                  <a:gd name="T18" fmla="*/ 87 w 505"/>
                  <a:gd name="T19" fmla="*/ 287 h 506"/>
                  <a:gd name="T20" fmla="*/ 87 w 505"/>
                  <a:gd name="T21" fmla="*/ 219 h 506"/>
                  <a:gd name="T22" fmla="*/ 287 w 505"/>
                  <a:gd name="T23" fmla="*/ 419 h 506"/>
                  <a:gd name="T24" fmla="*/ 219 w 505"/>
                  <a:gd name="T25" fmla="*/ 419 h 506"/>
                  <a:gd name="T26" fmla="*/ 419 w 505"/>
                  <a:gd name="T27" fmla="*/ 219 h 506"/>
                  <a:gd name="T28" fmla="*/ 419 w 505"/>
                  <a:gd name="T29" fmla="*/ 287 h 506"/>
                  <a:gd name="T30" fmla="*/ 219 w 505"/>
                  <a:gd name="T31" fmla="*/ 87 h 506"/>
                  <a:gd name="T32" fmla="*/ 287 w 505"/>
                  <a:gd name="T33" fmla="*/ 87 h 506"/>
                  <a:gd name="T34" fmla="*/ 87 w 505"/>
                  <a:gd name="T35" fmla="*/ 287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5" h="506">
                    <a:moveTo>
                      <a:pt x="219" y="19"/>
                    </a:moveTo>
                    <a:cubicBezTo>
                      <a:pt x="237" y="0"/>
                      <a:pt x="268" y="0"/>
                      <a:pt x="287" y="19"/>
                    </a:cubicBezTo>
                    <a:lnTo>
                      <a:pt x="487" y="219"/>
                    </a:lnTo>
                    <a:cubicBezTo>
                      <a:pt x="505" y="238"/>
                      <a:pt x="505" y="268"/>
                      <a:pt x="487" y="287"/>
                    </a:cubicBezTo>
                    <a:lnTo>
                      <a:pt x="287" y="487"/>
                    </a:lnTo>
                    <a:cubicBezTo>
                      <a:pt x="268" y="506"/>
                      <a:pt x="237" y="506"/>
                      <a:pt x="219" y="487"/>
                    </a:cubicBezTo>
                    <a:lnTo>
                      <a:pt x="19" y="287"/>
                    </a:lnTo>
                    <a:cubicBezTo>
                      <a:pt x="0" y="268"/>
                      <a:pt x="0" y="238"/>
                      <a:pt x="19" y="219"/>
                    </a:cubicBezTo>
                    <a:lnTo>
                      <a:pt x="219" y="19"/>
                    </a:lnTo>
                    <a:close/>
                    <a:moveTo>
                      <a:pt x="87" y="287"/>
                    </a:moveTo>
                    <a:lnTo>
                      <a:pt x="87" y="219"/>
                    </a:lnTo>
                    <a:lnTo>
                      <a:pt x="287" y="419"/>
                    </a:lnTo>
                    <a:lnTo>
                      <a:pt x="219" y="419"/>
                    </a:lnTo>
                    <a:lnTo>
                      <a:pt x="419" y="219"/>
                    </a:lnTo>
                    <a:lnTo>
                      <a:pt x="419" y="287"/>
                    </a:lnTo>
                    <a:lnTo>
                      <a:pt x="219" y="87"/>
                    </a:lnTo>
                    <a:lnTo>
                      <a:pt x="287" y="87"/>
                    </a:lnTo>
                    <a:lnTo>
                      <a:pt x="87" y="287"/>
                    </a:lnTo>
                    <a:close/>
                  </a:path>
                </a:pathLst>
              </a:custGeom>
              <a:solidFill>
                <a:srgbClr val="416FA6"/>
              </a:solidFill>
              <a:ln w="1" cap="flat">
                <a:solidFill>
                  <a:srgbClr val="416FA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05" name="Rectangle 450"/>
              <p:cNvSpPr>
                <a:spLocks noChangeArrowheads="1"/>
              </p:cNvSpPr>
              <p:nvPr/>
            </p:nvSpPr>
            <p:spPr bwMode="auto">
              <a:xfrm>
                <a:off x="3151700" y="1898650"/>
                <a:ext cx="436000" cy="15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15</a:t>
                </a:r>
                <a:r>
                  <a:rPr lang="ja-JP" altLang="en-US" sz="105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min</a:t>
                </a:r>
                <a:endPara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206" name="Freeform 451"/>
              <p:cNvSpPr>
                <a:spLocks/>
              </p:cNvSpPr>
              <p:nvPr/>
            </p:nvSpPr>
            <p:spPr bwMode="auto">
              <a:xfrm>
                <a:off x="2875476" y="2116137"/>
                <a:ext cx="255588" cy="12700"/>
              </a:xfrm>
              <a:custGeom>
                <a:avLst/>
                <a:gdLst>
                  <a:gd name="T0" fmla="*/ 64 w 2688"/>
                  <a:gd name="T1" fmla="*/ 0 h 128"/>
                  <a:gd name="T2" fmla="*/ 2624 w 2688"/>
                  <a:gd name="T3" fmla="*/ 0 h 128"/>
                  <a:gd name="T4" fmla="*/ 2688 w 2688"/>
                  <a:gd name="T5" fmla="*/ 64 h 128"/>
                  <a:gd name="T6" fmla="*/ 2624 w 2688"/>
                  <a:gd name="T7" fmla="*/ 128 h 128"/>
                  <a:gd name="T8" fmla="*/ 64 w 2688"/>
                  <a:gd name="T9" fmla="*/ 128 h 128"/>
                  <a:gd name="T10" fmla="*/ 0 w 2688"/>
                  <a:gd name="T11" fmla="*/ 64 h 128"/>
                  <a:gd name="T12" fmla="*/ 64 w 2688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8" h="128">
                    <a:moveTo>
                      <a:pt x="64" y="0"/>
                    </a:moveTo>
                    <a:lnTo>
                      <a:pt x="2624" y="0"/>
                    </a:lnTo>
                    <a:cubicBezTo>
                      <a:pt x="2660" y="0"/>
                      <a:pt x="2688" y="29"/>
                      <a:pt x="2688" y="64"/>
                    </a:cubicBezTo>
                    <a:cubicBezTo>
                      <a:pt x="2688" y="100"/>
                      <a:pt x="2660" y="128"/>
                      <a:pt x="2624" y="128"/>
                    </a:cubicBezTo>
                    <a:lnTo>
                      <a:pt x="64" y="128"/>
                    </a:ln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lose/>
                  </a:path>
                </a:pathLst>
              </a:custGeom>
              <a:solidFill>
                <a:srgbClr val="A8423F"/>
              </a:solidFill>
              <a:ln w="1" cap="flat">
                <a:solidFill>
                  <a:srgbClr val="A8423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07" name="Rectangle 452"/>
              <p:cNvSpPr>
                <a:spLocks noChangeArrowheads="1"/>
              </p:cNvSpPr>
              <p:nvPr/>
            </p:nvSpPr>
            <p:spPr bwMode="auto">
              <a:xfrm>
                <a:off x="2985013" y="2103437"/>
                <a:ext cx="38100" cy="38100"/>
              </a:xfrm>
              <a:prstGeom prst="rect">
                <a:avLst/>
              </a:prstGeom>
              <a:solidFill>
                <a:srgbClr val="AA4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08" name="Freeform 453"/>
              <p:cNvSpPr>
                <a:spLocks noEditPoints="1"/>
              </p:cNvSpPr>
              <p:nvPr/>
            </p:nvSpPr>
            <p:spPr bwMode="auto">
              <a:xfrm>
                <a:off x="2980251" y="2098675"/>
                <a:ext cx="47625" cy="47625"/>
              </a:xfrm>
              <a:custGeom>
                <a:avLst/>
                <a:gdLst>
                  <a:gd name="T0" fmla="*/ 0 w 496"/>
                  <a:gd name="T1" fmla="*/ 48 h 496"/>
                  <a:gd name="T2" fmla="*/ 48 w 496"/>
                  <a:gd name="T3" fmla="*/ 0 h 496"/>
                  <a:gd name="T4" fmla="*/ 448 w 496"/>
                  <a:gd name="T5" fmla="*/ 0 h 496"/>
                  <a:gd name="T6" fmla="*/ 496 w 496"/>
                  <a:gd name="T7" fmla="*/ 48 h 496"/>
                  <a:gd name="T8" fmla="*/ 496 w 496"/>
                  <a:gd name="T9" fmla="*/ 448 h 496"/>
                  <a:gd name="T10" fmla="*/ 448 w 496"/>
                  <a:gd name="T11" fmla="*/ 496 h 496"/>
                  <a:gd name="T12" fmla="*/ 48 w 496"/>
                  <a:gd name="T13" fmla="*/ 496 h 496"/>
                  <a:gd name="T14" fmla="*/ 0 w 496"/>
                  <a:gd name="T15" fmla="*/ 448 h 496"/>
                  <a:gd name="T16" fmla="*/ 0 w 496"/>
                  <a:gd name="T17" fmla="*/ 48 h 496"/>
                  <a:gd name="T18" fmla="*/ 96 w 496"/>
                  <a:gd name="T19" fmla="*/ 448 h 496"/>
                  <a:gd name="T20" fmla="*/ 48 w 496"/>
                  <a:gd name="T21" fmla="*/ 400 h 496"/>
                  <a:gd name="T22" fmla="*/ 448 w 496"/>
                  <a:gd name="T23" fmla="*/ 400 h 496"/>
                  <a:gd name="T24" fmla="*/ 400 w 496"/>
                  <a:gd name="T25" fmla="*/ 448 h 496"/>
                  <a:gd name="T26" fmla="*/ 400 w 496"/>
                  <a:gd name="T27" fmla="*/ 48 h 496"/>
                  <a:gd name="T28" fmla="*/ 448 w 496"/>
                  <a:gd name="T29" fmla="*/ 96 h 496"/>
                  <a:gd name="T30" fmla="*/ 48 w 496"/>
                  <a:gd name="T31" fmla="*/ 96 h 496"/>
                  <a:gd name="T32" fmla="*/ 96 w 496"/>
                  <a:gd name="T33" fmla="*/ 48 h 496"/>
                  <a:gd name="T34" fmla="*/ 96 w 496"/>
                  <a:gd name="T35" fmla="*/ 4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6" h="49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448" y="0"/>
                    </a:lnTo>
                    <a:cubicBezTo>
                      <a:pt x="475" y="0"/>
                      <a:pt x="496" y="22"/>
                      <a:pt x="496" y="48"/>
                    </a:cubicBezTo>
                    <a:lnTo>
                      <a:pt x="496" y="448"/>
                    </a:lnTo>
                    <a:cubicBezTo>
                      <a:pt x="496" y="475"/>
                      <a:pt x="475" y="496"/>
                      <a:pt x="448" y="496"/>
                    </a:cubicBezTo>
                    <a:lnTo>
                      <a:pt x="48" y="496"/>
                    </a:lnTo>
                    <a:cubicBezTo>
                      <a:pt x="22" y="496"/>
                      <a:pt x="0" y="475"/>
                      <a:pt x="0" y="448"/>
                    </a:cubicBezTo>
                    <a:lnTo>
                      <a:pt x="0" y="48"/>
                    </a:lnTo>
                    <a:close/>
                    <a:moveTo>
                      <a:pt x="96" y="448"/>
                    </a:moveTo>
                    <a:lnTo>
                      <a:pt x="48" y="400"/>
                    </a:lnTo>
                    <a:lnTo>
                      <a:pt x="448" y="400"/>
                    </a:lnTo>
                    <a:lnTo>
                      <a:pt x="400" y="448"/>
                    </a:lnTo>
                    <a:lnTo>
                      <a:pt x="400" y="48"/>
                    </a:lnTo>
                    <a:lnTo>
                      <a:pt x="44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448"/>
                    </a:lnTo>
                    <a:close/>
                  </a:path>
                </a:pathLst>
              </a:custGeom>
              <a:solidFill>
                <a:srgbClr val="A8423F"/>
              </a:solidFill>
              <a:ln w="1" cap="flat">
                <a:solidFill>
                  <a:srgbClr val="A8423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09" name="Rectangle 454"/>
              <p:cNvSpPr>
                <a:spLocks noChangeArrowheads="1"/>
              </p:cNvSpPr>
              <p:nvPr/>
            </p:nvSpPr>
            <p:spPr bwMode="auto">
              <a:xfrm>
                <a:off x="3151700" y="2049462"/>
                <a:ext cx="436000" cy="15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30</a:t>
                </a: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min</a:t>
                </a:r>
                <a:endPara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210" name="Freeform 455"/>
              <p:cNvSpPr>
                <a:spLocks/>
              </p:cNvSpPr>
              <p:nvPr/>
            </p:nvSpPr>
            <p:spPr bwMode="auto">
              <a:xfrm>
                <a:off x="2875476" y="2266950"/>
                <a:ext cx="255588" cy="12700"/>
              </a:xfrm>
              <a:custGeom>
                <a:avLst/>
                <a:gdLst>
                  <a:gd name="T0" fmla="*/ 64 w 2688"/>
                  <a:gd name="T1" fmla="*/ 0 h 128"/>
                  <a:gd name="T2" fmla="*/ 2624 w 2688"/>
                  <a:gd name="T3" fmla="*/ 0 h 128"/>
                  <a:gd name="T4" fmla="*/ 2688 w 2688"/>
                  <a:gd name="T5" fmla="*/ 64 h 128"/>
                  <a:gd name="T6" fmla="*/ 2624 w 2688"/>
                  <a:gd name="T7" fmla="*/ 128 h 128"/>
                  <a:gd name="T8" fmla="*/ 64 w 2688"/>
                  <a:gd name="T9" fmla="*/ 128 h 128"/>
                  <a:gd name="T10" fmla="*/ 0 w 2688"/>
                  <a:gd name="T11" fmla="*/ 64 h 128"/>
                  <a:gd name="T12" fmla="*/ 64 w 2688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8" h="128">
                    <a:moveTo>
                      <a:pt x="64" y="0"/>
                    </a:moveTo>
                    <a:lnTo>
                      <a:pt x="2624" y="0"/>
                    </a:lnTo>
                    <a:cubicBezTo>
                      <a:pt x="2660" y="0"/>
                      <a:pt x="2688" y="29"/>
                      <a:pt x="2688" y="64"/>
                    </a:cubicBezTo>
                    <a:cubicBezTo>
                      <a:pt x="2688" y="100"/>
                      <a:pt x="2660" y="128"/>
                      <a:pt x="2624" y="128"/>
                    </a:cubicBezTo>
                    <a:lnTo>
                      <a:pt x="64" y="128"/>
                    </a:ln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lose/>
                  </a:path>
                </a:pathLst>
              </a:custGeom>
              <a:solidFill>
                <a:srgbClr val="86A44A"/>
              </a:solidFill>
              <a:ln w="1" cap="flat">
                <a:solidFill>
                  <a:srgbClr val="86A44A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1" name="Freeform 456"/>
              <p:cNvSpPr>
                <a:spLocks/>
              </p:cNvSpPr>
              <p:nvPr/>
            </p:nvSpPr>
            <p:spPr bwMode="auto">
              <a:xfrm>
                <a:off x="2985013" y="2254250"/>
                <a:ext cx="38100" cy="38100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24 h 24"/>
                  <a:gd name="T4" fmla="*/ 0 w 24"/>
                  <a:gd name="T5" fmla="*/ 24 h 24"/>
                  <a:gd name="T6" fmla="*/ 12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9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2" name="Freeform 457"/>
              <p:cNvSpPr>
                <a:spLocks noEditPoints="1"/>
              </p:cNvSpPr>
              <p:nvPr/>
            </p:nvSpPr>
            <p:spPr bwMode="auto">
              <a:xfrm>
                <a:off x="2978663" y="2249487"/>
                <a:ext cx="49213" cy="46038"/>
              </a:xfrm>
              <a:custGeom>
                <a:avLst/>
                <a:gdLst>
                  <a:gd name="T0" fmla="*/ 208 w 501"/>
                  <a:gd name="T1" fmla="*/ 26 h 496"/>
                  <a:gd name="T2" fmla="*/ 251 w 501"/>
                  <a:gd name="T3" fmla="*/ 0 h 496"/>
                  <a:gd name="T4" fmla="*/ 294 w 501"/>
                  <a:gd name="T5" fmla="*/ 26 h 496"/>
                  <a:gd name="T6" fmla="*/ 494 w 501"/>
                  <a:gd name="T7" fmla="*/ 426 h 496"/>
                  <a:gd name="T8" fmla="*/ 491 w 501"/>
                  <a:gd name="T9" fmla="*/ 473 h 496"/>
                  <a:gd name="T10" fmla="*/ 451 w 501"/>
                  <a:gd name="T11" fmla="*/ 496 h 496"/>
                  <a:gd name="T12" fmla="*/ 51 w 501"/>
                  <a:gd name="T13" fmla="*/ 496 h 496"/>
                  <a:gd name="T14" fmla="*/ 10 w 501"/>
                  <a:gd name="T15" fmla="*/ 473 h 496"/>
                  <a:gd name="T16" fmla="*/ 8 w 501"/>
                  <a:gd name="T17" fmla="*/ 426 h 496"/>
                  <a:gd name="T18" fmla="*/ 208 w 501"/>
                  <a:gd name="T19" fmla="*/ 26 h 496"/>
                  <a:gd name="T20" fmla="*/ 94 w 501"/>
                  <a:gd name="T21" fmla="*/ 469 h 496"/>
                  <a:gd name="T22" fmla="*/ 51 w 501"/>
                  <a:gd name="T23" fmla="*/ 400 h 496"/>
                  <a:gd name="T24" fmla="*/ 451 w 501"/>
                  <a:gd name="T25" fmla="*/ 400 h 496"/>
                  <a:gd name="T26" fmla="*/ 408 w 501"/>
                  <a:gd name="T27" fmla="*/ 469 h 496"/>
                  <a:gd name="T28" fmla="*/ 208 w 501"/>
                  <a:gd name="T29" fmla="*/ 69 h 496"/>
                  <a:gd name="T30" fmla="*/ 294 w 501"/>
                  <a:gd name="T31" fmla="*/ 69 h 496"/>
                  <a:gd name="T32" fmla="*/ 94 w 501"/>
                  <a:gd name="T33" fmla="*/ 469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1" h="496">
                    <a:moveTo>
                      <a:pt x="208" y="26"/>
                    </a:moveTo>
                    <a:cubicBezTo>
                      <a:pt x="216" y="10"/>
                      <a:pt x="232" y="0"/>
                      <a:pt x="251" y="0"/>
                    </a:cubicBezTo>
                    <a:cubicBezTo>
                      <a:pt x="269" y="0"/>
                      <a:pt x="285" y="10"/>
                      <a:pt x="294" y="26"/>
                    </a:cubicBezTo>
                    <a:lnTo>
                      <a:pt x="494" y="426"/>
                    </a:lnTo>
                    <a:cubicBezTo>
                      <a:pt x="501" y="441"/>
                      <a:pt x="500" y="459"/>
                      <a:pt x="491" y="473"/>
                    </a:cubicBezTo>
                    <a:cubicBezTo>
                      <a:pt x="483" y="487"/>
                      <a:pt x="467" y="496"/>
                      <a:pt x="451" y="496"/>
                    </a:cubicBezTo>
                    <a:lnTo>
                      <a:pt x="51" y="496"/>
                    </a:lnTo>
                    <a:cubicBezTo>
                      <a:pt x="34" y="496"/>
                      <a:pt x="18" y="487"/>
                      <a:pt x="10" y="473"/>
                    </a:cubicBezTo>
                    <a:cubicBezTo>
                      <a:pt x="1" y="459"/>
                      <a:pt x="0" y="441"/>
                      <a:pt x="8" y="426"/>
                    </a:cubicBezTo>
                    <a:lnTo>
                      <a:pt x="208" y="26"/>
                    </a:lnTo>
                    <a:close/>
                    <a:moveTo>
                      <a:pt x="94" y="469"/>
                    </a:moveTo>
                    <a:lnTo>
                      <a:pt x="51" y="400"/>
                    </a:lnTo>
                    <a:lnTo>
                      <a:pt x="451" y="400"/>
                    </a:lnTo>
                    <a:lnTo>
                      <a:pt x="408" y="469"/>
                    </a:lnTo>
                    <a:lnTo>
                      <a:pt x="208" y="69"/>
                    </a:lnTo>
                    <a:lnTo>
                      <a:pt x="294" y="69"/>
                    </a:lnTo>
                    <a:lnTo>
                      <a:pt x="94" y="469"/>
                    </a:lnTo>
                    <a:close/>
                  </a:path>
                </a:pathLst>
              </a:custGeom>
              <a:solidFill>
                <a:srgbClr val="86A44A"/>
              </a:solidFill>
              <a:ln w="1" cap="flat">
                <a:solidFill>
                  <a:srgbClr val="86A44A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3" name="Rectangle 458"/>
              <p:cNvSpPr>
                <a:spLocks noChangeArrowheads="1"/>
              </p:cNvSpPr>
              <p:nvPr/>
            </p:nvSpPr>
            <p:spPr bwMode="auto">
              <a:xfrm>
                <a:off x="3151700" y="2198687"/>
                <a:ext cx="436000" cy="15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45</a:t>
                </a: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min</a:t>
                </a:r>
                <a:endPara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214" name="Freeform 459"/>
              <p:cNvSpPr>
                <a:spLocks/>
              </p:cNvSpPr>
              <p:nvPr/>
            </p:nvSpPr>
            <p:spPr bwMode="auto">
              <a:xfrm>
                <a:off x="2875476" y="2416175"/>
                <a:ext cx="255588" cy="12700"/>
              </a:xfrm>
              <a:custGeom>
                <a:avLst/>
                <a:gdLst>
                  <a:gd name="T0" fmla="*/ 64 w 2688"/>
                  <a:gd name="T1" fmla="*/ 0 h 128"/>
                  <a:gd name="T2" fmla="*/ 2624 w 2688"/>
                  <a:gd name="T3" fmla="*/ 0 h 128"/>
                  <a:gd name="T4" fmla="*/ 2688 w 2688"/>
                  <a:gd name="T5" fmla="*/ 64 h 128"/>
                  <a:gd name="T6" fmla="*/ 2624 w 2688"/>
                  <a:gd name="T7" fmla="*/ 128 h 128"/>
                  <a:gd name="T8" fmla="*/ 64 w 2688"/>
                  <a:gd name="T9" fmla="*/ 128 h 128"/>
                  <a:gd name="T10" fmla="*/ 0 w 2688"/>
                  <a:gd name="T11" fmla="*/ 64 h 128"/>
                  <a:gd name="T12" fmla="*/ 64 w 2688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8" h="128">
                    <a:moveTo>
                      <a:pt x="64" y="0"/>
                    </a:moveTo>
                    <a:lnTo>
                      <a:pt x="2624" y="0"/>
                    </a:lnTo>
                    <a:cubicBezTo>
                      <a:pt x="2660" y="0"/>
                      <a:pt x="2688" y="29"/>
                      <a:pt x="2688" y="64"/>
                    </a:cubicBezTo>
                    <a:cubicBezTo>
                      <a:pt x="2688" y="100"/>
                      <a:pt x="2660" y="128"/>
                      <a:pt x="2624" y="128"/>
                    </a:cubicBezTo>
                    <a:lnTo>
                      <a:pt x="64" y="128"/>
                    </a:ln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5" name="Freeform 460"/>
              <p:cNvSpPr>
                <a:spLocks noEditPoints="1"/>
              </p:cNvSpPr>
              <p:nvPr/>
            </p:nvSpPr>
            <p:spPr bwMode="auto">
              <a:xfrm>
                <a:off x="2985013" y="2403475"/>
                <a:ext cx="38100" cy="38100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0 h 24"/>
                  <a:gd name="T4" fmla="*/ 24 w 24"/>
                  <a:gd name="T5" fmla="*/ 24 h 24"/>
                  <a:gd name="T6" fmla="*/ 0 w 24"/>
                  <a:gd name="T7" fmla="*/ 24 h 24"/>
                  <a:gd name="T8" fmla="*/ 24 w 24"/>
                  <a:gd name="T9" fmla="*/ 0 h 24"/>
                  <a:gd name="T10" fmla="*/ 0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  <a:lnTo>
                      <a:pt x="24" y="24"/>
                    </a:lnTo>
                    <a:close/>
                    <a:moveTo>
                      <a:pt x="0" y="24"/>
                    </a:move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715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6" name="Freeform 461"/>
              <p:cNvSpPr>
                <a:spLocks noEditPoints="1"/>
              </p:cNvSpPr>
              <p:nvPr/>
            </p:nvSpPr>
            <p:spPr bwMode="auto">
              <a:xfrm>
                <a:off x="2981838" y="2400300"/>
                <a:ext cx="44450" cy="44450"/>
              </a:xfrm>
              <a:custGeom>
                <a:avLst/>
                <a:gdLst>
                  <a:gd name="T0" fmla="*/ 24 w 28"/>
                  <a:gd name="T1" fmla="*/ 28 h 28"/>
                  <a:gd name="T2" fmla="*/ 0 w 28"/>
                  <a:gd name="T3" fmla="*/ 4 h 28"/>
                  <a:gd name="T4" fmla="*/ 4 w 28"/>
                  <a:gd name="T5" fmla="*/ 0 h 28"/>
                  <a:gd name="T6" fmla="*/ 28 w 28"/>
                  <a:gd name="T7" fmla="*/ 24 h 28"/>
                  <a:gd name="T8" fmla="*/ 24 w 28"/>
                  <a:gd name="T9" fmla="*/ 28 h 28"/>
                  <a:gd name="T10" fmla="*/ 0 w 28"/>
                  <a:gd name="T11" fmla="*/ 24 h 28"/>
                  <a:gd name="T12" fmla="*/ 24 w 28"/>
                  <a:gd name="T13" fmla="*/ 0 h 28"/>
                  <a:gd name="T14" fmla="*/ 28 w 28"/>
                  <a:gd name="T15" fmla="*/ 4 h 28"/>
                  <a:gd name="T16" fmla="*/ 4 w 28"/>
                  <a:gd name="T17" fmla="*/ 28 h 28"/>
                  <a:gd name="T18" fmla="*/ 0 w 28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4" y="28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8" y="24"/>
                    </a:lnTo>
                    <a:lnTo>
                      <a:pt x="24" y="28"/>
                    </a:lnTo>
                    <a:close/>
                    <a:moveTo>
                      <a:pt x="0" y="24"/>
                    </a:moveTo>
                    <a:lnTo>
                      <a:pt x="24" y="0"/>
                    </a:lnTo>
                    <a:lnTo>
                      <a:pt x="28" y="4"/>
                    </a:lnTo>
                    <a:lnTo>
                      <a:pt x="4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00"/>
              </a:solidFill>
              <a:ln w="1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7" name="Rectangle 462"/>
              <p:cNvSpPr>
                <a:spLocks noChangeArrowheads="1"/>
              </p:cNvSpPr>
              <p:nvPr/>
            </p:nvSpPr>
            <p:spPr bwMode="auto">
              <a:xfrm>
                <a:off x="3151700" y="2349500"/>
                <a:ext cx="436000" cy="15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60</a:t>
                </a: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min</a:t>
                </a:r>
                <a:endPara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218" name="Freeform 463"/>
              <p:cNvSpPr>
                <a:spLocks/>
              </p:cNvSpPr>
              <p:nvPr/>
            </p:nvSpPr>
            <p:spPr bwMode="auto">
              <a:xfrm>
                <a:off x="2875476" y="2566987"/>
                <a:ext cx="255588" cy="12700"/>
              </a:xfrm>
              <a:custGeom>
                <a:avLst/>
                <a:gdLst>
                  <a:gd name="T0" fmla="*/ 64 w 2688"/>
                  <a:gd name="T1" fmla="*/ 0 h 128"/>
                  <a:gd name="T2" fmla="*/ 2624 w 2688"/>
                  <a:gd name="T3" fmla="*/ 0 h 128"/>
                  <a:gd name="T4" fmla="*/ 2688 w 2688"/>
                  <a:gd name="T5" fmla="*/ 64 h 128"/>
                  <a:gd name="T6" fmla="*/ 2624 w 2688"/>
                  <a:gd name="T7" fmla="*/ 128 h 128"/>
                  <a:gd name="T8" fmla="*/ 64 w 2688"/>
                  <a:gd name="T9" fmla="*/ 128 h 128"/>
                  <a:gd name="T10" fmla="*/ 0 w 2688"/>
                  <a:gd name="T11" fmla="*/ 64 h 128"/>
                  <a:gd name="T12" fmla="*/ 64 w 2688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8" h="128">
                    <a:moveTo>
                      <a:pt x="64" y="0"/>
                    </a:moveTo>
                    <a:lnTo>
                      <a:pt x="2624" y="0"/>
                    </a:lnTo>
                    <a:cubicBezTo>
                      <a:pt x="2660" y="0"/>
                      <a:pt x="2688" y="29"/>
                      <a:pt x="2688" y="64"/>
                    </a:cubicBezTo>
                    <a:cubicBezTo>
                      <a:pt x="2688" y="100"/>
                      <a:pt x="2660" y="128"/>
                      <a:pt x="2624" y="128"/>
                    </a:cubicBezTo>
                    <a:lnTo>
                      <a:pt x="64" y="128"/>
                    </a:ln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lose/>
                  </a:path>
                </a:pathLst>
              </a:custGeom>
              <a:solidFill>
                <a:srgbClr val="3D96AE"/>
              </a:solidFill>
              <a:ln w="1" cap="flat">
                <a:solidFill>
                  <a:srgbClr val="3D96AE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9" name="Freeform 464"/>
              <p:cNvSpPr>
                <a:spLocks noEditPoints="1"/>
              </p:cNvSpPr>
              <p:nvPr/>
            </p:nvSpPr>
            <p:spPr bwMode="auto">
              <a:xfrm>
                <a:off x="2985013" y="2552700"/>
                <a:ext cx="38100" cy="38100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0 h 24"/>
                  <a:gd name="T4" fmla="*/ 24 w 24"/>
                  <a:gd name="T5" fmla="*/ 24 h 24"/>
                  <a:gd name="T6" fmla="*/ 11 w 24"/>
                  <a:gd name="T7" fmla="*/ 0 h 24"/>
                  <a:gd name="T8" fmla="*/ 11 w 24"/>
                  <a:gd name="T9" fmla="*/ 24 h 24"/>
                  <a:gd name="T10" fmla="*/ 11 w 24"/>
                  <a:gd name="T11" fmla="*/ 0 h 24"/>
                  <a:gd name="T12" fmla="*/ 0 w 24"/>
                  <a:gd name="T13" fmla="*/ 24 h 24"/>
                  <a:gd name="T14" fmla="*/ 24 w 24"/>
                  <a:gd name="T15" fmla="*/ 0 h 24"/>
                  <a:gd name="T16" fmla="*/ 0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  <a:lnTo>
                      <a:pt x="24" y="24"/>
                    </a:lnTo>
                    <a:close/>
                    <a:moveTo>
                      <a:pt x="11" y="0"/>
                    </a:moveTo>
                    <a:lnTo>
                      <a:pt x="11" y="24"/>
                    </a:lnTo>
                    <a:lnTo>
                      <a:pt x="11" y="0"/>
                    </a:lnTo>
                    <a:close/>
                    <a:moveTo>
                      <a:pt x="0" y="24"/>
                    </a:move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41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0" name="Freeform 465"/>
              <p:cNvSpPr>
                <a:spLocks noEditPoints="1"/>
              </p:cNvSpPr>
              <p:nvPr/>
            </p:nvSpPr>
            <p:spPr bwMode="auto">
              <a:xfrm>
                <a:off x="2981838" y="2549525"/>
                <a:ext cx="44450" cy="44450"/>
              </a:xfrm>
              <a:custGeom>
                <a:avLst/>
                <a:gdLst>
                  <a:gd name="T0" fmla="*/ 24 w 28"/>
                  <a:gd name="T1" fmla="*/ 28 h 28"/>
                  <a:gd name="T2" fmla="*/ 0 w 28"/>
                  <a:gd name="T3" fmla="*/ 4 h 28"/>
                  <a:gd name="T4" fmla="*/ 4 w 28"/>
                  <a:gd name="T5" fmla="*/ 0 h 28"/>
                  <a:gd name="T6" fmla="*/ 28 w 28"/>
                  <a:gd name="T7" fmla="*/ 24 h 28"/>
                  <a:gd name="T8" fmla="*/ 24 w 28"/>
                  <a:gd name="T9" fmla="*/ 28 h 28"/>
                  <a:gd name="T10" fmla="*/ 16 w 28"/>
                  <a:gd name="T11" fmla="*/ 2 h 28"/>
                  <a:gd name="T12" fmla="*/ 16 w 28"/>
                  <a:gd name="T13" fmla="*/ 26 h 28"/>
                  <a:gd name="T14" fmla="*/ 10 w 28"/>
                  <a:gd name="T15" fmla="*/ 26 h 28"/>
                  <a:gd name="T16" fmla="*/ 10 w 28"/>
                  <a:gd name="T17" fmla="*/ 2 h 28"/>
                  <a:gd name="T18" fmla="*/ 16 w 28"/>
                  <a:gd name="T19" fmla="*/ 2 h 28"/>
                  <a:gd name="T20" fmla="*/ 0 w 28"/>
                  <a:gd name="T21" fmla="*/ 24 h 28"/>
                  <a:gd name="T22" fmla="*/ 24 w 28"/>
                  <a:gd name="T23" fmla="*/ 0 h 28"/>
                  <a:gd name="T24" fmla="*/ 28 w 28"/>
                  <a:gd name="T25" fmla="*/ 4 h 28"/>
                  <a:gd name="T26" fmla="*/ 4 w 28"/>
                  <a:gd name="T27" fmla="*/ 28 h 28"/>
                  <a:gd name="T28" fmla="*/ 0 w 28"/>
                  <a:gd name="T2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8">
                    <a:moveTo>
                      <a:pt x="24" y="28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8" y="24"/>
                    </a:lnTo>
                    <a:lnTo>
                      <a:pt x="24" y="28"/>
                    </a:lnTo>
                    <a:close/>
                    <a:moveTo>
                      <a:pt x="16" y="2"/>
                    </a:moveTo>
                    <a:lnTo>
                      <a:pt x="16" y="26"/>
                    </a:lnTo>
                    <a:lnTo>
                      <a:pt x="10" y="26"/>
                    </a:lnTo>
                    <a:lnTo>
                      <a:pt x="10" y="2"/>
                    </a:lnTo>
                    <a:lnTo>
                      <a:pt x="16" y="2"/>
                    </a:lnTo>
                    <a:close/>
                    <a:moveTo>
                      <a:pt x="0" y="24"/>
                    </a:moveTo>
                    <a:lnTo>
                      <a:pt x="24" y="0"/>
                    </a:lnTo>
                    <a:lnTo>
                      <a:pt x="28" y="4"/>
                    </a:lnTo>
                    <a:lnTo>
                      <a:pt x="4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D96AE"/>
              </a:solidFill>
              <a:ln w="1" cap="flat">
                <a:solidFill>
                  <a:srgbClr val="3D96AE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1" name="Rectangle 466"/>
              <p:cNvSpPr>
                <a:spLocks noChangeArrowheads="1"/>
              </p:cNvSpPr>
              <p:nvPr/>
            </p:nvSpPr>
            <p:spPr bwMode="auto">
              <a:xfrm>
                <a:off x="3151700" y="2498725"/>
                <a:ext cx="510247" cy="15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120</a:t>
                </a: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min</a:t>
                </a:r>
                <a:endPara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222" name="Freeform 467"/>
              <p:cNvSpPr>
                <a:spLocks/>
              </p:cNvSpPr>
              <p:nvPr/>
            </p:nvSpPr>
            <p:spPr bwMode="auto">
              <a:xfrm>
                <a:off x="2875476" y="2716212"/>
                <a:ext cx="255588" cy="12700"/>
              </a:xfrm>
              <a:custGeom>
                <a:avLst/>
                <a:gdLst>
                  <a:gd name="T0" fmla="*/ 64 w 2688"/>
                  <a:gd name="T1" fmla="*/ 0 h 128"/>
                  <a:gd name="T2" fmla="*/ 2624 w 2688"/>
                  <a:gd name="T3" fmla="*/ 0 h 128"/>
                  <a:gd name="T4" fmla="*/ 2688 w 2688"/>
                  <a:gd name="T5" fmla="*/ 64 h 128"/>
                  <a:gd name="T6" fmla="*/ 2624 w 2688"/>
                  <a:gd name="T7" fmla="*/ 128 h 128"/>
                  <a:gd name="T8" fmla="*/ 64 w 2688"/>
                  <a:gd name="T9" fmla="*/ 128 h 128"/>
                  <a:gd name="T10" fmla="*/ 0 w 2688"/>
                  <a:gd name="T11" fmla="*/ 64 h 128"/>
                  <a:gd name="T12" fmla="*/ 64 w 2688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8" h="128">
                    <a:moveTo>
                      <a:pt x="64" y="0"/>
                    </a:moveTo>
                    <a:lnTo>
                      <a:pt x="2624" y="0"/>
                    </a:lnTo>
                    <a:cubicBezTo>
                      <a:pt x="2660" y="0"/>
                      <a:pt x="2688" y="29"/>
                      <a:pt x="2688" y="64"/>
                    </a:cubicBezTo>
                    <a:cubicBezTo>
                      <a:pt x="2688" y="100"/>
                      <a:pt x="2660" y="128"/>
                      <a:pt x="2624" y="128"/>
                    </a:cubicBezTo>
                    <a:lnTo>
                      <a:pt x="64" y="128"/>
                    </a:ln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lose/>
                  </a:path>
                </a:pathLst>
              </a:custGeom>
              <a:solidFill>
                <a:srgbClr val="DA8137"/>
              </a:solidFill>
              <a:ln w="1" cap="flat">
                <a:solidFill>
                  <a:srgbClr val="DA8137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3" name="Oval 468"/>
              <p:cNvSpPr>
                <a:spLocks noChangeArrowheads="1"/>
              </p:cNvSpPr>
              <p:nvPr/>
            </p:nvSpPr>
            <p:spPr bwMode="auto">
              <a:xfrm>
                <a:off x="2985013" y="2703512"/>
                <a:ext cx="38100" cy="38100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4" name="Freeform 469"/>
              <p:cNvSpPr>
                <a:spLocks noEditPoints="1"/>
              </p:cNvSpPr>
              <p:nvPr/>
            </p:nvSpPr>
            <p:spPr bwMode="auto">
              <a:xfrm>
                <a:off x="2980251" y="2698750"/>
                <a:ext cx="47625" cy="47625"/>
              </a:xfrm>
              <a:custGeom>
                <a:avLst/>
                <a:gdLst>
                  <a:gd name="T0" fmla="*/ 492 w 497"/>
                  <a:gd name="T1" fmla="*/ 293 h 497"/>
                  <a:gd name="T2" fmla="*/ 475 w 497"/>
                  <a:gd name="T3" fmla="*/ 349 h 497"/>
                  <a:gd name="T4" fmla="*/ 428 w 497"/>
                  <a:gd name="T5" fmla="*/ 420 h 497"/>
                  <a:gd name="T6" fmla="*/ 383 w 497"/>
                  <a:gd name="T7" fmla="*/ 457 h 497"/>
                  <a:gd name="T8" fmla="*/ 303 w 497"/>
                  <a:gd name="T9" fmla="*/ 490 h 497"/>
                  <a:gd name="T10" fmla="*/ 244 w 497"/>
                  <a:gd name="T11" fmla="*/ 496 h 497"/>
                  <a:gd name="T12" fmla="*/ 156 w 497"/>
                  <a:gd name="T13" fmla="*/ 478 h 497"/>
                  <a:gd name="T14" fmla="*/ 106 w 497"/>
                  <a:gd name="T15" fmla="*/ 451 h 497"/>
                  <a:gd name="T16" fmla="*/ 46 w 497"/>
                  <a:gd name="T17" fmla="*/ 391 h 497"/>
                  <a:gd name="T18" fmla="*/ 19 w 497"/>
                  <a:gd name="T19" fmla="*/ 341 h 497"/>
                  <a:gd name="T20" fmla="*/ 1 w 497"/>
                  <a:gd name="T21" fmla="*/ 253 h 497"/>
                  <a:gd name="T22" fmla="*/ 7 w 497"/>
                  <a:gd name="T23" fmla="*/ 194 h 497"/>
                  <a:gd name="T24" fmla="*/ 40 w 497"/>
                  <a:gd name="T25" fmla="*/ 114 h 497"/>
                  <a:gd name="T26" fmla="*/ 76 w 497"/>
                  <a:gd name="T27" fmla="*/ 71 h 497"/>
                  <a:gd name="T28" fmla="*/ 148 w 497"/>
                  <a:gd name="T29" fmla="*/ 22 h 497"/>
                  <a:gd name="T30" fmla="*/ 204 w 497"/>
                  <a:gd name="T31" fmla="*/ 5 h 497"/>
                  <a:gd name="T32" fmla="*/ 293 w 497"/>
                  <a:gd name="T33" fmla="*/ 5 h 497"/>
                  <a:gd name="T34" fmla="*/ 349 w 497"/>
                  <a:gd name="T35" fmla="*/ 22 h 497"/>
                  <a:gd name="T36" fmla="*/ 421 w 497"/>
                  <a:gd name="T37" fmla="*/ 71 h 497"/>
                  <a:gd name="T38" fmla="*/ 457 w 497"/>
                  <a:gd name="T39" fmla="*/ 114 h 497"/>
                  <a:gd name="T40" fmla="*/ 490 w 497"/>
                  <a:gd name="T41" fmla="*/ 194 h 497"/>
                  <a:gd name="T42" fmla="*/ 397 w 497"/>
                  <a:gd name="T43" fmla="*/ 213 h 497"/>
                  <a:gd name="T44" fmla="*/ 390 w 497"/>
                  <a:gd name="T45" fmla="*/ 193 h 497"/>
                  <a:gd name="T46" fmla="*/ 353 w 497"/>
                  <a:gd name="T47" fmla="*/ 138 h 497"/>
                  <a:gd name="T48" fmla="*/ 338 w 497"/>
                  <a:gd name="T49" fmla="*/ 125 h 497"/>
                  <a:gd name="T50" fmla="*/ 274 w 497"/>
                  <a:gd name="T51" fmla="*/ 98 h 497"/>
                  <a:gd name="T52" fmla="*/ 253 w 497"/>
                  <a:gd name="T53" fmla="*/ 96 h 497"/>
                  <a:gd name="T54" fmla="*/ 185 w 497"/>
                  <a:gd name="T55" fmla="*/ 110 h 497"/>
                  <a:gd name="T56" fmla="*/ 168 w 497"/>
                  <a:gd name="T57" fmla="*/ 119 h 497"/>
                  <a:gd name="T58" fmla="*/ 119 w 497"/>
                  <a:gd name="T59" fmla="*/ 168 h 497"/>
                  <a:gd name="T60" fmla="*/ 110 w 497"/>
                  <a:gd name="T61" fmla="*/ 185 h 497"/>
                  <a:gd name="T62" fmla="*/ 96 w 497"/>
                  <a:gd name="T63" fmla="*/ 253 h 497"/>
                  <a:gd name="T64" fmla="*/ 98 w 497"/>
                  <a:gd name="T65" fmla="*/ 274 h 497"/>
                  <a:gd name="T66" fmla="*/ 125 w 497"/>
                  <a:gd name="T67" fmla="*/ 338 h 497"/>
                  <a:gd name="T68" fmla="*/ 138 w 497"/>
                  <a:gd name="T69" fmla="*/ 353 h 497"/>
                  <a:gd name="T70" fmla="*/ 193 w 497"/>
                  <a:gd name="T71" fmla="*/ 390 h 497"/>
                  <a:gd name="T72" fmla="*/ 213 w 497"/>
                  <a:gd name="T73" fmla="*/ 397 h 497"/>
                  <a:gd name="T74" fmla="*/ 284 w 497"/>
                  <a:gd name="T75" fmla="*/ 397 h 497"/>
                  <a:gd name="T76" fmla="*/ 304 w 497"/>
                  <a:gd name="T77" fmla="*/ 390 h 497"/>
                  <a:gd name="T78" fmla="*/ 360 w 497"/>
                  <a:gd name="T79" fmla="*/ 353 h 497"/>
                  <a:gd name="T80" fmla="*/ 372 w 497"/>
                  <a:gd name="T81" fmla="*/ 338 h 497"/>
                  <a:gd name="T82" fmla="*/ 399 w 497"/>
                  <a:gd name="T83" fmla="*/ 274 h 497"/>
                  <a:gd name="T84" fmla="*/ 401 w 497"/>
                  <a:gd name="T85" fmla="*/ 25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497">
                    <a:moveTo>
                      <a:pt x="496" y="244"/>
                    </a:moveTo>
                    <a:cubicBezTo>
                      <a:pt x="497" y="247"/>
                      <a:pt x="497" y="250"/>
                      <a:pt x="496" y="253"/>
                    </a:cubicBezTo>
                    <a:lnTo>
                      <a:pt x="492" y="293"/>
                    </a:lnTo>
                    <a:cubicBezTo>
                      <a:pt x="492" y="297"/>
                      <a:pt x="491" y="300"/>
                      <a:pt x="490" y="303"/>
                    </a:cubicBezTo>
                    <a:lnTo>
                      <a:pt x="478" y="341"/>
                    </a:lnTo>
                    <a:cubicBezTo>
                      <a:pt x="477" y="344"/>
                      <a:pt x="476" y="346"/>
                      <a:pt x="475" y="349"/>
                    </a:cubicBezTo>
                    <a:lnTo>
                      <a:pt x="457" y="383"/>
                    </a:lnTo>
                    <a:cubicBezTo>
                      <a:pt x="455" y="386"/>
                      <a:pt x="454" y="388"/>
                      <a:pt x="452" y="390"/>
                    </a:cubicBezTo>
                    <a:lnTo>
                      <a:pt x="428" y="420"/>
                    </a:lnTo>
                    <a:cubicBezTo>
                      <a:pt x="426" y="423"/>
                      <a:pt x="423" y="426"/>
                      <a:pt x="420" y="428"/>
                    </a:cubicBezTo>
                    <a:lnTo>
                      <a:pt x="390" y="452"/>
                    </a:lnTo>
                    <a:cubicBezTo>
                      <a:pt x="388" y="454"/>
                      <a:pt x="386" y="455"/>
                      <a:pt x="383" y="457"/>
                    </a:cubicBezTo>
                    <a:lnTo>
                      <a:pt x="349" y="475"/>
                    </a:lnTo>
                    <a:cubicBezTo>
                      <a:pt x="346" y="476"/>
                      <a:pt x="344" y="477"/>
                      <a:pt x="341" y="478"/>
                    </a:cubicBezTo>
                    <a:lnTo>
                      <a:pt x="303" y="490"/>
                    </a:lnTo>
                    <a:cubicBezTo>
                      <a:pt x="300" y="491"/>
                      <a:pt x="297" y="492"/>
                      <a:pt x="293" y="492"/>
                    </a:cubicBezTo>
                    <a:lnTo>
                      <a:pt x="253" y="496"/>
                    </a:lnTo>
                    <a:cubicBezTo>
                      <a:pt x="250" y="497"/>
                      <a:pt x="247" y="497"/>
                      <a:pt x="244" y="496"/>
                    </a:cubicBezTo>
                    <a:lnTo>
                      <a:pt x="204" y="492"/>
                    </a:lnTo>
                    <a:cubicBezTo>
                      <a:pt x="200" y="492"/>
                      <a:pt x="197" y="491"/>
                      <a:pt x="194" y="490"/>
                    </a:cubicBezTo>
                    <a:lnTo>
                      <a:pt x="156" y="478"/>
                    </a:lnTo>
                    <a:cubicBezTo>
                      <a:pt x="153" y="477"/>
                      <a:pt x="151" y="476"/>
                      <a:pt x="148" y="475"/>
                    </a:cubicBezTo>
                    <a:lnTo>
                      <a:pt x="114" y="457"/>
                    </a:lnTo>
                    <a:cubicBezTo>
                      <a:pt x="111" y="455"/>
                      <a:pt x="108" y="454"/>
                      <a:pt x="106" y="451"/>
                    </a:cubicBezTo>
                    <a:lnTo>
                      <a:pt x="77" y="427"/>
                    </a:lnTo>
                    <a:cubicBezTo>
                      <a:pt x="75" y="426"/>
                      <a:pt x="72" y="423"/>
                      <a:pt x="71" y="421"/>
                    </a:cubicBezTo>
                    <a:lnTo>
                      <a:pt x="46" y="391"/>
                    </a:lnTo>
                    <a:cubicBezTo>
                      <a:pt x="43" y="389"/>
                      <a:pt x="42" y="386"/>
                      <a:pt x="40" y="383"/>
                    </a:cubicBezTo>
                    <a:lnTo>
                      <a:pt x="22" y="349"/>
                    </a:lnTo>
                    <a:cubicBezTo>
                      <a:pt x="21" y="346"/>
                      <a:pt x="20" y="344"/>
                      <a:pt x="19" y="341"/>
                    </a:cubicBezTo>
                    <a:lnTo>
                      <a:pt x="7" y="303"/>
                    </a:lnTo>
                    <a:cubicBezTo>
                      <a:pt x="6" y="300"/>
                      <a:pt x="5" y="297"/>
                      <a:pt x="5" y="293"/>
                    </a:cubicBezTo>
                    <a:lnTo>
                      <a:pt x="1" y="253"/>
                    </a:lnTo>
                    <a:cubicBezTo>
                      <a:pt x="0" y="250"/>
                      <a:pt x="0" y="247"/>
                      <a:pt x="1" y="244"/>
                    </a:cubicBezTo>
                    <a:lnTo>
                      <a:pt x="5" y="204"/>
                    </a:lnTo>
                    <a:cubicBezTo>
                      <a:pt x="5" y="200"/>
                      <a:pt x="6" y="197"/>
                      <a:pt x="7" y="194"/>
                    </a:cubicBezTo>
                    <a:lnTo>
                      <a:pt x="19" y="156"/>
                    </a:lnTo>
                    <a:cubicBezTo>
                      <a:pt x="20" y="153"/>
                      <a:pt x="21" y="151"/>
                      <a:pt x="22" y="148"/>
                    </a:cubicBezTo>
                    <a:lnTo>
                      <a:pt x="40" y="114"/>
                    </a:lnTo>
                    <a:cubicBezTo>
                      <a:pt x="42" y="111"/>
                      <a:pt x="44" y="108"/>
                      <a:pt x="46" y="105"/>
                    </a:cubicBezTo>
                    <a:lnTo>
                      <a:pt x="71" y="76"/>
                    </a:lnTo>
                    <a:cubicBezTo>
                      <a:pt x="73" y="74"/>
                      <a:pt x="74" y="73"/>
                      <a:pt x="76" y="71"/>
                    </a:cubicBezTo>
                    <a:lnTo>
                      <a:pt x="105" y="46"/>
                    </a:lnTo>
                    <a:cubicBezTo>
                      <a:pt x="108" y="44"/>
                      <a:pt x="111" y="42"/>
                      <a:pt x="114" y="40"/>
                    </a:cubicBezTo>
                    <a:lnTo>
                      <a:pt x="148" y="22"/>
                    </a:lnTo>
                    <a:cubicBezTo>
                      <a:pt x="151" y="21"/>
                      <a:pt x="153" y="20"/>
                      <a:pt x="156" y="19"/>
                    </a:cubicBezTo>
                    <a:lnTo>
                      <a:pt x="194" y="7"/>
                    </a:lnTo>
                    <a:cubicBezTo>
                      <a:pt x="197" y="6"/>
                      <a:pt x="200" y="5"/>
                      <a:pt x="204" y="5"/>
                    </a:cubicBezTo>
                    <a:lnTo>
                      <a:pt x="244" y="1"/>
                    </a:lnTo>
                    <a:cubicBezTo>
                      <a:pt x="247" y="0"/>
                      <a:pt x="250" y="0"/>
                      <a:pt x="253" y="1"/>
                    </a:cubicBezTo>
                    <a:lnTo>
                      <a:pt x="293" y="5"/>
                    </a:lnTo>
                    <a:cubicBezTo>
                      <a:pt x="297" y="5"/>
                      <a:pt x="300" y="6"/>
                      <a:pt x="303" y="7"/>
                    </a:cubicBezTo>
                    <a:lnTo>
                      <a:pt x="341" y="19"/>
                    </a:lnTo>
                    <a:cubicBezTo>
                      <a:pt x="344" y="20"/>
                      <a:pt x="346" y="21"/>
                      <a:pt x="349" y="22"/>
                    </a:cubicBezTo>
                    <a:lnTo>
                      <a:pt x="383" y="40"/>
                    </a:lnTo>
                    <a:cubicBezTo>
                      <a:pt x="386" y="42"/>
                      <a:pt x="389" y="43"/>
                      <a:pt x="391" y="46"/>
                    </a:cubicBezTo>
                    <a:lnTo>
                      <a:pt x="421" y="71"/>
                    </a:lnTo>
                    <a:cubicBezTo>
                      <a:pt x="423" y="72"/>
                      <a:pt x="426" y="75"/>
                      <a:pt x="427" y="77"/>
                    </a:cubicBezTo>
                    <a:lnTo>
                      <a:pt x="451" y="106"/>
                    </a:lnTo>
                    <a:cubicBezTo>
                      <a:pt x="454" y="108"/>
                      <a:pt x="455" y="111"/>
                      <a:pt x="457" y="114"/>
                    </a:cubicBezTo>
                    <a:lnTo>
                      <a:pt x="475" y="148"/>
                    </a:lnTo>
                    <a:cubicBezTo>
                      <a:pt x="476" y="151"/>
                      <a:pt x="477" y="153"/>
                      <a:pt x="478" y="156"/>
                    </a:cubicBezTo>
                    <a:lnTo>
                      <a:pt x="490" y="194"/>
                    </a:lnTo>
                    <a:cubicBezTo>
                      <a:pt x="491" y="197"/>
                      <a:pt x="492" y="200"/>
                      <a:pt x="492" y="204"/>
                    </a:cubicBezTo>
                    <a:lnTo>
                      <a:pt x="496" y="244"/>
                    </a:lnTo>
                    <a:close/>
                    <a:moveTo>
                      <a:pt x="397" y="213"/>
                    </a:moveTo>
                    <a:lnTo>
                      <a:pt x="399" y="223"/>
                    </a:lnTo>
                    <a:lnTo>
                      <a:pt x="387" y="185"/>
                    </a:lnTo>
                    <a:lnTo>
                      <a:pt x="390" y="193"/>
                    </a:lnTo>
                    <a:lnTo>
                      <a:pt x="372" y="159"/>
                    </a:lnTo>
                    <a:lnTo>
                      <a:pt x="377" y="167"/>
                    </a:lnTo>
                    <a:lnTo>
                      <a:pt x="353" y="138"/>
                    </a:lnTo>
                    <a:lnTo>
                      <a:pt x="360" y="144"/>
                    </a:lnTo>
                    <a:lnTo>
                      <a:pt x="330" y="119"/>
                    </a:lnTo>
                    <a:lnTo>
                      <a:pt x="338" y="125"/>
                    </a:lnTo>
                    <a:lnTo>
                      <a:pt x="304" y="107"/>
                    </a:lnTo>
                    <a:lnTo>
                      <a:pt x="312" y="110"/>
                    </a:lnTo>
                    <a:lnTo>
                      <a:pt x="274" y="98"/>
                    </a:lnTo>
                    <a:lnTo>
                      <a:pt x="284" y="100"/>
                    </a:lnTo>
                    <a:lnTo>
                      <a:pt x="244" y="96"/>
                    </a:lnTo>
                    <a:lnTo>
                      <a:pt x="253" y="96"/>
                    </a:lnTo>
                    <a:lnTo>
                      <a:pt x="213" y="100"/>
                    </a:lnTo>
                    <a:lnTo>
                      <a:pt x="223" y="98"/>
                    </a:lnTo>
                    <a:lnTo>
                      <a:pt x="185" y="110"/>
                    </a:lnTo>
                    <a:lnTo>
                      <a:pt x="193" y="107"/>
                    </a:lnTo>
                    <a:lnTo>
                      <a:pt x="159" y="125"/>
                    </a:lnTo>
                    <a:lnTo>
                      <a:pt x="168" y="119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19" y="168"/>
                    </a:lnTo>
                    <a:lnTo>
                      <a:pt x="125" y="159"/>
                    </a:lnTo>
                    <a:lnTo>
                      <a:pt x="107" y="193"/>
                    </a:lnTo>
                    <a:lnTo>
                      <a:pt x="110" y="185"/>
                    </a:lnTo>
                    <a:lnTo>
                      <a:pt x="98" y="223"/>
                    </a:lnTo>
                    <a:lnTo>
                      <a:pt x="100" y="213"/>
                    </a:lnTo>
                    <a:lnTo>
                      <a:pt x="96" y="253"/>
                    </a:lnTo>
                    <a:lnTo>
                      <a:pt x="96" y="244"/>
                    </a:lnTo>
                    <a:lnTo>
                      <a:pt x="100" y="284"/>
                    </a:lnTo>
                    <a:lnTo>
                      <a:pt x="98" y="274"/>
                    </a:lnTo>
                    <a:lnTo>
                      <a:pt x="110" y="312"/>
                    </a:lnTo>
                    <a:lnTo>
                      <a:pt x="107" y="304"/>
                    </a:lnTo>
                    <a:lnTo>
                      <a:pt x="125" y="338"/>
                    </a:lnTo>
                    <a:lnTo>
                      <a:pt x="119" y="330"/>
                    </a:lnTo>
                    <a:lnTo>
                      <a:pt x="144" y="360"/>
                    </a:lnTo>
                    <a:lnTo>
                      <a:pt x="138" y="353"/>
                    </a:lnTo>
                    <a:lnTo>
                      <a:pt x="167" y="377"/>
                    </a:lnTo>
                    <a:lnTo>
                      <a:pt x="159" y="372"/>
                    </a:lnTo>
                    <a:lnTo>
                      <a:pt x="193" y="390"/>
                    </a:lnTo>
                    <a:lnTo>
                      <a:pt x="185" y="387"/>
                    </a:lnTo>
                    <a:lnTo>
                      <a:pt x="223" y="399"/>
                    </a:lnTo>
                    <a:lnTo>
                      <a:pt x="213" y="397"/>
                    </a:lnTo>
                    <a:lnTo>
                      <a:pt x="253" y="401"/>
                    </a:lnTo>
                    <a:lnTo>
                      <a:pt x="244" y="401"/>
                    </a:lnTo>
                    <a:lnTo>
                      <a:pt x="284" y="397"/>
                    </a:lnTo>
                    <a:lnTo>
                      <a:pt x="274" y="399"/>
                    </a:lnTo>
                    <a:lnTo>
                      <a:pt x="312" y="387"/>
                    </a:lnTo>
                    <a:lnTo>
                      <a:pt x="304" y="390"/>
                    </a:lnTo>
                    <a:lnTo>
                      <a:pt x="338" y="372"/>
                    </a:lnTo>
                    <a:lnTo>
                      <a:pt x="330" y="377"/>
                    </a:lnTo>
                    <a:lnTo>
                      <a:pt x="360" y="353"/>
                    </a:lnTo>
                    <a:lnTo>
                      <a:pt x="353" y="360"/>
                    </a:lnTo>
                    <a:lnTo>
                      <a:pt x="377" y="330"/>
                    </a:lnTo>
                    <a:lnTo>
                      <a:pt x="372" y="338"/>
                    </a:lnTo>
                    <a:lnTo>
                      <a:pt x="390" y="304"/>
                    </a:lnTo>
                    <a:lnTo>
                      <a:pt x="387" y="312"/>
                    </a:lnTo>
                    <a:lnTo>
                      <a:pt x="399" y="274"/>
                    </a:lnTo>
                    <a:lnTo>
                      <a:pt x="397" y="284"/>
                    </a:lnTo>
                    <a:lnTo>
                      <a:pt x="401" y="244"/>
                    </a:lnTo>
                    <a:lnTo>
                      <a:pt x="401" y="253"/>
                    </a:lnTo>
                    <a:lnTo>
                      <a:pt x="397" y="213"/>
                    </a:lnTo>
                    <a:close/>
                  </a:path>
                </a:pathLst>
              </a:custGeom>
              <a:solidFill>
                <a:srgbClr val="DA8137"/>
              </a:solidFill>
              <a:ln w="1" cap="flat">
                <a:solidFill>
                  <a:srgbClr val="DA8137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5" name="Rectangle 470"/>
              <p:cNvSpPr>
                <a:spLocks noChangeArrowheads="1"/>
              </p:cNvSpPr>
              <p:nvPr/>
            </p:nvSpPr>
            <p:spPr bwMode="auto">
              <a:xfrm>
                <a:off x="3151700" y="2649537"/>
                <a:ext cx="510247" cy="15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480</a:t>
                </a:r>
                <a:r>
                  <a:rPr kumimoji="1" lang="en-US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 </a:t>
                </a:r>
                <a:r>
                  <a:rPr kumimoji="1" lang="ja-JP" altLang="ja-JP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min</a:t>
                </a:r>
                <a:endPara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cxnSp>
            <p:nvCxnSpPr>
              <p:cNvPr id="226" name="直線コネクタ 225"/>
              <p:cNvCxnSpPr/>
              <p:nvPr/>
            </p:nvCxnSpPr>
            <p:spPr>
              <a:xfrm>
                <a:off x="1993240" y="2822400"/>
                <a:ext cx="0" cy="3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線コネクタ 226"/>
              <p:cNvCxnSpPr/>
              <p:nvPr/>
            </p:nvCxnSpPr>
            <p:spPr>
              <a:xfrm>
                <a:off x="2413217" y="2822400"/>
                <a:ext cx="0" cy="3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線コネクタ 227"/>
              <p:cNvCxnSpPr/>
              <p:nvPr/>
            </p:nvCxnSpPr>
            <p:spPr>
              <a:xfrm>
                <a:off x="2829611" y="2822400"/>
                <a:ext cx="0" cy="3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線コネクタ 228"/>
              <p:cNvCxnSpPr/>
              <p:nvPr/>
            </p:nvCxnSpPr>
            <p:spPr>
              <a:xfrm>
                <a:off x="3243406" y="2822400"/>
                <a:ext cx="0" cy="3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線コネクタ 229"/>
              <p:cNvCxnSpPr/>
              <p:nvPr/>
            </p:nvCxnSpPr>
            <p:spPr>
              <a:xfrm>
                <a:off x="1584838" y="2504834"/>
                <a:ext cx="3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線コネクタ 230"/>
              <p:cNvCxnSpPr/>
              <p:nvPr/>
            </p:nvCxnSpPr>
            <p:spPr>
              <a:xfrm>
                <a:off x="1584838" y="2147913"/>
                <a:ext cx="3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線コネクタ 231"/>
              <p:cNvCxnSpPr/>
              <p:nvPr/>
            </p:nvCxnSpPr>
            <p:spPr>
              <a:xfrm>
                <a:off x="1581663" y="1793510"/>
                <a:ext cx="3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線コネクタ 232"/>
              <p:cNvCxnSpPr/>
              <p:nvPr/>
            </p:nvCxnSpPr>
            <p:spPr>
              <a:xfrm>
                <a:off x="1581633" y="1434724"/>
                <a:ext cx="3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" name="テキスト ボックス 233"/>
            <p:cNvSpPr txBox="1"/>
            <p:nvPr/>
          </p:nvSpPr>
          <p:spPr>
            <a:xfrm rot="16200000">
              <a:off x="-1325321" y="2394752"/>
              <a:ext cx="3029861" cy="50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Vickers hardness, </a:t>
              </a:r>
              <a:r>
                <a:rPr kumimoji="1" lang="en-US" altLang="ja-JP" sz="1400" i="1" dirty="0" err="1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kumimoji="1" lang="en-US" altLang="ja-JP" sz="1400" baseline="-25000" dirty="0" err="1" smtClean="0">
                  <a:latin typeface="Arial" pitchFamily="34" charset="0"/>
                  <a:cs typeface="Arial" pitchFamily="34" charset="0"/>
                </a:rPr>
                <a:t>v</a:t>
              </a:r>
              <a:endParaRPr kumimoji="1" lang="ja-JP" alt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テキスト ボックス 234"/>
            <p:cNvSpPr txBox="1"/>
            <p:nvPr/>
          </p:nvSpPr>
          <p:spPr>
            <a:xfrm>
              <a:off x="1115638" y="4364625"/>
              <a:ext cx="2778633" cy="503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Aging time, </a:t>
              </a:r>
              <a:r>
                <a:rPr kumimoji="1" lang="en-US" altLang="ja-JP" sz="1400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 / </a:t>
              </a:r>
              <a:r>
                <a:rPr kumimoji="1" lang="en-US" altLang="ja-JP" sz="1400" dirty="0" err="1" smtClean="0">
                  <a:latin typeface="Arial" pitchFamily="34" charset="0"/>
                  <a:cs typeface="Arial" pitchFamily="34" charset="0"/>
                </a:rPr>
                <a:t>ks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6" name="グループ化 235"/>
          <p:cNvGrpSpPr>
            <a:grpSpLocks noChangeAspect="1"/>
          </p:cNvGrpSpPr>
          <p:nvPr/>
        </p:nvGrpSpPr>
        <p:grpSpPr>
          <a:xfrm>
            <a:off x="1799569" y="4304928"/>
            <a:ext cx="3139504" cy="2397440"/>
            <a:chOff x="4385141" y="578440"/>
            <a:chExt cx="4800779" cy="3666050"/>
          </a:xfrm>
        </p:grpSpPr>
        <p:sp>
          <p:nvSpPr>
            <p:cNvPr id="237" name="縦軸名"/>
            <p:cNvSpPr txBox="1"/>
            <p:nvPr/>
          </p:nvSpPr>
          <p:spPr>
            <a:xfrm rot="16200000">
              <a:off x="8028277" y="1857808"/>
              <a:ext cx="1844648" cy="47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400" i="1" dirty="0" smtClean="0"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ja-JP" sz="1400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(%), </a:t>
              </a:r>
              <a:r>
                <a:rPr lang="en-US" altLang="ja-JP" sz="1400" i="1" dirty="0" err="1" smtClean="0">
                  <a:latin typeface="Arial" pitchFamily="34" charset="0"/>
                  <a:cs typeface="Arial" pitchFamily="34" charset="0"/>
                </a:rPr>
                <a:t>ε</a:t>
              </a:r>
              <a:r>
                <a:rPr lang="en-US" altLang="ja-JP" sz="14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kumimoji="1" lang="ja-JP" alt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375"/>
            <p:cNvSpPr>
              <a:spLocks noEditPoints="1"/>
            </p:cNvSpPr>
            <p:nvPr/>
          </p:nvSpPr>
          <p:spPr bwMode="auto">
            <a:xfrm>
              <a:off x="5295381" y="701251"/>
              <a:ext cx="3236421" cy="2862470"/>
            </a:xfrm>
            <a:custGeom>
              <a:avLst/>
              <a:gdLst>
                <a:gd name="T0" fmla="*/ 0 w 22192"/>
                <a:gd name="T1" fmla="*/ 48 h 19520"/>
                <a:gd name="T2" fmla="*/ 48 w 22192"/>
                <a:gd name="T3" fmla="*/ 0 h 19520"/>
                <a:gd name="T4" fmla="*/ 22144 w 22192"/>
                <a:gd name="T5" fmla="*/ 0 h 19520"/>
                <a:gd name="T6" fmla="*/ 22192 w 22192"/>
                <a:gd name="T7" fmla="*/ 48 h 19520"/>
                <a:gd name="T8" fmla="*/ 22192 w 22192"/>
                <a:gd name="T9" fmla="*/ 19472 h 19520"/>
                <a:gd name="T10" fmla="*/ 22144 w 22192"/>
                <a:gd name="T11" fmla="*/ 19520 h 19520"/>
                <a:gd name="T12" fmla="*/ 48 w 22192"/>
                <a:gd name="T13" fmla="*/ 19520 h 19520"/>
                <a:gd name="T14" fmla="*/ 0 w 22192"/>
                <a:gd name="T15" fmla="*/ 19472 h 19520"/>
                <a:gd name="T16" fmla="*/ 0 w 22192"/>
                <a:gd name="T17" fmla="*/ 48 h 19520"/>
                <a:gd name="T18" fmla="*/ 96 w 22192"/>
                <a:gd name="T19" fmla="*/ 19472 h 19520"/>
                <a:gd name="T20" fmla="*/ 48 w 22192"/>
                <a:gd name="T21" fmla="*/ 19424 h 19520"/>
                <a:gd name="T22" fmla="*/ 22144 w 22192"/>
                <a:gd name="T23" fmla="*/ 19424 h 19520"/>
                <a:gd name="T24" fmla="*/ 22096 w 22192"/>
                <a:gd name="T25" fmla="*/ 19472 h 19520"/>
                <a:gd name="T26" fmla="*/ 22096 w 22192"/>
                <a:gd name="T27" fmla="*/ 48 h 19520"/>
                <a:gd name="T28" fmla="*/ 22144 w 22192"/>
                <a:gd name="T29" fmla="*/ 96 h 19520"/>
                <a:gd name="T30" fmla="*/ 48 w 22192"/>
                <a:gd name="T31" fmla="*/ 96 h 19520"/>
                <a:gd name="T32" fmla="*/ 96 w 22192"/>
                <a:gd name="T33" fmla="*/ 48 h 19520"/>
                <a:gd name="T34" fmla="*/ 96 w 22192"/>
                <a:gd name="T35" fmla="*/ 19472 h 19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92" h="19520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22144" y="0"/>
                  </a:lnTo>
                  <a:cubicBezTo>
                    <a:pt x="22171" y="0"/>
                    <a:pt x="22192" y="22"/>
                    <a:pt x="22192" y="48"/>
                  </a:cubicBezTo>
                  <a:lnTo>
                    <a:pt x="22192" y="19472"/>
                  </a:lnTo>
                  <a:cubicBezTo>
                    <a:pt x="22192" y="19499"/>
                    <a:pt x="22171" y="19520"/>
                    <a:pt x="22144" y="19520"/>
                  </a:cubicBezTo>
                  <a:lnTo>
                    <a:pt x="48" y="19520"/>
                  </a:lnTo>
                  <a:cubicBezTo>
                    <a:pt x="22" y="19520"/>
                    <a:pt x="0" y="19499"/>
                    <a:pt x="0" y="19472"/>
                  </a:cubicBezTo>
                  <a:lnTo>
                    <a:pt x="0" y="48"/>
                  </a:lnTo>
                  <a:close/>
                  <a:moveTo>
                    <a:pt x="96" y="19472"/>
                  </a:moveTo>
                  <a:lnTo>
                    <a:pt x="48" y="19424"/>
                  </a:lnTo>
                  <a:lnTo>
                    <a:pt x="22144" y="19424"/>
                  </a:lnTo>
                  <a:lnTo>
                    <a:pt x="22096" y="19472"/>
                  </a:lnTo>
                  <a:lnTo>
                    <a:pt x="22096" y="48"/>
                  </a:lnTo>
                  <a:lnTo>
                    <a:pt x="22144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19472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grpSp>
          <p:nvGrpSpPr>
            <p:cNvPr id="239" name="グループ化 852"/>
            <p:cNvGrpSpPr/>
            <p:nvPr/>
          </p:nvGrpSpPr>
          <p:grpSpPr>
            <a:xfrm>
              <a:off x="4864333" y="578440"/>
              <a:ext cx="384724" cy="3129646"/>
              <a:chOff x="4560975" y="1481139"/>
              <a:chExt cx="412470" cy="3288235"/>
            </a:xfrm>
          </p:grpSpPr>
          <p:sp>
            <p:nvSpPr>
              <p:cNvPr id="380" name="Rectangle 479"/>
              <p:cNvSpPr>
                <a:spLocks noChangeArrowheads="1"/>
              </p:cNvSpPr>
              <p:nvPr/>
            </p:nvSpPr>
            <p:spPr bwMode="auto">
              <a:xfrm>
                <a:off x="4560975" y="4478339"/>
                <a:ext cx="412467" cy="291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150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81" name="Rectangle 480"/>
              <p:cNvSpPr>
                <a:spLocks noChangeArrowheads="1"/>
              </p:cNvSpPr>
              <p:nvPr/>
            </p:nvSpPr>
            <p:spPr bwMode="auto">
              <a:xfrm>
                <a:off x="4560976" y="3879852"/>
                <a:ext cx="412467" cy="291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180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82" name="Rectangle 481"/>
              <p:cNvSpPr>
                <a:spLocks noChangeArrowheads="1"/>
              </p:cNvSpPr>
              <p:nvPr/>
            </p:nvSpPr>
            <p:spPr bwMode="auto">
              <a:xfrm>
                <a:off x="4560976" y="3279777"/>
                <a:ext cx="412467" cy="291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210</a:t>
                </a:r>
                <a:endPara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83" name="Rectangle 482"/>
              <p:cNvSpPr>
                <a:spLocks noChangeArrowheads="1"/>
              </p:cNvSpPr>
              <p:nvPr/>
            </p:nvSpPr>
            <p:spPr bwMode="auto">
              <a:xfrm>
                <a:off x="4560976" y="2679702"/>
                <a:ext cx="412467" cy="291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240</a:t>
                </a:r>
                <a:endPara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84" name="Rectangle 483"/>
              <p:cNvSpPr>
                <a:spLocks noChangeArrowheads="1"/>
              </p:cNvSpPr>
              <p:nvPr/>
            </p:nvSpPr>
            <p:spPr bwMode="auto">
              <a:xfrm>
                <a:off x="4560976" y="2079627"/>
                <a:ext cx="412467" cy="291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270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85" name="Rectangle 484"/>
              <p:cNvSpPr>
                <a:spLocks noChangeArrowheads="1"/>
              </p:cNvSpPr>
              <p:nvPr/>
            </p:nvSpPr>
            <p:spPr bwMode="auto">
              <a:xfrm>
                <a:off x="4560978" y="1481139"/>
                <a:ext cx="412467" cy="291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300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</p:grpSp>
        <p:sp>
          <p:nvSpPr>
            <p:cNvPr id="240" name="Rectangle 485"/>
            <p:cNvSpPr>
              <a:spLocks noChangeArrowheads="1"/>
            </p:cNvSpPr>
            <p:nvPr/>
          </p:nvSpPr>
          <p:spPr bwMode="auto">
            <a:xfrm>
              <a:off x="5219624" y="3624481"/>
              <a:ext cx="3206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0.5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41" name="Rectangle 486"/>
            <p:cNvSpPr>
              <a:spLocks noChangeArrowheads="1"/>
            </p:cNvSpPr>
            <p:nvPr/>
          </p:nvSpPr>
          <p:spPr bwMode="auto">
            <a:xfrm>
              <a:off x="6873579" y="3624481"/>
              <a:ext cx="1282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5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42" name="Rectangle 487"/>
            <p:cNvSpPr>
              <a:spLocks noChangeArrowheads="1"/>
            </p:cNvSpPr>
            <p:nvPr/>
          </p:nvSpPr>
          <p:spPr bwMode="auto">
            <a:xfrm>
              <a:off x="8447577" y="3624481"/>
              <a:ext cx="2564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50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cxnSp>
          <p:nvCxnSpPr>
            <p:cNvPr id="243" name="直線コネクタ 242"/>
            <p:cNvCxnSpPr/>
            <p:nvPr/>
          </p:nvCxnSpPr>
          <p:spPr>
            <a:xfrm>
              <a:off x="5306025" y="3012794"/>
              <a:ext cx="623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コネクタ 243"/>
            <p:cNvCxnSpPr/>
            <p:nvPr/>
          </p:nvCxnSpPr>
          <p:spPr>
            <a:xfrm>
              <a:off x="5300028" y="2437633"/>
              <a:ext cx="623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>
            <a:xfrm>
              <a:off x="5308913" y="1853080"/>
              <a:ext cx="623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245"/>
            <p:cNvCxnSpPr/>
            <p:nvPr/>
          </p:nvCxnSpPr>
          <p:spPr>
            <a:xfrm>
              <a:off x="5310319" y="1293083"/>
              <a:ext cx="623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コネクタ 246"/>
            <p:cNvCxnSpPr/>
            <p:nvPr/>
          </p:nvCxnSpPr>
          <p:spPr>
            <a:xfrm>
              <a:off x="6918094" y="3501318"/>
              <a:ext cx="0" cy="60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グループ化 767"/>
            <p:cNvGrpSpPr/>
            <p:nvPr/>
          </p:nvGrpSpPr>
          <p:grpSpPr>
            <a:xfrm>
              <a:off x="5527548" y="3110350"/>
              <a:ext cx="2881244" cy="435759"/>
              <a:chOff x="-138179" y="4103270"/>
              <a:chExt cx="3089038" cy="457843"/>
            </a:xfrm>
          </p:grpSpPr>
          <p:grpSp>
            <p:nvGrpSpPr>
              <p:cNvPr id="359" name="グループ化 2420"/>
              <p:cNvGrpSpPr/>
              <p:nvPr/>
            </p:nvGrpSpPr>
            <p:grpSpPr>
              <a:xfrm>
                <a:off x="-138179" y="4253555"/>
                <a:ext cx="534361" cy="289374"/>
                <a:chOff x="5653526" y="3440053"/>
                <a:chExt cx="534361" cy="289374"/>
              </a:xfrm>
            </p:grpSpPr>
            <p:sp>
              <p:nvSpPr>
                <p:cNvPr id="376" name="Freeform 295"/>
                <p:cNvSpPr>
                  <a:spLocks/>
                </p:cNvSpPr>
                <p:nvPr/>
              </p:nvSpPr>
              <p:spPr bwMode="auto">
                <a:xfrm>
                  <a:off x="5653526" y="3520845"/>
                  <a:ext cx="306448" cy="26988"/>
                </a:xfrm>
                <a:custGeom>
                  <a:avLst/>
                  <a:gdLst>
                    <a:gd name="T0" fmla="*/ 72 w 1424"/>
                    <a:gd name="T1" fmla="*/ 0 h 144"/>
                    <a:gd name="T2" fmla="*/ 1352 w 1424"/>
                    <a:gd name="T3" fmla="*/ 0 h 144"/>
                    <a:gd name="T4" fmla="*/ 1424 w 1424"/>
                    <a:gd name="T5" fmla="*/ 72 h 144"/>
                    <a:gd name="T6" fmla="*/ 1352 w 1424"/>
                    <a:gd name="T7" fmla="*/ 144 h 144"/>
                    <a:gd name="T8" fmla="*/ 72 w 1424"/>
                    <a:gd name="T9" fmla="*/ 144 h 144"/>
                    <a:gd name="T10" fmla="*/ 0 w 1424"/>
                    <a:gd name="T11" fmla="*/ 72 h 144"/>
                    <a:gd name="T12" fmla="*/ 72 w 1424"/>
                    <a:gd name="T1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4" h="144">
                      <a:moveTo>
                        <a:pt x="72" y="0"/>
                      </a:moveTo>
                      <a:lnTo>
                        <a:pt x="1352" y="0"/>
                      </a:lnTo>
                      <a:cubicBezTo>
                        <a:pt x="1392" y="0"/>
                        <a:pt x="1424" y="33"/>
                        <a:pt x="1424" y="72"/>
                      </a:cubicBezTo>
                      <a:cubicBezTo>
                        <a:pt x="1424" y="112"/>
                        <a:pt x="1392" y="144"/>
                        <a:pt x="1352" y="144"/>
                      </a:cubicBezTo>
                      <a:lnTo>
                        <a:pt x="72" y="144"/>
                      </a:lnTo>
                      <a:cubicBezTo>
                        <a:pt x="33" y="144"/>
                        <a:pt x="0" y="112"/>
                        <a:pt x="0" y="72"/>
                      </a:cubicBezTo>
                      <a:cubicBezTo>
                        <a:pt x="0" y="33"/>
                        <a:pt x="33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A7EBB"/>
                </a:solidFill>
                <a:ln w="1" cap="flat">
                  <a:solidFill>
                    <a:srgbClr val="4A7EBB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77" name="Freeform 296"/>
                <p:cNvSpPr>
                  <a:spLocks/>
                </p:cNvSpPr>
                <p:nvPr/>
              </p:nvSpPr>
              <p:spPr bwMode="auto">
                <a:xfrm>
                  <a:off x="5762843" y="3500849"/>
                  <a:ext cx="86021" cy="76200"/>
                </a:xfrm>
                <a:custGeom>
                  <a:avLst/>
                  <a:gdLst>
                    <a:gd name="T0" fmla="*/ 24 w 48"/>
                    <a:gd name="T1" fmla="*/ 0 h 48"/>
                    <a:gd name="T2" fmla="*/ 48 w 48"/>
                    <a:gd name="T3" fmla="*/ 24 h 48"/>
                    <a:gd name="T4" fmla="*/ 24 w 48"/>
                    <a:gd name="T5" fmla="*/ 48 h 48"/>
                    <a:gd name="T6" fmla="*/ 0 w 48"/>
                    <a:gd name="T7" fmla="*/ 24 h 48"/>
                    <a:gd name="T8" fmla="*/ 24 w 48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8">
                      <a:moveTo>
                        <a:pt x="24" y="0"/>
                      </a:moveTo>
                      <a:lnTo>
                        <a:pt x="48" y="24"/>
                      </a:lnTo>
                      <a:lnTo>
                        <a:pt x="24" y="48"/>
                      </a:lnTo>
                      <a:lnTo>
                        <a:pt x="0" y="2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78" name="Freeform 297"/>
                <p:cNvSpPr>
                  <a:spLocks noEditPoints="1"/>
                </p:cNvSpPr>
                <p:nvPr/>
              </p:nvSpPr>
              <p:spPr bwMode="auto">
                <a:xfrm>
                  <a:off x="5757467" y="3492270"/>
                  <a:ext cx="98565" cy="85725"/>
                </a:xfrm>
                <a:custGeom>
                  <a:avLst/>
                  <a:gdLst>
                    <a:gd name="T0" fmla="*/ 210 w 453"/>
                    <a:gd name="T1" fmla="*/ 9 h 452"/>
                    <a:gd name="T2" fmla="*/ 244 w 453"/>
                    <a:gd name="T3" fmla="*/ 9 h 452"/>
                    <a:gd name="T4" fmla="*/ 444 w 453"/>
                    <a:gd name="T5" fmla="*/ 209 h 452"/>
                    <a:gd name="T6" fmla="*/ 444 w 453"/>
                    <a:gd name="T7" fmla="*/ 243 h 452"/>
                    <a:gd name="T8" fmla="*/ 244 w 453"/>
                    <a:gd name="T9" fmla="*/ 443 h 452"/>
                    <a:gd name="T10" fmla="*/ 210 w 453"/>
                    <a:gd name="T11" fmla="*/ 443 h 452"/>
                    <a:gd name="T12" fmla="*/ 10 w 453"/>
                    <a:gd name="T13" fmla="*/ 243 h 452"/>
                    <a:gd name="T14" fmla="*/ 10 w 453"/>
                    <a:gd name="T15" fmla="*/ 209 h 452"/>
                    <a:gd name="T16" fmla="*/ 210 w 453"/>
                    <a:gd name="T17" fmla="*/ 9 h 452"/>
                    <a:gd name="T18" fmla="*/ 44 w 453"/>
                    <a:gd name="T19" fmla="*/ 243 h 452"/>
                    <a:gd name="T20" fmla="*/ 44 w 453"/>
                    <a:gd name="T21" fmla="*/ 209 h 452"/>
                    <a:gd name="T22" fmla="*/ 244 w 453"/>
                    <a:gd name="T23" fmla="*/ 409 h 452"/>
                    <a:gd name="T24" fmla="*/ 210 w 453"/>
                    <a:gd name="T25" fmla="*/ 409 h 452"/>
                    <a:gd name="T26" fmla="*/ 410 w 453"/>
                    <a:gd name="T27" fmla="*/ 209 h 452"/>
                    <a:gd name="T28" fmla="*/ 410 w 453"/>
                    <a:gd name="T29" fmla="*/ 243 h 452"/>
                    <a:gd name="T30" fmla="*/ 210 w 453"/>
                    <a:gd name="T31" fmla="*/ 43 h 452"/>
                    <a:gd name="T32" fmla="*/ 244 w 453"/>
                    <a:gd name="T33" fmla="*/ 43 h 452"/>
                    <a:gd name="T34" fmla="*/ 44 w 453"/>
                    <a:gd name="T35" fmla="*/ 243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53" h="452">
                      <a:moveTo>
                        <a:pt x="210" y="9"/>
                      </a:moveTo>
                      <a:cubicBezTo>
                        <a:pt x="219" y="0"/>
                        <a:pt x="234" y="0"/>
                        <a:pt x="244" y="9"/>
                      </a:cubicBezTo>
                      <a:lnTo>
                        <a:pt x="444" y="209"/>
                      </a:lnTo>
                      <a:cubicBezTo>
                        <a:pt x="453" y="218"/>
                        <a:pt x="453" y="234"/>
                        <a:pt x="444" y="243"/>
                      </a:cubicBezTo>
                      <a:lnTo>
                        <a:pt x="244" y="443"/>
                      </a:lnTo>
                      <a:cubicBezTo>
                        <a:pt x="234" y="452"/>
                        <a:pt x="219" y="452"/>
                        <a:pt x="210" y="443"/>
                      </a:cubicBezTo>
                      <a:lnTo>
                        <a:pt x="10" y="243"/>
                      </a:lnTo>
                      <a:cubicBezTo>
                        <a:pt x="0" y="234"/>
                        <a:pt x="0" y="218"/>
                        <a:pt x="10" y="209"/>
                      </a:cubicBezTo>
                      <a:lnTo>
                        <a:pt x="210" y="9"/>
                      </a:lnTo>
                      <a:close/>
                      <a:moveTo>
                        <a:pt x="44" y="243"/>
                      </a:moveTo>
                      <a:lnTo>
                        <a:pt x="44" y="209"/>
                      </a:lnTo>
                      <a:lnTo>
                        <a:pt x="244" y="409"/>
                      </a:lnTo>
                      <a:lnTo>
                        <a:pt x="210" y="409"/>
                      </a:lnTo>
                      <a:lnTo>
                        <a:pt x="410" y="209"/>
                      </a:lnTo>
                      <a:lnTo>
                        <a:pt x="410" y="243"/>
                      </a:lnTo>
                      <a:lnTo>
                        <a:pt x="210" y="43"/>
                      </a:lnTo>
                      <a:lnTo>
                        <a:pt x="244" y="43"/>
                      </a:lnTo>
                      <a:lnTo>
                        <a:pt x="44" y="243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1" cap="flat">
                  <a:solidFill>
                    <a:srgbClr val="4A7EBB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79" name="Rectangle 298"/>
                <p:cNvSpPr>
                  <a:spLocks noChangeArrowheads="1"/>
                </p:cNvSpPr>
                <p:nvPr/>
              </p:nvSpPr>
              <p:spPr bwMode="auto">
                <a:xfrm>
                  <a:off x="5986446" y="3440053"/>
                  <a:ext cx="201441" cy="289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endParaRPr>
                </a:p>
              </p:txBody>
            </p:sp>
          </p:grpSp>
          <p:grpSp>
            <p:nvGrpSpPr>
              <p:cNvPr id="360" name="グループ化 2419"/>
              <p:cNvGrpSpPr/>
              <p:nvPr/>
            </p:nvGrpSpPr>
            <p:grpSpPr>
              <a:xfrm>
                <a:off x="809493" y="4298563"/>
                <a:ext cx="306448" cy="84138"/>
                <a:chOff x="5653526" y="3669118"/>
                <a:chExt cx="306448" cy="84138"/>
              </a:xfrm>
            </p:grpSpPr>
            <p:sp>
              <p:nvSpPr>
                <p:cNvPr id="373" name="Freeform 299"/>
                <p:cNvSpPr>
                  <a:spLocks/>
                </p:cNvSpPr>
                <p:nvPr/>
              </p:nvSpPr>
              <p:spPr bwMode="auto">
                <a:xfrm>
                  <a:off x="5653526" y="3697693"/>
                  <a:ext cx="306448" cy="26988"/>
                </a:xfrm>
                <a:custGeom>
                  <a:avLst/>
                  <a:gdLst>
                    <a:gd name="T0" fmla="*/ 72 w 1424"/>
                    <a:gd name="T1" fmla="*/ 0 h 144"/>
                    <a:gd name="T2" fmla="*/ 1352 w 1424"/>
                    <a:gd name="T3" fmla="*/ 0 h 144"/>
                    <a:gd name="T4" fmla="*/ 1424 w 1424"/>
                    <a:gd name="T5" fmla="*/ 72 h 144"/>
                    <a:gd name="T6" fmla="*/ 1352 w 1424"/>
                    <a:gd name="T7" fmla="*/ 144 h 144"/>
                    <a:gd name="T8" fmla="*/ 72 w 1424"/>
                    <a:gd name="T9" fmla="*/ 144 h 144"/>
                    <a:gd name="T10" fmla="*/ 0 w 1424"/>
                    <a:gd name="T11" fmla="*/ 72 h 144"/>
                    <a:gd name="T12" fmla="*/ 72 w 1424"/>
                    <a:gd name="T1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4" h="144">
                      <a:moveTo>
                        <a:pt x="72" y="0"/>
                      </a:moveTo>
                      <a:lnTo>
                        <a:pt x="1352" y="0"/>
                      </a:lnTo>
                      <a:cubicBezTo>
                        <a:pt x="1392" y="0"/>
                        <a:pt x="1424" y="33"/>
                        <a:pt x="1424" y="72"/>
                      </a:cubicBezTo>
                      <a:cubicBezTo>
                        <a:pt x="1424" y="112"/>
                        <a:pt x="1392" y="144"/>
                        <a:pt x="1352" y="144"/>
                      </a:cubicBezTo>
                      <a:lnTo>
                        <a:pt x="72" y="144"/>
                      </a:lnTo>
                      <a:cubicBezTo>
                        <a:pt x="33" y="144"/>
                        <a:pt x="0" y="112"/>
                        <a:pt x="0" y="72"/>
                      </a:cubicBezTo>
                      <a:cubicBezTo>
                        <a:pt x="0" y="33"/>
                        <a:pt x="33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BE4B48"/>
                </a:solidFill>
                <a:ln w="1" cap="flat">
                  <a:solidFill>
                    <a:srgbClr val="BE4B48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74" name="Rectangle 300"/>
                <p:cNvSpPr>
                  <a:spLocks noChangeArrowheads="1"/>
                </p:cNvSpPr>
                <p:nvPr/>
              </p:nvSpPr>
              <p:spPr bwMode="auto">
                <a:xfrm>
                  <a:off x="5762843" y="3673880"/>
                  <a:ext cx="86021" cy="762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75" name="Freeform 301"/>
                <p:cNvSpPr>
                  <a:spLocks noEditPoints="1"/>
                </p:cNvSpPr>
                <p:nvPr/>
              </p:nvSpPr>
              <p:spPr bwMode="auto">
                <a:xfrm>
                  <a:off x="5757467" y="3669118"/>
                  <a:ext cx="96773" cy="84138"/>
                </a:xfrm>
                <a:custGeom>
                  <a:avLst/>
                  <a:gdLst>
                    <a:gd name="T0" fmla="*/ 0 w 448"/>
                    <a:gd name="T1" fmla="*/ 24 h 448"/>
                    <a:gd name="T2" fmla="*/ 24 w 448"/>
                    <a:gd name="T3" fmla="*/ 0 h 448"/>
                    <a:gd name="T4" fmla="*/ 424 w 448"/>
                    <a:gd name="T5" fmla="*/ 0 h 448"/>
                    <a:gd name="T6" fmla="*/ 448 w 448"/>
                    <a:gd name="T7" fmla="*/ 24 h 448"/>
                    <a:gd name="T8" fmla="*/ 448 w 448"/>
                    <a:gd name="T9" fmla="*/ 424 h 448"/>
                    <a:gd name="T10" fmla="*/ 424 w 448"/>
                    <a:gd name="T11" fmla="*/ 448 h 448"/>
                    <a:gd name="T12" fmla="*/ 24 w 448"/>
                    <a:gd name="T13" fmla="*/ 448 h 448"/>
                    <a:gd name="T14" fmla="*/ 0 w 448"/>
                    <a:gd name="T15" fmla="*/ 424 h 448"/>
                    <a:gd name="T16" fmla="*/ 0 w 448"/>
                    <a:gd name="T17" fmla="*/ 24 h 448"/>
                    <a:gd name="T18" fmla="*/ 48 w 448"/>
                    <a:gd name="T19" fmla="*/ 424 h 448"/>
                    <a:gd name="T20" fmla="*/ 24 w 448"/>
                    <a:gd name="T21" fmla="*/ 400 h 448"/>
                    <a:gd name="T22" fmla="*/ 424 w 448"/>
                    <a:gd name="T23" fmla="*/ 400 h 448"/>
                    <a:gd name="T24" fmla="*/ 400 w 448"/>
                    <a:gd name="T25" fmla="*/ 424 h 448"/>
                    <a:gd name="T26" fmla="*/ 400 w 448"/>
                    <a:gd name="T27" fmla="*/ 24 h 448"/>
                    <a:gd name="T28" fmla="*/ 424 w 448"/>
                    <a:gd name="T29" fmla="*/ 48 h 448"/>
                    <a:gd name="T30" fmla="*/ 24 w 448"/>
                    <a:gd name="T31" fmla="*/ 48 h 448"/>
                    <a:gd name="T32" fmla="*/ 48 w 448"/>
                    <a:gd name="T33" fmla="*/ 24 h 448"/>
                    <a:gd name="T34" fmla="*/ 48 w 448"/>
                    <a:gd name="T35" fmla="*/ 424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8" h="448">
                      <a:moveTo>
                        <a:pt x="0" y="24"/>
                      </a:moveTo>
                      <a:cubicBezTo>
                        <a:pt x="0" y="11"/>
                        <a:pt x="11" y="0"/>
                        <a:pt x="24" y="0"/>
                      </a:cubicBezTo>
                      <a:lnTo>
                        <a:pt x="424" y="0"/>
                      </a:lnTo>
                      <a:cubicBezTo>
                        <a:pt x="438" y="0"/>
                        <a:pt x="448" y="11"/>
                        <a:pt x="448" y="24"/>
                      </a:cubicBezTo>
                      <a:lnTo>
                        <a:pt x="448" y="424"/>
                      </a:lnTo>
                      <a:cubicBezTo>
                        <a:pt x="448" y="438"/>
                        <a:pt x="438" y="448"/>
                        <a:pt x="424" y="448"/>
                      </a:cubicBezTo>
                      <a:lnTo>
                        <a:pt x="24" y="448"/>
                      </a:lnTo>
                      <a:cubicBezTo>
                        <a:pt x="11" y="448"/>
                        <a:pt x="0" y="438"/>
                        <a:pt x="0" y="424"/>
                      </a:cubicBezTo>
                      <a:lnTo>
                        <a:pt x="0" y="24"/>
                      </a:lnTo>
                      <a:close/>
                      <a:moveTo>
                        <a:pt x="48" y="424"/>
                      </a:moveTo>
                      <a:lnTo>
                        <a:pt x="24" y="400"/>
                      </a:lnTo>
                      <a:lnTo>
                        <a:pt x="424" y="400"/>
                      </a:lnTo>
                      <a:lnTo>
                        <a:pt x="400" y="424"/>
                      </a:lnTo>
                      <a:lnTo>
                        <a:pt x="400" y="24"/>
                      </a:lnTo>
                      <a:lnTo>
                        <a:pt x="424" y="48"/>
                      </a:lnTo>
                      <a:lnTo>
                        <a:pt x="24" y="48"/>
                      </a:lnTo>
                      <a:lnTo>
                        <a:pt x="48" y="24"/>
                      </a:lnTo>
                      <a:lnTo>
                        <a:pt x="48" y="424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1" cap="flat">
                  <a:solidFill>
                    <a:srgbClr val="BE4B48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</p:grpSp>
          <p:grpSp>
            <p:nvGrpSpPr>
              <p:cNvPr id="361" name="グループ化 2418"/>
              <p:cNvGrpSpPr/>
              <p:nvPr/>
            </p:nvGrpSpPr>
            <p:grpSpPr>
              <a:xfrm>
                <a:off x="1674326" y="4230936"/>
                <a:ext cx="1276533" cy="289375"/>
                <a:chOff x="5707901" y="3885720"/>
                <a:chExt cx="1276533" cy="289375"/>
              </a:xfrm>
            </p:grpSpPr>
            <p:sp>
              <p:nvSpPr>
                <p:cNvPr id="369" name="Freeform 349"/>
                <p:cNvSpPr>
                  <a:spLocks/>
                </p:cNvSpPr>
                <p:nvPr/>
              </p:nvSpPr>
              <p:spPr bwMode="auto">
                <a:xfrm>
                  <a:off x="5707901" y="3978196"/>
                  <a:ext cx="239713" cy="19050"/>
                </a:xfrm>
                <a:custGeom>
                  <a:avLst/>
                  <a:gdLst>
                    <a:gd name="T0" fmla="*/ 72 w 1424"/>
                    <a:gd name="T1" fmla="*/ 0 h 144"/>
                    <a:gd name="T2" fmla="*/ 1352 w 1424"/>
                    <a:gd name="T3" fmla="*/ 0 h 144"/>
                    <a:gd name="T4" fmla="*/ 1424 w 1424"/>
                    <a:gd name="T5" fmla="*/ 72 h 144"/>
                    <a:gd name="T6" fmla="*/ 1352 w 1424"/>
                    <a:gd name="T7" fmla="*/ 144 h 144"/>
                    <a:gd name="T8" fmla="*/ 72 w 1424"/>
                    <a:gd name="T9" fmla="*/ 144 h 144"/>
                    <a:gd name="T10" fmla="*/ 0 w 1424"/>
                    <a:gd name="T11" fmla="*/ 72 h 144"/>
                    <a:gd name="T12" fmla="*/ 72 w 1424"/>
                    <a:gd name="T1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4" h="144">
                      <a:moveTo>
                        <a:pt x="72" y="0"/>
                      </a:moveTo>
                      <a:lnTo>
                        <a:pt x="1352" y="0"/>
                      </a:lnTo>
                      <a:cubicBezTo>
                        <a:pt x="1392" y="0"/>
                        <a:pt x="1424" y="33"/>
                        <a:pt x="1424" y="72"/>
                      </a:cubicBezTo>
                      <a:cubicBezTo>
                        <a:pt x="1424" y="112"/>
                        <a:pt x="1392" y="144"/>
                        <a:pt x="1352" y="144"/>
                      </a:cubicBezTo>
                      <a:lnTo>
                        <a:pt x="72" y="144"/>
                      </a:lnTo>
                      <a:cubicBezTo>
                        <a:pt x="33" y="144"/>
                        <a:pt x="0" y="112"/>
                        <a:pt x="0" y="72"/>
                      </a:cubicBezTo>
                      <a:cubicBezTo>
                        <a:pt x="0" y="33"/>
                        <a:pt x="33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98B954"/>
                </a:solidFill>
                <a:ln w="1" cap="flat">
                  <a:solidFill>
                    <a:srgbClr val="98B954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70" name="Freeform 350"/>
                <p:cNvSpPr>
                  <a:spLocks/>
                </p:cNvSpPr>
                <p:nvPr/>
              </p:nvSpPr>
              <p:spPr bwMode="auto">
                <a:xfrm>
                  <a:off x="5793626" y="3960733"/>
                  <a:ext cx="68263" cy="55563"/>
                </a:xfrm>
                <a:custGeom>
                  <a:avLst/>
                  <a:gdLst>
                    <a:gd name="T0" fmla="*/ 21 w 43"/>
                    <a:gd name="T1" fmla="*/ 0 h 35"/>
                    <a:gd name="T2" fmla="*/ 43 w 43"/>
                    <a:gd name="T3" fmla="*/ 35 h 35"/>
                    <a:gd name="T4" fmla="*/ 0 w 43"/>
                    <a:gd name="T5" fmla="*/ 35 h 35"/>
                    <a:gd name="T6" fmla="*/ 21 w 43"/>
                    <a:gd name="T7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5">
                      <a:moveTo>
                        <a:pt x="21" y="0"/>
                      </a:moveTo>
                      <a:lnTo>
                        <a:pt x="43" y="35"/>
                      </a:lnTo>
                      <a:lnTo>
                        <a:pt x="0" y="35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71" name="Freeform 351"/>
                <p:cNvSpPr>
                  <a:spLocks noEditPoints="1"/>
                </p:cNvSpPr>
                <p:nvPr/>
              </p:nvSpPr>
              <p:spPr bwMode="auto">
                <a:xfrm>
                  <a:off x="5790451" y="3957558"/>
                  <a:ext cx="74613" cy="61913"/>
                </a:xfrm>
                <a:custGeom>
                  <a:avLst/>
                  <a:gdLst>
                    <a:gd name="T0" fmla="*/ 204 w 451"/>
                    <a:gd name="T1" fmla="*/ 13 h 448"/>
                    <a:gd name="T2" fmla="*/ 226 w 451"/>
                    <a:gd name="T3" fmla="*/ 0 h 448"/>
                    <a:gd name="T4" fmla="*/ 247 w 451"/>
                    <a:gd name="T5" fmla="*/ 13 h 448"/>
                    <a:gd name="T6" fmla="*/ 447 w 451"/>
                    <a:gd name="T7" fmla="*/ 413 h 448"/>
                    <a:gd name="T8" fmla="*/ 446 w 451"/>
                    <a:gd name="T9" fmla="*/ 437 h 448"/>
                    <a:gd name="T10" fmla="*/ 426 w 451"/>
                    <a:gd name="T11" fmla="*/ 448 h 448"/>
                    <a:gd name="T12" fmla="*/ 26 w 451"/>
                    <a:gd name="T13" fmla="*/ 448 h 448"/>
                    <a:gd name="T14" fmla="*/ 5 w 451"/>
                    <a:gd name="T15" fmla="*/ 437 h 448"/>
                    <a:gd name="T16" fmla="*/ 4 w 451"/>
                    <a:gd name="T17" fmla="*/ 413 h 448"/>
                    <a:gd name="T18" fmla="*/ 204 w 451"/>
                    <a:gd name="T19" fmla="*/ 13 h 448"/>
                    <a:gd name="T20" fmla="*/ 47 w 451"/>
                    <a:gd name="T21" fmla="*/ 435 h 448"/>
                    <a:gd name="T22" fmla="*/ 26 w 451"/>
                    <a:gd name="T23" fmla="*/ 400 h 448"/>
                    <a:gd name="T24" fmla="*/ 426 w 451"/>
                    <a:gd name="T25" fmla="*/ 400 h 448"/>
                    <a:gd name="T26" fmla="*/ 404 w 451"/>
                    <a:gd name="T27" fmla="*/ 435 h 448"/>
                    <a:gd name="T28" fmla="*/ 204 w 451"/>
                    <a:gd name="T29" fmla="*/ 35 h 448"/>
                    <a:gd name="T30" fmla="*/ 247 w 451"/>
                    <a:gd name="T31" fmla="*/ 35 h 448"/>
                    <a:gd name="T32" fmla="*/ 47 w 451"/>
                    <a:gd name="T33" fmla="*/ 43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1" h="448">
                      <a:moveTo>
                        <a:pt x="204" y="13"/>
                      </a:moveTo>
                      <a:cubicBezTo>
                        <a:pt x="208" y="5"/>
                        <a:pt x="217" y="0"/>
                        <a:pt x="226" y="0"/>
                      </a:cubicBezTo>
                      <a:cubicBezTo>
                        <a:pt x="235" y="0"/>
                        <a:pt x="243" y="5"/>
                        <a:pt x="247" y="13"/>
                      </a:cubicBezTo>
                      <a:lnTo>
                        <a:pt x="447" y="413"/>
                      </a:lnTo>
                      <a:cubicBezTo>
                        <a:pt x="451" y="421"/>
                        <a:pt x="450" y="430"/>
                        <a:pt x="446" y="437"/>
                      </a:cubicBezTo>
                      <a:cubicBezTo>
                        <a:pt x="442" y="444"/>
                        <a:pt x="434" y="448"/>
                        <a:pt x="426" y="448"/>
                      </a:cubicBezTo>
                      <a:lnTo>
                        <a:pt x="26" y="448"/>
                      </a:lnTo>
                      <a:cubicBezTo>
                        <a:pt x="17" y="448"/>
                        <a:pt x="10" y="444"/>
                        <a:pt x="5" y="437"/>
                      </a:cubicBezTo>
                      <a:cubicBezTo>
                        <a:pt x="1" y="430"/>
                        <a:pt x="0" y="421"/>
                        <a:pt x="4" y="413"/>
                      </a:cubicBezTo>
                      <a:lnTo>
                        <a:pt x="204" y="13"/>
                      </a:lnTo>
                      <a:close/>
                      <a:moveTo>
                        <a:pt x="47" y="435"/>
                      </a:moveTo>
                      <a:lnTo>
                        <a:pt x="26" y="400"/>
                      </a:lnTo>
                      <a:lnTo>
                        <a:pt x="426" y="400"/>
                      </a:lnTo>
                      <a:lnTo>
                        <a:pt x="404" y="435"/>
                      </a:lnTo>
                      <a:lnTo>
                        <a:pt x="204" y="35"/>
                      </a:lnTo>
                      <a:lnTo>
                        <a:pt x="247" y="35"/>
                      </a:lnTo>
                      <a:lnTo>
                        <a:pt x="47" y="435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1" cap="flat">
                  <a:solidFill>
                    <a:srgbClr val="98B954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72" name="Rectangle 352"/>
                <p:cNvSpPr>
                  <a:spLocks noChangeArrowheads="1"/>
                </p:cNvSpPr>
                <p:nvPr/>
              </p:nvSpPr>
              <p:spPr bwMode="auto">
                <a:xfrm>
                  <a:off x="6707608" y="3885720"/>
                  <a:ext cx="276826" cy="289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ＭＳ Ｐゴシック" pitchFamily="50" charset="-128"/>
                      <a:cs typeface="ＭＳ Ｐゴシック" pitchFamily="50" charset="-128"/>
                    </a:rPr>
                    <a:t>RA</a:t>
                  </a:r>
                  <a:endParaRPr kumimoji="1" lang="ja-JP" altLang="ja-JP" sz="11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endParaRPr>
                </a:p>
              </p:txBody>
            </p:sp>
          </p:grpSp>
          <p:grpSp>
            <p:nvGrpSpPr>
              <p:cNvPr id="362" name="グループ化 2417"/>
              <p:cNvGrpSpPr/>
              <p:nvPr/>
            </p:nvGrpSpPr>
            <p:grpSpPr>
              <a:xfrm>
                <a:off x="2022002" y="4211364"/>
                <a:ext cx="562755" cy="271969"/>
                <a:chOff x="5384859" y="4070942"/>
                <a:chExt cx="562755" cy="271969"/>
              </a:xfrm>
            </p:grpSpPr>
            <p:sp>
              <p:nvSpPr>
                <p:cNvPr id="365" name="Freeform 353"/>
                <p:cNvSpPr>
                  <a:spLocks/>
                </p:cNvSpPr>
                <p:nvPr/>
              </p:nvSpPr>
              <p:spPr bwMode="auto">
                <a:xfrm>
                  <a:off x="5707901" y="4202668"/>
                  <a:ext cx="239713" cy="19050"/>
                </a:xfrm>
                <a:custGeom>
                  <a:avLst/>
                  <a:gdLst>
                    <a:gd name="T0" fmla="*/ 72 w 1424"/>
                    <a:gd name="T1" fmla="*/ 0 h 144"/>
                    <a:gd name="T2" fmla="*/ 1352 w 1424"/>
                    <a:gd name="T3" fmla="*/ 0 h 144"/>
                    <a:gd name="T4" fmla="*/ 1424 w 1424"/>
                    <a:gd name="T5" fmla="*/ 72 h 144"/>
                    <a:gd name="T6" fmla="*/ 1352 w 1424"/>
                    <a:gd name="T7" fmla="*/ 144 h 144"/>
                    <a:gd name="T8" fmla="*/ 72 w 1424"/>
                    <a:gd name="T9" fmla="*/ 144 h 144"/>
                    <a:gd name="T10" fmla="*/ 0 w 1424"/>
                    <a:gd name="T11" fmla="*/ 72 h 144"/>
                    <a:gd name="T12" fmla="*/ 72 w 1424"/>
                    <a:gd name="T1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4" h="144">
                      <a:moveTo>
                        <a:pt x="72" y="0"/>
                      </a:moveTo>
                      <a:lnTo>
                        <a:pt x="1352" y="0"/>
                      </a:lnTo>
                      <a:cubicBezTo>
                        <a:pt x="1392" y="0"/>
                        <a:pt x="1424" y="33"/>
                        <a:pt x="1424" y="72"/>
                      </a:cubicBezTo>
                      <a:cubicBezTo>
                        <a:pt x="1424" y="112"/>
                        <a:pt x="1392" y="144"/>
                        <a:pt x="1352" y="144"/>
                      </a:cubicBezTo>
                      <a:lnTo>
                        <a:pt x="72" y="144"/>
                      </a:lnTo>
                      <a:cubicBezTo>
                        <a:pt x="33" y="144"/>
                        <a:pt x="0" y="112"/>
                        <a:pt x="0" y="72"/>
                      </a:cubicBezTo>
                      <a:cubicBezTo>
                        <a:pt x="0" y="33"/>
                        <a:pt x="33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7D60A0"/>
                </a:solidFill>
                <a:ln w="1" cap="flat">
                  <a:solidFill>
                    <a:srgbClr val="7D60A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66" name="Freeform 354"/>
                <p:cNvSpPr>
                  <a:spLocks noEditPoints="1"/>
                </p:cNvSpPr>
                <p:nvPr/>
              </p:nvSpPr>
              <p:spPr bwMode="auto">
                <a:xfrm>
                  <a:off x="5793626" y="4185206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0 w 43"/>
                    <a:gd name="T3" fmla="*/ 0 h 34"/>
                    <a:gd name="T4" fmla="*/ 43 w 43"/>
                    <a:gd name="T5" fmla="*/ 34 h 34"/>
                    <a:gd name="T6" fmla="*/ 0 w 43"/>
                    <a:gd name="T7" fmla="*/ 34 h 34"/>
                    <a:gd name="T8" fmla="*/ 43 w 43"/>
                    <a:gd name="T9" fmla="*/ 0 h 34"/>
                    <a:gd name="T10" fmla="*/ 0 w 43"/>
                    <a:gd name="T1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0" y="0"/>
                      </a:lnTo>
                      <a:lnTo>
                        <a:pt x="43" y="34"/>
                      </a:lnTo>
                      <a:close/>
                      <a:moveTo>
                        <a:pt x="0" y="34"/>
                      </a:moveTo>
                      <a:lnTo>
                        <a:pt x="43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064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67" name="Freeform 355"/>
                <p:cNvSpPr>
                  <a:spLocks noEditPoints="1"/>
                </p:cNvSpPr>
                <p:nvPr/>
              </p:nvSpPr>
              <p:spPr bwMode="auto">
                <a:xfrm>
                  <a:off x="5790451" y="4183618"/>
                  <a:ext cx="73025" cy="58738"/>
                </a:xfrm>
                <a:custGeom>
                  <a:avLst/>
                  <a:gdLst>
                    <a:gd name="T0" fmla="*/ 43 w 46"/>
                    <a:gd name="T1" fmla="*/ 37 h 37"/>
                    <a:gd name="T2" fmla="*/ 0 w 46"/>
                    <a:gd name="T3" fmla="*/ 3 h 37"/>
                    <a:gd name="T4" fmla="*/ 4 w 46"/>
                    <a:gd name="T5" fmla="*/ 0 h 37"/>
                    <a:gd name="T6" fmla="*/ 46 w 46"/>
                    <a:gd name="T7" fmla="*/ 34 h 37"/>
                    <a:gd name="T8" fmla="*/ 43 w 46"/>
                    <a:gd name="T9" fmla="*/ 37 h 37"/>
                    <a:gd name="T10" fmla="*/ 0 w 46"/>
                    <a:gd name="T11" fmla="*/ 34 h 37"/>
                    <a:gd name="T12" fmla="*/ 43 w 46"/>
                    <a:gd name="T13" fmla="*/ 0 h 37"/>
                    <a:gd name="T14" fmla="*/ 46 w 46"/>
                    <a:gd name="T15" fmla="*/ 3 h 37"/>
                    <a:gd name="T16" fmla="*/ 4 w 46"/>
                    <a:gd name="T17" fmla="*/ 37 h 37"/>
                    <a:gd name="T18" fmla="*/ 0 w 46"/>
                    <a:gd name="T19" fmla="*/ 3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37">
                      <a:moveTo>
                        <a:pt x="43" y="37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6" y="34"/>
                      </a:lnTo>
                      <a:lnTo>
                        <a:pt x="43" y="37"/>
                      </a:lnTo>
                      <a:close/>
                      <a:moveTo>
                        <a:pt x="0" y="34"/>
                      </a:moveTo>
                      <a:lnTo>
                        <a:pt x="43" y="0"/>
                      </a:lnTo>
                      <a:lnTo>
                        <a:pt x="46" y="3"/>
                      </a:lnTo>
                      <a:lnTo>
                        <a:pt x="4" y="3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7D60A0"/>
                </a:solidFill>
                <a:ln w="1" cap="flat">
                  <a:solidFill>
                    <a:srgbClr val="7D60A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368" name="Rectangle 356"/>
                <p:cNvSpPr>
                  <a:spLocks noChangeArrowheads="1"/>
                </p:cNvSpPr>
                <p:nvPr/>
              </p:nvSpPr>
              <p:spPr bwMode="auto">
                <a:xfrm>
                  <a:off x="5384859" y="4070942"/>
                  <a:ext cx="144542" cy="2719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ja-JP" sz="1100" b="0" i="1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ＭＳ Ｐゴシック" pitchFamily="50" charset="-128"/>
                    </a:rPr>
                    <a:t>ε</a:t>
                  </a:r>
                  <a:r>
                    <a:rPr kumimoji="1" lang="en-US" altLang="ja-JP" sz="1100" b="0" i="0" u="none" strike="noStrike" cap="none" normalizeH="0" baseline="-2500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ＭＳ Ｐゴシック" pitchFamily="50" charset="-128"/>
                    </a:rPr>
                    <a:t>f</a:t>
                  </a:r>
                  <a:endParaRPr kumimoji="1" lang="ja-JP" sz="11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endParaRPr>
                </a:p>
              </p:txBody>
            </p:sp>
          </p:grpSp>
          <p:sp>
            <p:nvSpPr>
              <p:cNvPr id="363" name="正方形/長方形 362"/>
              <p:cNvSpPr/>
              <p:nvPr/>
            </p:nvSpPr>
            <p:spPr>
              <a:xfrm>
                <a:off x="140719" y="4103270"/>
                <a:ext cx="797477" cy="447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100" i="1" dirty="0" err="1"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en-US" altLang="ja-JP" sz="1100" baseline="-25000" dirty="0" err="1">
                    <a:latin typeface="Arial" pitchFamily="34" charset="0"/>
                    <a:cs typeface="Arial" pitchFamily="34" charset="0"/>
                  </a:rPr>
                  <a:t>UTS</a:t>
                </a:r>
                <a:endParaRPr lang="ja-JP" altLang="en-US" sz="1100" dirty="0"/>
              </a:p>
            </p:txBody>
          </p:sp>
          <p:sp>
            <p:nvSpPr>
              <p:cNvPr id="364" name="正方形/長方形 363"/>
              <p:cNvSpPr/>
              <p:nvPr/>
            </p:nvSpPr>
            <p:spPr>
              <a:xfrm>
                <a:off x="1119202" y="4113898"/>
                <a:ext cx="699612" cy="447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100" i="1" dirty="0"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en-US" altLang="ja-JP" sz="1100" baseline="-25000" dirty="0">
                    <a:latin typeface="Arial" pitchFamily="34" charset="0"/>
                    <a:cs typeface="Arial" pitchFamily="34" charset="0"/>
                  </a:rPr>
                  <a:t>0.2</a:t>
                </a:r>
                <a:endParaRPr lang="ja-JP" altLang="en-US" sz="1100" dirty="0"/>
              </a:p>
            </p:txBody>
          </p:sp>
        </p:grpSp>
        <p:sp>
          <p:nvSpPr>
            <p:cNvPr id="249" name="Freeform 529"/>
            <p:cNvSpPr>
              <a:spLocks noEditPoints="1"/>
            </p:cNvSpPr>
            <p:nvPr/>
          </p:nvSpPr>
          <p:spPr bwMode="auto">
            <a:xfrm>
              <a:off x="5675683" y="1962452"/>
              <a:ext cx="62190" cy="63459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0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0" y="42"/>
                </a:cxn>
              </a:cxnLst>
              <a:rect l="0" t="0" r="r" b="b"/>
              <a:pathLst>
                <a:path w="42" h="42">
                  <a:moveTo>
                    <a:pt x="42" y="42"/>
                  </a:moveTo>
                  <a:lnTo>
                    <a:pt x="0" y="0"/>
                  </a:lnTo>
                  <a:lnTo>
                    <a:pt x="42" y="42"/>
                  </a:lnTo>
                  <a:close/>
                  <a:moveTo>
                    <a:pt x="0" y="42"/>
                  </a:moveTo>
                  <a:lnTo>
                    <a:pt x="4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0" name="Freeform 531"/>
            <p:cNvSpPr>
              <a:spLocks noEditPoints="1"/>
            </p:cNvSpPr>
            <p:nvPr/>
          </p:nvSpPr>
          <p:spPr bwMode="auto">
            <a:xfrm>
              <a:off x="6173202" y="1935256"/>
              <a:ext cx="53306" cy="54394"/>
            </a:xfrm>
            <a:custGeom>
              <a:avLst/>
              <a:gdLst/>
              <a:ahLst/>
              <a:cxnLst>
                <a:cxn ang="0">
                  <a:pos x="36" y="36"/>
                </a:cxn>
                <a:cxn ang="0">
                  <a:pos x="0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  <a:lnTo>
                    <a:pt x="36" y="36"/>
                  </a:lnTo>
                  <a:close/>
                  <a:moveTo>
                    <a:pt x="0" y="36"/>
                  </a:move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1" name="Freeform 533"/>
            <p:cNvSpPr>
              <a:spLocks noEditPoints="1"/>
            </p:cNvSpPr>
            <p:nvPr/>
          </p:nvSpPr>
          <p:spPr bwMode="auto">
            <a:xfrm>
              <a:off x="6457498" y="1636091"/>
              <a:ext cx="53306" cy="63459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0" y="0"/>
                </a:cxn>
                <a:cxn ang="0">
                  <a:pos x="36" y="42"/>
                </a:cxn>
                <a:cxn ang="0">
                  <a:pos x="0" y="42"/>
                </a:cxn>
                <a:cxn ang="0">
                  <a:pos x="36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0" y="0"/>
                  </a:lnTo>
                  <a:lnTo>
                    <a:pt x="36" y="42"/>
                  </a:lnTo>
                  <a:close/>
                  <a:moveTo>
                    <a:pt x="0" y="42"/>
                  </a:moveTo>
                  <a:lnTo>
                    <a:pt x="36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2" name="Freeform 535"/>
            <p:cNvSpPr>
              <a:spLocks noEditPoints="1"/>
            </p:cNvSpPr>
            <p:nvPr/>
          </p:nvSpPr>
          <p:spPr bwMode="auto">
            <a:xfrm>
              <a:off x="6661837" y="1654222"/>
              <a:ext cx="53306" cy="54394"/>
            </a:xfrm>
            <a:custGeom>
              <a:avLst/>
              <a:gdLst/>
              <a:ahLst/>
              <a:cxnLst>
                <a:cxn ang="0">
                  <a:pos x="36" y="36"/>
                </a:cxn>
                <a:cxn ang="0">
                  <a:pos x="0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  <a:lnTo>
                    <a:pt x="36" y="36"/>
                  </a:lnTo>
                  <a:close/>
                  <a:moveTo>
                    <a:pt x="0" y="36"/>
                  </a:move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3" name="Freeform 537"/>
            <p:cNvSpPr>
              <a:spLocks noEditPoints="1"/>
            </p:cNvSpPr>
            <p:nvPr/>
          </p:nvSpPr>
          <p:spPr bwMode="auto">
            <a:xfrm>
              <a:off x="7132704" y="1101221"/>
              <a:ext cx="62190" cy="63459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0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0" y="42"/>
                </a:cxn>
              </a:cxnLst>
              <a:rect l="0" t="0" r="r" b="b"/>
              <a:pathLst>
                <a:path w="42" h="42">
                  <a:moveTo>
                    <a:pt x="42" y="42"/>
                  </a:moveTo>
                  <a:lnTo>
                    <a:pt x="0" y="0"/>
                  </a:lnTo>
                  <a:lnTo>
                    <a:pt x="42" y="42"/>
                  </a:lnTo>
                  <a:close/>
                  <a:moveTo>
                    <a:pt x="0" y="42"/>
                  </a:moveTo>
                  <a:lnTo>
                    <a:pt x="4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4" name="Freeform 539"/>
            <p:cNvSpPr>
              <a:spLocks noEditPoints="1"/>
            </p:cNvSpPr>
            <p:nvPr/>
          </p:nvSpPr>
          <p:spPr bwMode="auto">
            <a:xfrm>
              <a:off x="8118858" y="1101221"/>
              <a:ext cx="53306" cy="63459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0" y="0"/>
                </a:cxn>
                <a:cxn ang="0">
                  <a:pos x="36" y="42"/>
                </a:cxn>
                <a:cxn ang="0">
                  <a:pos x="0" y="42"/>
                </a:cxn>
                <a:cxn ang="0">
                  <a:pos x="36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0" y="0"/>
                  </a:lnTo>
                  <a:lnTo>
                    <a:pt x="36" y="42"/>
                  </a:lnTo>
                  <a:close/>
                  <a:moveTo>
                    <a:pt x="0" y="42"/>
                  </a:moveTo>
                  <a:lnTo>
                    <a:pt x="36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5" name="テキスト ボックス 254"/>
            <p:cNvSpPr txBox="1"/>
            <p:nvPr/>
          </p:nvSpPr>
          <p:spPr>
            <a:xfrm>
              <a:off x="6226311" y="3773852"/>
              <a:ext cx="1610560" cy="47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Time, </a:t>
              </a:r>
              <a:r>
                <a:rPr kumimoji="1" lang="en-US" altLang="ja-JP" sz="1400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 / </a:t>
              </a:r>
              <a:r>
                <a:rPr kumimoji="1" lang="en-US" altLang="ja-JP" sz="1400" dirty="0" err="1" smtClean="0">
                  <a:latin typeface="Arial" pitchFamily="34" charset="0"/>
                  <a:cs typeface="Arial" pitchFamily="34" charset="0"/>
                </a:rPr>
                <a:t>ks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縦軸名"/>
            <p:cNvSpPr txBox="1"/>
            <p:nvPr/>
          </p:nvSpPr>
          <p:spPr>
            <a:xfrm rot="16200000">
              <a:off x="3237964" y="1842620"/>
              <a:ext cx="2764991" cy="47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US" altLang="ja-JP" sz="1400" i="1" dirty="0" err="1" smtClean="0">
                  <a:latin typeface="Symbol" pitchFamily="18" charset="2"/>
                  <a:cs typeface="Arial" pitchFamily="34" charset="0"/>
                </a:rPr>
                <a:t>s</a:t>
              </a:r>
              <a:r>
                <a:rPr kumimoji="1" lang="en-US" altLang="ja-JP" sz="1400" baseline="-25000" dirty="0" err="1" smtClean="0">
                  <a:latin typeface="Arial" pitchFamily="34" charset="0"/>
                  <a:cs typeface="Arial" pitchFamily="34" charset="0"/>
                </a:rPr>
                <a:t>UTS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ja-JP" sz="1400" i="1" dirty="0" smtClean="0"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altLang="ja-JP" sz="1400" baseline="-25000" dirty="0" smtClean="0">
                  <a:latin typeface="Arial" pitchFamily="34" charset="0"/>
                  <a:cs typeface="Arial" pitchFamily="34" charset="0"/>
                </a:rPr>
                <a:t>0.2 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/ </a:t>
              </a:r>
              <a:r>
                <a:rPr kumimoji="1" lang="en-US" altLang="ja-JP" sz="1400" dirty="0" err="1" smtClean="0">
                  <a:latin typeface="Arial" pitchFamily="34" charset="0"/>
                  <a:cs typeface="Arial" pitchFamily="34" charset="0"/>
                </a:rPr>
                <a:t>MPa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7" name="グループ化 1925"/>
            <p:cNvGrpSpPr/>
            <p:nvPr/>
          </p:nvGrpSpPr>
          <p:grpSpPr>
            <a:xfrm>
              <a:off x="8606639" y="605315"/>
              <a:ext cx="128240" cy="3088607"/>
              <a:chOff x="9768114" y="1237755"/>
              <a:chExt cx="58693" cy="3479080"/>
            </a:xfrm>
          </p:grpSpPr>
          <p:sp>
            <p:nvSpPr>
              <p:cNvPr id="354" name="Rectangle 883"/>
              <p:cNvSpPr>
                <a:spLocks noChangeArrowheads="1"/>
              </p:cNvSpPr>
              <p:nvPr/>
            </p:nvSpPr>
            <p:spPr bwMode="auto">
              <a:xfrm>
                <a:off x="9768114" y="4404817"/>
                <a:ext cx="58693" cy="312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0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55" name="Rectangle 884"/>
              <p:cNvSpPr>
                <a:spLocks noChangeArrowheads="1"/>
              </p:cNvSpPr>
              <p:nvPr/>
            </p:nvSpPr>
            <p:spPr bwMode="auto">
              <a:xfrm>
                <a:off x="9768114" y="3612656"/>
                <a:ext cx="58693" cy="312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1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56" name="Rectangle 885"/>
              <p:cNvSpPr>
                <a:spLocks noChangeArrowheads="1"/>
              </p:cNvSpPr>
              <p:nvPr/>
            </p:nvSpPr>
            <p:spPr bwMode="auto">
              <a:xfrm>
                <a:off x="9768114" y="2822080"/>
                <a:ext cx="58693" cy="312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</a:t>
                </a:r>
                <a:endPara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57" name="Rectangle 886"/>
              <p:cNvSpPr>
                <a:spLocks noChangeArrowheads="1"/>
              </p:cNvSpPr>
              <p:nvPr/>
            </p:nvSpPr>
            <p:spPr bwMode="auto">
              <a:xfrm>
                <a:off x="9768114" y="2029918"/>
                <a:ext cx="58693" cy="312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3</a:t>
                </a:r>
                <a:endPara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358" name="Rectangle 887"/>
              <p:cNvSpPr>
                <a:spLocks noChangeArrowheads="1"/>
              </p:cNvSpPr>
              <p:nvPr/>
            </p:nvSpPr>
            <p:spPr bwMode="auto">
              <a:xfrm>
                <a:off x="9768114" y="1237755"/>
                <a:ext cx="58693" cy="312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4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</p:grpSp>
        <p:sp>
          <p:nvSpPr>
            <p:cNvPr id="258" name="Freeform 973"/>
            <p:cNvSpPr>
              <a:spLocks/>
            </p:cNvSpPr>
            <p:nvPr/>
          </p:nvSpPr>
          <p:spPr bwMode="auto">
            <a:xfrm>
              <a:off x="5688368" y="2472888"/>
              <a:ext cx="504305" cy="136178"/>
            </a:xfrm>
            <a:custGeom>
              <a:avLst/>
              <a:gdLst/>
              <a:ahLst/>
              <a:cxnLst>
                <a:cxn ang="0">
                  <a:pos x="14" y="210"/>
                </a:cxn>
                <a:cxn ang="0">
                  <a:pos x="878" y="2"/>
                </a:cxn>
                <a:cxn ang="0">
                  <a:pos x="897" y="14"/>
                </a:cxn>
                <a:cxn ang="0">
                  <a:pos x="885" y="33"/>
                </a:cxn>
                <a:cxn ang="0">
                  <a:pos x="21" y="241"/>
                </a:cxn>
                <a:cxn ang="0">
                  <a:pos x="2" y="229"/>
                </a:cxn>
                <a:cxn ang="0">
                  <a:pos x="14" y="210"/>
                </a:cxn>
              </a:cxnLst>
              <a:rect l="0" t="0" r="r" b="b"/>
              <a:pathLst>
                <a:path w="899" h="243">
                  <a:moveTo>
                    <a:pt x="14" y="210"/>
                  </a:moveTo>
                  <a:lnTo>
                    <a:pt x="878" y="2"/>
                  </a:lnTo>
                  <a:cubicBezTo>
                    <a:pt x="886" y="0"/>
                    <a:pt x="895" y="5"/>
                    <a:pt x="897" y="14"/>
                  </a:cubicBezTo>
                  <a:cubicBezTo>
                    <a:pt x="899" y="22"/>
                    <a:pt x="894" y="31"/>
                    <a:pt x="885" y="33"/>
                  </a:cubicBezTo>
                  <a:lnTo>
                    <a:pt x="21" y="241"/>
                  </a:lnTo>
                  <a:cubicBezTo>
                    <a:pt x="13" y="243"/>
                    <a:pt x="4" y="238"/>
                    <a:pt x="2" y="229"/>
                  </a:cubicBezTo>
                  <a:cubicBezTo>
                    <a:pt x="0" y="221"/>
                    <a:pt x="5" y="212"/>
                    <a:pt x="14" y="210"/>
                  </a:cubicBez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9" name="Freeform 974"/>
            <p:cNvSpPr>
              <a:spLocks/>
            </p:cNvSpPr>
            <p:nvPr/>
          </p:nvSpPr>
          <p:spPr bwMode="auto">
            <a:xfrm>
              <a:off x="6171722" y="2040413"/>
              <a:ext cx="308269" cy="451928"/>
            </a:xfrm>
            <a:custGeom>
              <a:avLst/>
              <a:gdLst/>
              <a:ahLst/>
              <a:cxnLst>
                <a:cxn ang="0">
                  <a:pos x="5" y="778"/>
                </a:cxn>
                <a:cxn ang="0">
                  <a:pos x="517" y="10"/>
                </a:cxn>
                <a:cxn ang="0">
                  <a:pos x="539" y="5"/>
                </a:cxn>
                <a:cxn ang="0">
                  <a:pos x="544" y="27"/>
                </a:cxn>
                <a:cxn ang="0">
                  <a:pos x="32" y="795"/>
                </a:cxn>
                <a:cxn ang="0">
                  <a:pos x="10" y="800"/>
                </a:cxn>
                <a:cxn ang="0">
                  <a:pos x="5" y="778"/>
                </a:cxn>
              </a:cxnLst>
              <a:rect l="0" t="0" r="r" b="b"/>
              <a:pathLst>
                <a:path w="549" h="805">
                  <a:moveTo>
                    <a:pt x="5" y="778"/>
                  </a:moveTo>
                  <a:lnTo>
                    <a:pt x="517" y="10"/>
                  </a:lnTo>
                  <a:cubicBezTo>
                    <a:pt x="522" y="2"/>
                    <a:pt x="532" y="0"/>
                    <a:pt x="539" y="5"/>
                  </a:cubicBezTo>
                  <a:cubicBezTo>
                    <a:pt x="547" y="10"/>
                    <a:pt x="549" y="20"/>
                    <a:pt x="544" y="27"/>
                  </a:cubicBezTo>
                  <a:lnTo>
                    <a:pt x="32" y="795"/>
                  </a:lnTo>
                  <a:cubicBezTo>
                    <a:pt x="27" y="803"/>
                    <a:pt x="17" y="805"/>
                    <a:pt x="10" y="800"/>
                  </a:cubicBezTo>
                  <a:cubicBezTo>
                    <a:pt x="2" y="795"/>
                    <a:pt x="0" y="785"/>
                    <a:pt x="5" y="778"/>
                  </a:cubicBez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0" name="Freeform 975"/>
            <p:cNvSpPr>
              <a:spLocks/>
            </p:cNvSpPr>
            <p:nvPr/>
          </p:nvSpPr>
          <p:spPr bwMode="auto">
            <a:xfrm>
              <a:off x="6460538" y="2041910"/>
              <a:ext cx="225965" cy="243922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397" y="407"/>
                </a:cxn>
                <a:cxn ang="0">
                  <a:pos x="396" y="429"/>
                </a:cxn>
                <a:cxn ang="0">
                  <a:pos x="374" y="428"/>
                </a:cxn>
                <a:cxn ang="0">
                  <a:pos x="6" y="28"/>
                </a:cxn>
                <a:cxn ang="0">
                  <a:pos x="7" y="6"/>
                </a:cxn>
                <a:cxn ang="0">
                  <a:pos x="29" y="7"/>
                </a:cxn>
              </a:cxnLst>
              <a:rect l="0" t="0" r="r" b="b"/>
              <a:pathLst>
                <a:path w="403" h="435">
                  <a:moveTo>
                    <a:pt x="29" y="7"/>
                  </a:moveTo>
                  <a:lnTo>
                    <a:pt x="397" y="407"/>
                  </a:lnTo>
                  <a:cubicBezTo>
                    <a:pt x="403" y="413"/>
                    <a:pt x="403" y="423"/>
                    <a:pt x="396" y="429"/>
                  </a:cubicBezTo>
                  <a:cubicBezTo>
                    <a:pt x="390" y="435"/>
                    <a:pt x="380" y="435"/>
                    <a:pt x="374" y="428"/>
                  </a:cubicBezTo>
                  <a:lnTo>
                    <a:pt x="6" y="28"/>
                  </a:lnTo>
                  <a:cubicBezTo>
                    <a:pt x="0" y="22"/>
                    <a:pt x="0" y="12"/>
                    <a:pt x="7" y="6"/>
                  </a:cubicBezTo>
                  <a:cubicBezTo>
                    <a:pt x="13" y="0"/>
                    <a:pt x="23" y="0"/>
                    <a:pt x="29" y="7"/>
                  </a:cubicBez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1" name="Freeform 976"/>
            <p:cNvSpPr>
              <a:spLocks/>
            </p:cNvSpPr>
            <p:nvPr/>
          </p:nvSpPr>
          <p:spPr bwMode="auto">
            <a:xfrm>
              <a:off x="6665551" y="2067349"/>
              <a:ext cx="514780" cy="218482"/>
            </a:xfrm>
            <a:custGeom>
              <a:avLst/>
              <a:gdLst/>
              <a:ahLst/>
              <a:cxnLst>
                <a:cxn ang="0">
                  <a:pos x="13" y="356"/>
                </a:cxn>
                <a:cxn ang="0">
                  <a:pos x="893" y="4"/>
                </a:cxn>
                <a:cxn ang="0">
                  <a:pos x="913" y="13"/>
                </a:cxn>
                <a:cxn ang="0">
                  <a:pos x="904" y="33"/>
                </a:cxn>
                <a:cxn ang="0">
                  <a:pos x="24" y="385"/>
                </a:cxn>
                <a:cxn ang="0">
                  <a:pos x="4" y="376"/>
                </a:cxn>
                <a:cxn ang="0">
                  <a:pos x="13" y="356"/>
                </a:cxn>
              </a:cxnLst>
              <a:rect l="0" t="0" r="r" b="b"/>
              <a:pathLst>
                <a:path w="917" h="389">
                  <a:moveTo>
                    <a:pt x="13" y="356"/>
                  </a:moveTo>
                  <a:lnTo>
                    <a:pt x="893" y="4"/>
                  </a:lnTo>
                  <a:cubicBezTo>
                    <a:pt x="901" y="0"/>
                    <a:pt x="910" y="4"/>
                    <a:pt x="913" y="13"/>
                  </a:cubicBezTo>
                  <a:cubicBezTo>
                    <a:pt x="917" y="21"/>
                    <a:pt x="913" y="30"/>
                    <a:pt x="904" y="33"/>
                  </a:cubicBezTo>
                  <a:lnTo>
                    <a:pt x="24" y="385"/>
                  </a:lnTo>
                  <a:cubicBezTo>
                    <a:pt x="16" y="389"/>
                    <a:pt x="7" y="385"/>
                    <a:pt x="4" y="376"/>
                  </a:cubicBezTo>
                  <a:cubicBezTo>
                    <a:pt x="0" y="368"/>
                    <a:pt x="4" y="359"/>
                    <a:pt x="13" y="356"/>
                  </a:cubicBez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2" name="Freeform 977"/>
            <p:cNvSpPr>
              <a:spLocks/>
            </p:cNvSpPr>
            <p:nvPr/>
          </p:nvSpPr>
          <p:spPr bwMode="auto">
            <a:xfrm>
              <a:off x="7159381" y="1331094"/>
              <a:ext cx="999631" cy="757205"/>
            </a:xfrm>
            <a:custGeom>
              <a:avLst/>
              <a:gdLst/>
              <a:ahLst/>
              <a:cxnLst>
                <a:cxn ang="0">
                  <a:pos x="9" y="1318"/>
                </a:cxn>
                <a:cxn ang="0">
                  <a:pos x="1753" y="6"/>
                </a:cxn>
                <a:cxn ang="0">
                  <a:pos x="1775" y="9"/>
                </a:cxn>
                <a:cxn ang="0">
                  <a:pos x="1772" y="31"/>
                </a:cxn>
                <a:cxn ang="0">
                  <a:pos x="28" y="1343"/>
                </a:cxn>
                <a:cxn ang="0">
                  <a:pos x="6" y="1340"/>
                </a:cxn>
                <a:cxn ang="0">
                  <a:pos x="9" y="1318"/>
                </a:cxn>
              </a:cxnLst>
              <a:rect l="0" t="0" r="r" b="b"/>
              <a:pathLst>
                <a:path w="1781" h="1349">
                  <a:moveTo>
                    <a:pt x="9" y="1318"/>
                  </a:moveTo>
                  <a:lnTo>
                    <a:pt x="1753" y="6"/>
                  </a:lnTo>
                  <a:cubicBezTo>
                    <a:pt x="1760" y="0"/>
                    <a:pt x="1770" y="2"/>
                    <a:pt x="1775" y="9"/>
                  </a:cubicBezTo>
                  <a:cubicBezTo>
                    <a:pt x="1781" y="16"/>
                    <a:pt x="1779" y="26"/>
                    <a:pt x="1772" y="31"/>
                  </a:cubicBezTo>
                  <a:lnTo>
                    <a:pt x="28" y="1343"/>
                  </a:lnTo>
                  <a:cubicBezTo>
                    <a:pt x="21" y="1349"/>
                    <a:pt x="11" y="1347"/>
                    <a:pt x="6" y="1340"/>
                  </a:cubicBezTo>
                  <a:cubicBezTo>
                    <a:pt x="0" y="1333"/>
                    <a:pt x="2" y="1323"/>
                    <a:pt x="9" y="1318"/>
                  </a:cubicBez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3" name="Freeform 978"/>
            <p:cNvSpPr>
              <a:spLocks/>
            </p:cNvSpPr>
            <p:nvPr/>
          </p:nvSpPr>
          <p:spPr bwMode="auto">
            <a:xfrm>
              <a:off x="5661432" y="2562675"/>
              <a:ext cx="62851" cy="628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4" name="Freeform 979"/>
            <p:cNvSpPr>
              <a:spLocks noEditPoints="1"/>
            </p:cNvSpPr>
            <p:nvPr/>
          </p:nvSpPr>
          <p:spPr bwMode="auto">
            <a:xfrm>
              <a:off x="5656942" y="2558185"/>
              <a:ext cx="71830" cy="71830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64" y="0"/>
                </a:cxn>
                <a:cxn ang="0">
                  <a:pos x="72" y="5"/>
                </a:cxn>
                <a:cxn ang="0">
                  <a:pos x="128" y="117"/>
                </a:cxn>
                <a:cxn ang="0">
                  <a:pos x="127" y="125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2" y="125"/>
                </a:cxn>
                <a:cxn ang="0">
                  <a:pos x="1" y="117"/>
                </a:cxn>
                <a:cxn ang="0">
                  <a:pos x="57" y="5"/>
                </a:cxn>
                <a:cxn ang="0">
                  <a:pos x="16" y="124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3" y="124"/>
                </a:cxn>
                <a:cxn ang="0">
                  <a:pos x="57" y="12"/>
                </a:cxn>
                <a:cxn ang="0">
                  <a:pos x="72" y="12"/>
                </a:cxn>
                <a:cxn ang="0">
                  <a:pos x="16" y="124"/>
                </a:cxn>
              </a:cxnLst>
              <a:rect l="0" t="0" r="r" b="b"/>
              <a:pathLst>
                <a:path w="129" h="128">
                  <a:moveTo>
                    <a:pt x="57" y="5"/>
                  </a:moveTo>
                  <a:cubicBezTo>
                    <a:pt x="59" y="2"/>
                    <a:pt x="61" y="0"/>
                    <a:pt x="64" y="0"/>
                  </a:cubicBezTo>
                  <a:cubicBezTo>
                    <a:pt x="67" y="0"/>
                    <a:pt x="70" y="2"/>
                    <a:pt x="72" y="5"/>
                  </a:cubicBezTo>
                  <a:lnTo>
                    <a:pt x="128" y="117"/>
                  </a:lnTo>
                  <a:cubicBezTo>
                    <a:pt x="129" y="119"/>
                    <a:pt x="129" y="122"/>
                    <a:pt x="127" y="125"/>
                  </a:cubicBezTo>
                  <a:cubicBezTo>
                    <a:pt x="126" y="127"/>
                    <a:pt x="123" y="128"/>
                    <a:pt x="120" y="128"/>
                  </a:cubicBezTo>
                  <a:lnTo>
                    <a:pt x="8" y="128"/>
                  </a:lnTo>
                  <a:cubicBezTo>
                    <a:pt x="6" y="128"/>
                    <a:pt x="3" y="127"/>
                    <a:pt x="2" y="125"/>
                  </a:cubicBezTo>
                  <a:cubicBezTo>
                    <a:pt x="0" y="122"/>
                    <a:pt x="0" y="119"/>
                    <a:pt x="1" y="117"/>
                  </a:cubicBezTo>
                  <a:lnTo>
                    <a:pt x="57" y="5"/>
                  </a:lnTo>
                  <a:close/>
                  <a:moveTo>
                    <a:pt x="16" y="124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3" y="124"/>
                  </a:lnTo>
                  <a:lnTo>
                    <a:pt x="57" y="12"/>
                  </a:lnTo>
                  <a:lnTo>
                    <a:pt x="72" y="12"/>
                  </a:lnTo>
                  <a:lnTo>
                    <a:pt x="16" y="124"/>
                  </a:ln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5" name="Freeform 980"/>
            <p:cNvSpPr>
              <a:spLocks/>
            </p:cNvSpPr>
            <p:nvPr/>
          </p:nvSpPr>
          <p:spPr bwMode="auto">
            <a:xfrm>
              <a:off x="6155261" y="2445952"/>
              <a:ext cx="62851" cy="628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6" name="Freeform 981"/>
            <p:cNvSpPr>
              <a:spLocks noEditPoints="1"/>
            </p:cNvSpPr>
            <p:nvPr/>
          </p:nvSpPr>
          <p:spPr bwMode="auto">
            <a:xfrm>
              <a:off x="6150771" y="2441462"/>
              <a:ext cx="71830" cy="71830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64" y="0"/>
                </a:cxn>
                <a:cxn ang="0">
                  <a:pos x="72" y="5"/>
                </a:cxn>
                <a:cxn ang="0">
                  <a:pos x="128" y="117"/>
                </a:cxn>
                <a:cxn ang="0">
                  <a:pos x="127" y="125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2" y="125"/>
                </a:cxn>
                <a:cxn ang="0">
                  <a:pos x="1" y="117"/>
                </a:cxn>
                <a:cxn ang="0">
                  <a:pos x="57" y="5"/>
                </a:cxn>
                <a:cxn ang="0">
                  <a:pos x="16" y="124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3" y="124"/>
                </a:cxn>
                <a:cxn ang="0">
                  <a:pos x="57" y="12"/>
                </a:cxn>
                <a:cxn ang="0">
                  <a:pos x="72" y="12"/>
                </a:cxn>
                <a:cxn ang="0">
                  <a:pos x="16" y="124"/>
                </a:cxn>
              </a:cxnLst>
              <a:rect l="0" t="0" r="r" b="b"/>
              <a:pathLst>
                <a:path w="129" h="128">
                  <a:moveTo>
                    <a:pt x="57" y="5"/>
                  </a:moveTo>
                  <a:cubicBezTo>
                    <a:pt x="59" y="2"/>
                    <a:pt x="61" y="0"/>
                    <a:pt x="64" y="0"/>
                  </a:cubicBezTo>
                  <a:cubicBezTo>
                    <a:pt x="67" y="0"/>
                    <a:pt x="70" y="2"/>
                    <a:pt x="72" y="5"/>
                  </a:cubicBezTo>
                  <a:lnTo>
                    <a:pt x="128" y="117"/>
                  </a:lnTo>
                  <a:cubicBezTo>
                    <a:pt x="129" y="119"/>
                    <a:pt x="129" y="122"/>
                    <a:pt x="127" y="125"/>
                  </a:cubicBezTo>
                  <a:cubicBezTo>
                    <a:pt x="126" y="127"/>
                    <a:pt x="123" y="128"/>
                    <a:pt x="120" y="128"/>
                  </a:cubicBezTo>
                  <a:lnTo>
                    <a:pt x="8" y="128"/>
                  </a:lnTo>
                  <a:cubicBezTo>
                    <a:pt x="6" y="128"/>
                    <a:pt x="3" y="127"/>
                    <a:pt x="2" y="125"/>
                  </a:cubicBezTo>
                  <a:cubicBezTo>
                    <a:pt x="0" y="122"/>
                    <a:pt x="0" y="119"/>
                    <a:pt x="1" y="117"/>
                  </a:cubicBezTo>
                  <a:lnTo>
                    <a:pt x="57" y="5"/>
                  </a:lnTo>
                  <a:close/>
                  <a:moveTo>
                    <a:pt x="16" y="124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3" y="124"/>
                  </a:lnTo>
                  <a:lnTo>
                    <a:pt x="57" y="12"/>
                  </a:lnTo>
                  <a:lnTo>
                    <a:pt x="72" y="12"/>
                  </a:lnTo>
                  <a:lnTo>
                    <a:pt x="16" y="124"/>
                  </a:ln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7" name="Freeform 982"/>
            <p:cNvSpPr>
              <a:spLocks/>
            </p:cNvSpPr>
            <p:nvPr/>
          </p:nvSpPr>
          <p:spPr bwMode="auto">
            <a:xfrm>
              <a:off x="6442580" y="2028441"/>
              <a:ext cx="62851" cy="5387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36"/>
                </a:cxn>
                <a:cxn ang="0">
                  <a:pos x="0" y="36"/>
                </a:cxn>
                <a:cxn ang="0">
                  <a:pos x="21" y="0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lnTo>
                    <a:pt x="42" y="36"/>
                  </a:lnTo>
                  <a:lnTo>
                    <a:pt x="0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8" name="Freeform 983"/>
            <p:cNvSpPr>
              <a:spLocks noEditPoints="1"/>
            </p:cNvSpPr>
            <p:nvPr/>
          </p:nvSpPr>
          <p:spPr bwMode="auto">
            <a:xfrm>
              <a:off x="6438090" y="2023952"/>
              <a:ext cx="71830" cy="62851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64" y="0"/>
                </a:cxn>
                <a:cxn ang="0">
                  <a:pos x="71" y="4"/>
                </a:cxn>
                <a:cxn ang="0">
                  <a:pos x="127" y="100"/>
                </a:cxn>
                <a:cxn ang="0">
                  <a:pos x="127" y="108"/>
                </a:cxn>
                <a:cxn ang="0">
                  <a:pos x="120" y="112"/>
                </a:cxn>
                <a:cxn ang="0">
                  <a:pos x="8" y="112"/>
                </a:cxn>
                <a:cxn ang="0">
                  <a:pos x="2" y="108"/>
                </a:cxn>
                <a:cxn ang="0">
                  <a:pos x="2" y="100"/>
                </a:cxn>
                <a:cxn ang="0">
                  <a:pos x="58" y="4"/>
                </a:cxn>
                <a:cxn ang="0">
                  <a:pos x="15" y="108"/>
                </a:cxn>
                <a:cxn ang="0">
                  <a:pos x="8" y="96"/>
                </a:cxn>
                <a:cxn ang="0">
                  <a:pos x="120" y="96"/>
                </a:cxn>
                <a:cxn ang="0">
                  <a:pos x="114" y="108"/>
                </a:cxn>
                <a:cxn ang="0">
                  <a:pos x="58" y="12"/>
                </a:cxn>
                <a:cxn ang="0">
                  <a:pos x="71" y="12"/>
                </a:cxn>
                <a:cxn ang="0">
                  <a:pos x="15" y="108"/>
                </a:cxn>
              </a:cxnLst>
              <a:rect l="0" t="0" r="r" b="b"/>
              <a:pathLst>
                <a:path w="129" h="112">
                  <a:moveTo>
                    <a:pt x="58" y="4"/>
                  </a:moveTo>
                  <a:cubicBezTo>
                    <a:pt x="59" y="2"/>
                    <a:pt x="62" y="0"/>
                    <a:pt x="64" y="0"/>
                  </a:cubicBezTo>
                  <a:cubicBezTo>
                    <a:pt x="67" y="0"/>
                    <a:pt x="70" y="2"/>
                    <a:pt x="71" y="4"/>
                  </a:cubicBezTo>
                  <a:lnTo>
                    <a:pt x="127" y="100"/>
                  </a:lnTo>
                  <a:cubicBezTo>
                    <a:pt x="129" y="103"/>
                    <a:pt x="129" y="106"/>
                    <a:pt x="127" y="108"/>
                  </a:cubicBezTo>
                  <a:cubicBezTo>
                    <a:pt x="126" y="111"/>
                    <a:pt x="123" y="112"/>
                    <a:pt x="120" y="112"/>
                  </a:cubicBezTo>
                  <a:lnTo>
                    <a:pt x="8" y="112"/>
                  </a:lnTo>
                  <a:cubicBezTo>
                    <a:pt x="6" y="112"/>
                    <a:pt x="3" y="111"/>
                    <a:pt x="2" y="108"/>
                  </a:cubicBezTo>
                  <a:cubicBezTo>
                    <a:pt x="0" y="106"/>
                    <a:pt x="0" y="103"/>
                    <a:pt x="2" y="100"/>
                  </a:cubicBezTo>
                  <a:lnTo>
                    <a:pt x="58" y="4"/>
                  </a:lnTo>
                  <a:close/>
                  <a:moveTo>
                    <a:pt x="15" y="108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4" y="108"/>
                  </a:lnTo>
                  <a:lnTo>
                    <a:pt x="58" y="12"/>
                  </a:lnTo>
                  <a:lnTo>
                    <a:pt x="71" y="12"/>
                  </a:lnTo>
                  <a:lnTo>
                    <a:pt x="15" y="108"/>
                  </a:ln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9" name="Freeform 984"/>
            <p:cNvSpPr>
              <a:spLocks/>
            </p:cNvSpPr>
            <p:nvPr/>
          </p:nvSpPr>
          <p:spPr bwMode="auto">
            <a:xfrm>
              <a:off x="6653580" y="2252909"/>
              <a:ext cx="53872" cy="5387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0" name="Freeform 985"/>
            <p:cNvSpPr>
              <a:spLocks noEditPoints="1"/>
            </p:cNvSpPr>
            <p:nvPr/>
          </p:nvSpPr>
          <p:spPr bwMode="auto">
            <a:xfrm>
              <a:off x="6649091" y="2248420"/>
              <a:ext cx="62851" cy="62851"/>
            </a:xfrm>
            <a:custGeom>
              <a:avLst/>
              <a:gdLst/>
              <a:ahLst/>
              <a:cxnLst>
                <a:cxn ang="0">
                  <a:pos x="49" y="5"/>
                </a:cxn>
                <a:cxn ang="0">
                  <a:pos x="56" y="0"/>
                </a:cxn>
                <a:cxn ang="0">
                  <a:pos x="64" y="5"/>
                </a:cxn>
                <a:cxn ang="0">
                  <a:pos x="112" y="101"/>
                </a:cxn>
                <a:cxn ang="0">
                  <a:pos x="111" y="109"/>
                </a:cxn>
                <a:cxn ang="0">
                  <a:pos x="104" y="112"/>
                </a:cxn>
                <a:cxn ang="0">
                  <a:pos x="8" y="112"/>
                </a:cxn>
                <a:cxn ang="0">
                  <a:pos x="2" y="109"/>
                </a:cxn>
                <a:cxn ang="0">
                  <a:pos x="1" y="101"/>
                </a:cxn>
                <a:cxn ang="0">
                  <a:pos x="49" y="5"/>
                </a:cxn>
                <a:cxn ang="0">
                  <a:pos x="16" y="108"/>
                </a:cxn>
                <a:cxn ang="0">
                  <a:pos x="8" y="96"/>
                </a:cxn>
                <a:cxn ang="0">
                  <a:pos x="104" y="96"/>
                </a:cxn>
                <a:cxn ang="0">
                  <a:pos x="97" y="108"/>
                </a:cxn>
                <a:cxn ang="0">
                  <a:pos x="49" y="12"/>
                </a:cxn>
                <a:cxn ang="0">
                  <a:pos x="64" y="12"/>
                </a:cxn>
                <a:cxn ang="0">
                  <a:pos x="16" y="108"/>
                </a:cxn>
              </a:cxnLst>
              <a:rect l="0" t="0" r="r" b="b"/>
              <a:pathLst>
                <a:path w="113" h="112">
                  <a:moveTo>
                    <a:pt x="49" y="5"/>
                  </a:moveTo>
                  <a:cubicBezTo>
                    <a:pt x="51" y="2"/>
                    <a:pt x="53" y="0"/>
                    <a:pt x="56" y="0"/>
                  </a:cubicBezTo>
                  <a:cubicBezTo>
                    <a:pt x="59" y="0"/>
                    <a:pt x="62" y="2"/>
                    <a:pt x="64" y="5"/>
                  </a:cubicBezTo>
                  <a:lnTo>
                    <a:pt x="112" y="101"/>
                  </a:lnTo>
                  <a:cubicBezTo>
                    <a:pt x="113" y="103"/>
                    <a:pt x="113" y="106"/>
                    <a:pt x="111" y="109"/>
                  </a:cubicBezTo>
                  <a:cubicBezTo>
                    <a:pt x="110" y="111"/>
                    <a:pt x="107" y="112"/>
                    <a:pt x="104" y="112"/>
                  </a:cubicBezTo>
                  <a:lnTo>
                    <a:pt x="8" y="112"/>
                  </a:lnTo>
                  <a:cubicBezTo>
                    <a:pt x="6" y="112"/>
                    <a:pt x="3" y="111"/>
                    <a:pt x="2" y="109"/>
                  </a:cubicBezTo>
                  <a:cubicBezTo>
                    <a:pt x="0" y="106"/>
                    <a:pt x="0" y="103"/>
                    <a:pt x="1" y="101"/>
                  </a:cubicBezTo>
                  <a:lnTo>
                    <a:pt x="49" y="5"/>
                  </a:lnTo>
                  <a:close/>
                  <a:moveTo>
                    <a:pt x="16" y="108"/>
                  </a:moveTo>
                  <a:lnTo>
                    <a:pt x="8" y="96"/>
                  </a:lnTo>
                  <a:lnTo>
                    <a:pt x="104" y="96"/>
                  </a:lnTo>
                  <a:lnTo>
                    <a:pt x="97" y="108"/>
                  </a:lnTo>
                  <a:lnTo>
                    <a:pt x="49" y="12"/>
                  </a:lnTo>
                  <a:lnTo>
                    <a:pt x="64" y="12"/>
                  </a:lnTo>
                  <a:lnTo>
                    <a:pt x="16" y="108"/>
                  </a:ln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1" name="Freeform 986"/>
            <p:cNvSpPr>
              <a:spLocks/>
            </p:cNvSpPr>
            <p:nvPr/>
          </p:nvSpPr>
          <p:spPr bwMode="auto">
            <a:xfrm>
              <a:off x="7133941" y="2041910"/>
              <a:ext cx="62851" cy="628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2" name="Freeform 987"/>
            <p:cNvSpPr>
              <a:spLocks noEditPoints="1"/>
            </p:cNvSpPr>
            <p:nvPr/>
          </p:nvSpPr>
          <p:spPr bwMode="auto">
            <a:xfrm>
              <a:off x="7129452" y="2037420"/>
              <a:ext cx="71830" cy="71830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64" y="0"/>
                </a:cxn>
                <a:cxn ang="0">
                  <a:pos x="72" y="5"/>
                </a:cxn>
                <a:cxn ang="0">
                  <a:pos x="128" y="117"/>
                </a:cxn>
                <a:cxn ang="0">
                  <a:pos x="127" y="125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2" y="125"/>
                </a:cxn>
                <a:cxn ang="0">
                  <a:pos x="1" y="117"/>
                </a:cxn>
                <a:cxn ang="0">
                  <a:pos x="57" y="5"/>
                </a:cxn>
                <a:cxn ang="0">
                  <a:pos x="16" y="124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3" y="124"/>
                </a:cxn>
                <a:cxn ang="0">
                  <a:pos x="57" y="12"/>
                </a:cxn>
                <a:cxn ang="0">
                  <a:pos x="72" y="12"/>
                </a:cxn>
                <a:cxn ang="0">
                  <a:pos x="16" y="124"/>
                </a:cxn>
              </a:cxnLst>
              <a:rect l="0" t="0" r="r" b="b"/>
              <a:pathLst>
                <a:path w="129" h="128">
                  <a:moveTo>
                    <a:pt x="57" y="5"/>
                  </a:moveTo>
                  <a:cubicBezTo>
                    <a:pt x="59" y="2"/>
                    <a:pt x="61" y="0"/>
                    <a:pt x="64" y="0"/>
                  </a:cubicBezTo>
                  <a:cubicBezTo>
                    <a:pt x="67" y="0"/>
                    <a:pt x="70" y="2"/>
                    <a:pt x="72" y="5"/>
                  </a:cubicBezTo>
                  <a:lnTo>
                    <a:pt x="128" y="117"/>
                  </a:lnTo>
                  <a:cubicBezTo>
                    <a:pt x="129" y="119"/>
                    <a:pt x="129" y="122"/>
                    <a:pt x="127" y="125"/>
                  </a:cubicBezTo>
                  <a:cubicBezTo>
                    <a:pt x="126" y="127"/>
                    <a:pt x="123" y="128"/>
                    <a:pt x="120" y="128"/>
                  </a:cubicBezTo>
                  <a:lnTo>
                    <a:pt x="8" y="128"/>
                  </a:lnTo>
                  <a:cubicBezTo>
                    <a:pt x="6" y="128"/>
                    <a:pt x="3" y="127"/>
                    <a:pt x="2" y="125"/>
                  </a:cubicBezTo>
                  <a:cubicBezTo>
                    <a:pt x="0" y="122"/>
                    <a:pt x="0" y="119"/>
                    <a:pt x="1" y="117"/>
                  </a:cubicBezTo>
                  <a:lnTo>
                    <a:pt x="57" y="5"/>
                  </a:lnTo>
                  <a:close/>
                  <a:moveTo>
                    <a:pt x="16" y="124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3" y="124"/>
                  </a:lnTo>
                  <a:lnTo>
                    <a:pt x="57" y="12"/>
                  </a:lnTo>
                  <a:lnTo>
                    <a:pt x="72" y="12"/>
                  </a:lnTo>
                  <a:lnTo>
                    <a:pt x="16" y="124"/>
                  </a:ln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3" name="Freeform 988"/>
            <p:cNvSpPr>
              <a:spLocks/>
            </p:cNvSpPr>
            <p:nvPr/>
          </p:nvSpPr>
          <p:spPr bwMode="auto">
            <a:xfrm>
              <a:off x="8121600" y="1319123"/>
              <a:ext cx="62851" cy="5387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36"/>
                </a:cxn>
                <a:cxn ang="0">
                  <a:pos x="0" y="36"/>
                </a:cxn>
                <a:cxn ang="0">
                  <a:pos x="21" y="0"/>
                </a:cxn>
              </a:cxnLst>
              <a:rect l="0" t="0" r="r" b="b"/>
              <a:pathLst>
                <a:path w="42" h="36">
                  <a:moveTo>
                    <a:pt x="21" y="0"/>
                  </a:moveTo>
                  <a:lnTo>
                    <a:pt x="42" y="36"/>
                  </a:lnTo>
                  <a:lnTo>
                    <a:pt x="0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4" name="Freeform 989"/>
            <p:cNvSpPr>
              <a:spLocks noEditPoints="1"/>
            </p:cNvSpPr>
            <p:nvPr/>
          </p:nvSpPr>
          <p:spPr bwMode="auto">
            <a:xfrm>
              <a:off x="8117110" y="1314634"/>
              <a:ext cx="71830" cy="62851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64" y="0"/>
                </a:cxn>
                <a:cxn ang="0">
                  <a:pos x="71" y="4"/>
                </a:cxn>
                <a:cxn ang="0">
                  <a:pos x="127" y="100"/>
                </a:cxn>
                <a:cxn ang="0">
                  <a:pos x="127" y="108"/>
                </a:cxn>
                <a:cxn ang="0">
                  <a:pos x="120" y="112"/>
                </a:cxn>
                <a:cxn ang="0">
                  <a:pos x="8" y="112"/>
                </a:cxn>
                <a:cxn ang="0">
                  <a:pos x="2" y="108"/>
                </a:cxn>
                <a:cxn ang="0">
                  <a:pos x="2" y="100"/>
                </a:cxn>
                <a:cxn ang="0">
                  <a:pos x="58" y="4"/>
                </a:cxn>
                <a:cxn ang="0">
                  <a:pos x="15" y="108"/>
                </a:cxn>
                <a:cxn ang="0">
                  <a:pos x="8" y="96"/>
                </a:cxn>
                <a:cxn ang="0">
                  <a:pos x="120" y="96"/>
                </a:cxn>
                <a:cxn ang="0">
                  <a:pos x="114" y="108"/>
                </a:cxn>
                <a:cxn ang="0">
                  <a:pos x="58" y="12"/>
                </a:cxn>
                <a:cxn ang="0">
                  <a:pos x="71" y="12"/>
                </a:cxn>
                <a:cxn ang="0">
                  <a:pos x="15" y="108"/>
                </a:cxn>
              </a:cxnLst>
              <a:rect l="0" t="0" r="r" b="b"/>
              <a:pathLst>
                <a:path w="129" h="112">
                  <a:moveTo>
                    <a:pt x="58" y="4"/>
                  </a:moveTo>
                  <a:cubicBezTo>
                    <a:pt x="59" y="2"/>
                    <a:pt x="62" y="0"/>
                    <a:pt x="64" y="0"/>
                  </a:cubicBezTo>
                  <a:cubicBezTo>
                    <a:pt x="67" y="0"/>
                    <a:pt x="70" y="2"/>
                    <a:pt x="71" y="4"/>
                  </a:cubicBezTo>
                  <a:lnTo>
                    <a:pt x="127" y="100"/>
                  </a:lnTo>
                  <a:cubicBezTo>
                    <a:pt x="129" y="103"/>
                    <a:pt x="129" y="106"/>
                    <a:pt x="127" y="108"/>
                  </a:cubicBezTo>
                  <a:cubicBezTo>
                    <a:pt x="126" y="111"/>
                    <a:pt x="123" y="112"/>
                    <a:pt x="120" y="112"/>
                  </a:cubicBezTo>
                  <a:lnTo>
                    <a:pt x="8" y="112"/>
                  </a:lnTo>
                  <a:cubicBezTo>
                    <a:pt x="6" y="112"/>
                    <a:pt x="3" y="111"/>
                    <a:pt x="2" y="108"/>
                  </a:cubicBezTo>
                  <a:cubicBezTo>
                    <a:pt x="0" y="106"/>
                    <a:pt x="0" y="103"/>
                    <a:pt x="2" y="100"/>
                  </a:cubicBezTo>
                  <a:lnTo>
                    <a:pt x="58" y="4"/>
                  </a:lnTo>
                  <a:close/>
                  <a:moveTo>
                    <a:pt x="15" y="108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4" y="108"/>
                  </a:lnTo>
                  <a:lnTo>
                    <a:pt x="58" y="12"/>
                  </a:lnTo>
                  <a:lnTo>
                    <a:pt x="71" y="12"/>
                  </a:lnTo>
                  <a:lnTo>
                    <a:pt x="15" y="108"/>
                  </a:lnTo>
                  <a:close/>
                </a:path>
              </a:pathLst>
            </a:custGeom>
            <a:solidFill>
              <a:srgbClr val="98B954"/>
            </a:solidFill>
            <a:ln w="6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5" name="Freeform 990"/>
            <p:cNvSpPr>
              <a:spLocks/>
            </p:cNvSpPr>
            <p:nvPr/>
          </p:nvSpPr>
          <p:spPr bwMode="auto">
            <a:xfrm>
              <a:off x="5688368" y="1763569"/>
              <a:ext cx="502808" cy="53872"/>
            </a:xfrm>
            <a:custGeom>
              <a:avLst/>
              <a:gdLst/>
              <a:ahLst/>
              <a:cxnLst>
                <a:cxn ang="0">
                  <a:pos x="15" y="65"/>
                </a:cxn>
                <a:cxn ang="0">
                  <a:pos x="879" y="1"/>
                </a:cxn>
                <a:cxn ang="0">
                  <a:pos x="896" y="15"/>
                </a:cxn>
                <a:cxn ang="0">
                  <a:pos x="882" y="32"/>
                </a:cxn>
                <a:cxn ang="0">
                  <a:pos x="18" y="96"/>
                </a:cxn>
                <a:cxn ang="0">
                  <a:pos x="1" y="82"/>
                </a:cxn>
                <a:cxn ang="0">
                  <a:pos x="15" y="65"/>
                </a:cxn>
              </a:cxnLst>
              <a:rect l="0" t="0" r="r" b="b"/>
              <a:pathLst>
                <a:path w="897" h="97">
                  <a:moveTo>
                    <a:pt x="15" y="65"/>
                  </a:moveTo>
                  <a:lnTo>
                    <a:pt x="879" y="1"/>
                  </a:lnTo>
                  <a:cubicBezTo>
                    <a:pt x="888" y="0"/>
                    <a:pt x="896" y="6"/>
                    <a:pt x="896" y="15"/>
                  </a:cubicBezTo>
                  <a:cubicBezTo>
                    <a:pt x="897" y="24"/>
                    <a:pt x="890" y="32"/>
                    <a:pt x="882" y="32"/>
                  </a:cubicBezTo>
                  <a:lnTo>
                    <a:pt x="18" y="96"/>
                  </a:lnTo>
                  <a:cubicBezTo>
                    <a:pt x="9" y="97"/>
                    <a:pt x="1" y="90"/>
                    <a:pt x="1" y="82"/>
                  </a:cubicBezTo>
                  <a:cubicBezTo>
                    <a:pt x="0" y="73"/>
                    <a:pt x="6" y="65"/>
                    <a:pt x="15" y="65"/>
                  </a:cubicBez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6" name="Freeform 991"/>
            <p:cNvSpPr>
              <a:spLocks/>
            </p:cNvSpPr>
            <p:nvPr/>
          </p:nvSpPr>
          <p:spPr bwMode="auto">
            <a:xfrm>
              <a:off x="6173219" y="1512166"/>
              <a:ext cx="306773" cy="270858"/>
            </a:xfrm>
            <a:custGeom>
              <a:avLst/>
              <a:gdLst/>
              <a:ahLst/>
              <a:cxnLst>
                <a:cxn ang="0">
                  <a:pos x="7" y="453"/>
                </a:cxn>
                <a:cxn ang="0">
                  <a:pos x="519" y="5"/>
                </a:cxn>
                <a:cxn ang="0">
                  <a:pos x="542" y="7"/>
                </a:cxn>
                <a:cxn ang="0">
                  <a:pos x="540" y="30"/>
                </a:cxn>
                <a:cxn ang="0">
                  <a:pos x="28" y="478"/>
                </a:cxn>
                <a:cxn ang="0">
                  <a:pos x="5" y="476"/>
                </a:cxn>
                <a:cxn ang="0">
                  <a:pos x="7" y="453"/>
                </a:cxn>
              </a:cxnLst>
              <a:rect l="0" t="0" r="r" b="b"/>
              <a:pathLst>
                <a:path w="547" h="483">
                  <a:moveTo>
                    <a:pt x="7" y="453"/>
                  </a:moveTo>
                  <a:lnTo>
                    <a:pt x="519" y="5"/>
                  </a:lnTo>
                  <a:cubicBezTo>
                    <a:pt x="526" y="0"/>
                    <a:pt x="536" y="0"/>
                    <a:pt x="542" y="7"/>
                  </a:cubicBezTo>
                  <a:cubicBezTo>
                    <a:pt x="547" y="14"/>
                    <a:pt x="547" y="24"/>
                    <a:pt x="540" y="30"/>
                  </a:cubicBezTo>
                  <a:lnTo>
                    <a:pt x="28" y="478"/>
                  </a:lnTo>
                  <a:cubicBezTo>
                    <a:pt x="21" y="483"/>
                    <a:pt x="11" y="483"/>
                    <a:pt x="5" y="476"/>
                  </a:cubicBezTo>
                  <a:cubicBezTo>
                    <a:pt x="0" y="469"/>
                    <a:pt x="0" y="459"/>
                    <a:pt x="7" y="453"/>
                  </a:cubicBez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7" name="Freeform 992"/>
            <p:cNvSpPr>
              <a:spLocks/>
            </p:cNvSpPr>
            <p:nvPr/>
          </p:nvSpPr>
          <p:spPr bwMode="auto">
            <a:xfrm>
              <a:off x="6460538" y="1512166"/>
              <a:ext cx="224468" cy="1795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84" y="0"/>
                </a:cxn>
                <a:cxn ang="0">
                  <a:pos x="400" y="16"/>
                </a:cxn>
                <a:cxn ang="0">
                  <a:pos x="384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400" h="32">
                  <a:moveTo>
                    <a:pt x="16" y="0"/>
                  </a:moveTo>
                  <a:lnTo>
                    <a:pt x="384" y="0"/>
                  </a:lnTo>
                  <a:cubicBezTo>
                    <a:pt x="393" y="0"/>
                    <a:pt x="400" y="8"/>
                    <a:pt x="400" y="16"/>
                  </a:cubicBezTo>
                  <a:cubicBezTo>
                    <a:pt x="400" y="25"/>
                    <a:pt x="393" y="32"/>
                    <a:pt x="384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8" name="Freeform 993"/>
            <p:cNvSpPr>
              <a:spLocks/>
            </p:cNvSpPr>
            <p:nvPr/>
          </p:nvSpPr>
          <p:spPr bwMode="auto">
            <a:xfrm>
              <a:off x="6667048" y="1036294"/>
              <a:ext cx="513284" cy="495326"/>
            </a:xfrm>
            <a:custGeom>
              <a:avLst/>
              <a:gdLst/>
              <a:ahLst/>
              <a:cxnLst>
                <a:cxn ang="0">
                  <a:pos x="6" y="854"/>
                </a:cxn>
                <a:cxn ang="0">
                  <a:pos x="886" y="6"/>
                </a:cxn>
                <a:cxn ang="0">
                  <a:pos x="909" y="6"/>
                </a:cxn>
                <a:cxn ang="0">
                  <a:pos x="909" y="29"/>
                </a:cxn>
                <a:cxn ang="0">
                  <a:pos x="29" y="877"/>
                </a:cxn>
                <a:cxn ang="0">
                  <a:pos x="6" y="877"/>
                </a:cxn>
                <a:cxn ang="0">
                  <a:pos x="6" y="854"/>
                </a:cxn>
              </a:cxnLst>
              <a:rect l="0" t="0" r="r" b="b"/>
              <a:pathLst>
                <a:path w="915" h="883">
                  <a:moveTo>
                    <a:pt x="6" y="854"/>
                  </a:moveTo>
                  <a:lnTo>
                    <a:pt x="886" y="6"/>
                  </a:lnTo>
                  <a:cubicBezTo>
                    <a:pt x="893" y="0"/>
                    <a:pt x="903" y="0"/>
                    <a:pt x="909" y="6"/>
                  </a:cubicBezTo>
                  <a:cubicBezTo>
                    <a:pt x="915" y="13"/>
                    <a:pt x="915" y="23"/>
                    <a:pt x="909" y="29"/>
                  </a:cubicBezTo>
                  <a:lnTo>
                    <a:pt x="29" y="877"/>
                  </a:lnTo>
                  <a:cubicBezTo>
                    <a:pt x="22" y="883"/>
                    <a:pt x="12" y="883"/>
                    <a:pt x="6" y="877"/>
                  </a:cubicBezTo>
                  <a:cubicBezTo>
                    <a:pt x="0" y="870"/>
                    <a:pt x="0" y="860"/>
                    <a:pt x="6" y="854"/>
                  </a:cubicBez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9" name="Freeform 994"/>
            <p:cNvSpPr>
              <a:spLocks/>
            </p:cNvSpPr>
            <p:nvPr/>
          </p:nvSpPr>
          <p:spPr bwMode="auto">
            <a:xfrm>
              <a:off x="7160878" y="1036294"/>
              <a:ext cx="996638" cy="1795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60" y="0"/>
                </a:cxn>
                <a:cxn ang="0">
                  <a:pos x="1776" y="16"/>
                </a:cxn>
                <a:cxn ang="0">
                  <a:pos x="1760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1776" h="32">
                  <a:moveTo>
                    <a:pt x="16" y="0"/>
                  </a:moveTo>
                  <a:lnTo>
                    <a:pt x="1760" y="0"/>
                  </a:lnTo>
                  <a:cubicBezTo>
                    <a:pt x="1769" y="0"/>
                    <a:pt x="1776" y="8"/>
                    <a:pt x="1776" y="16"/>
                  </a:cubicBezTo>
                  <a:cubicBezTo>
                    <a:pt x="1776" y="25"/>
                    <a:pt x="1769" y="32"/>
                    <a:pt x="1760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0" name="Freeform 995"/>
            <p:cNvSpPr>
              <a:spLocks noEditPoints="1"/>
            </p:cNvSpPr>
            <p:nvPr/>
          </p:nvSpPr>
          <p:spPr bwMode="auto">
            <a:xfrm>
              <a:off x="5656942" y="1786016"/>
              <a:ext cx="62851" cy="53872"/>
            </a:xfrm>
            <a:custGeom>
              <a:avLst/>
              <a:gdLst/>
              <a:ahLst/>
              <a:cxnLst>
                <a:cxn ang="0">
                  <a:pos x="42" y="36"/>
                </a:cxn>
                <a:cxn ang="0">
                  <a:pos x="0" y="0"/>
                </a:cxn>
                <a:cxn ang="0">
                  <a:pos x="42" y="36"/>
                </a:cxn>
                <a:cxn ang="0">
                  <a:pos x="0" y="36"/>
                </a:cxn>
                <a:cxn ang="0">
                  <a:pos x="42" y="0"/>
                </a:cxn>
                <a:cxn ang="0">
                  <a:pos x="0" y="36"/>
                </a:cxn>
              </a:cxnLst>
              <a:rect l="0" t="0" r="r" b="b"/>
              <a:pathLst>
                <a:path w="42" h="36">
                  <a:moveTo>
                    <a:pt x="42" y="36"/>
                  </a:moveTo>
                  <a:lnTo>
                    <a:pt x="0" y="0"/>
                  </a:lnTo>
                  <a:lnTo>
                    <a:pt x="42" y="36"/>
                  </a:lnTo>
                  <a:close/>
                  <a:moveTo>
                    <a:pt x="0" y="36"/>
                  </a:moveTo>
                  <a:lnTo>
                    <a:pt x="4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1" name="Freeform 996"/>
            <p:cNvSpPr>
              <a:spLocks noEditPoints="1"/>
            </p:cNvSpPr>
            <p:nvPr/>
          </p:nvSpPr>
          <p:spPr bwMode="auto">
            <a:xfrm>
              <a:off x="5653949" y="1783023"/>
              <a:ext cx="68837" cy="61355"/>
            </a:xfrm>
            <a:custGeom>
              <a:avLst/>
              <a:gdLst/>
              <a:ahLst/>
              <a:cxnLst>
                <a:cxn ang="0">
                  <a:pos x="42" y="41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46" y="36"/>
                </a:cxn>
                <a:cxn ang="0">
                  <a:pos x="42" y="41"/>
                </a:cxn>
                <a:cxn ang="0">
                  <a:pos x="0" y="36"/>
                </a:cxn>
                <a:cxn ang="0">
                  <a:pos x="42" y="0"/>
                </a:cxn>
                <a:cxn ang="0">
                  <a:pos x="46" y="5"/>
                </a:cxn>
                <a:cxn ang="0">
                  <a:pos x="4" y="41"/>
                </a:cxn>
                <a:cxn ang="0">
                  <a:pos x="0" y="36"/>
                </a:cxn>
              </a:cxnLst>
              <a:rect l="0" t="0" r="r" b="b"/>
              <a:pathLst>
                <a:path w="46" h="41">
                  <a:moveTo>
                    <a:pt x="42" y="41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46" y="36"/>
                  </a:lnTo>
                  <a:lnTo>
                    <a:pt x="42" y="41"/>
                  </a:lnTo>
                  <a:close/>
                  <a:moveTo>
                    <a:pt x="0" y="36"/>
                  </a:moveTo>
                  <a:lnTo>
                    <a:pt x="42" y="0"/>
                  </a:lnTo>
                  <a:lnTo>
                    <a:pt x="46" y="5"/>
                  </a:lnTo>
                  <a:lnTo>
                    <a:pt x="4" y="4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2" name="Freeform 997"/>
            <p:cNvSpPr>
              <a:spLocks noEditPoints="1"/>
            </p:cNvSpPr>
            <p:nvPr/>
          </p:nvSpPr>
          <p:spPr bwMode="auto">
            <a:xfrm>
              <a:off x="6150771" y="1750101"/>
              <a:ext cx="62851" cy="53872"/>
            </a:xfrm>
            <a:custGeom>
              <a:avLst/>
              <a:gdLst/>
              <a:ahLst/>
              <a:cxnLst>
                <a:cxn ang="0">
                  <a:pos x="42" y="36"/>
                </a:cxn>
                <a:cxn ang="0">
                  <a:pos x="0" y="0"/>
                </a:cxn>
                <a:cxn ang="0">
                  <a:pos x="42" y="36"/>
                </a:cxn>
                <a:cxn ang="0">
                  <a:pos x="0" y="36"/>
                </a:cxn>
                <a:cxn ang="0">
                  <a:pos x="42" y="0"/>
                </a:cxn>
                <a:cxn ang="0">
                  <a:pos x="0" y="36"/>
                </a:cxn>
              </a:cxnLst>
              <a:rect l="0" t="0" r="r" b="b"/>
              <a:pathLst>
                <a:path w="42" h="36">
                  <a:moveTo>
                    <a:pt x="42" y="36"/>
                  </a:moveTo>
                  <a:lnTo>
                    <a:pt x="0" y="0"/>
                  </a:lnTo>
                  <a:lnTo>
                    <a:pt x="42" y="36"/>
                  </a:lnTo>
                  <a:close/>
                  <a:moveTo>
                    <a:pt x="0" y="36"/>
                  </a:moveTo>
                  <a:lnTo>
                    <a:pt x="4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3" name="Freeform 998"/>
            <p:cNvSpPr>
              <a:spLocks noEditPoints="1"/>
            </p:cNvSpPr>
            <p:nvPr/>
          </p:nvSpPr>
          <p:spPr bwMode="auto">
            <a:xfrm>
              <a:off x="6147778" y="1747108"/>
              <a:ext cx="68837" cy="61355"/>
            </a:xfrm>
            <a:custGeom>
              <a:avLst/>
              <a:gdLst/>
              <a:ahLst/>
              <a:cxnLst>
                <a:cxn ang="0">
                  <a:pos x="42" y="41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46" y="36"/>
                </a:cxn>
                <a:cxn ang="0">
                  <a:pos x="42" y="41"/>
                </a:cxn>
                <a:cxn ang="0">
                  <a:pos x="0" y="36"/>
                </a:cxn>
                <a:cxn ang="0">
                  <a:pos x="42" y="0"/>
                </a:cxn>
                <a:cxn ang="0">
                  <a:pos x="46" y="5"/>
                </a:cxn>
                <a:cxn ang="0">
                  <a:pos x="4" y="41"/>
                </a:cxn>
                <a:cxn ang="0">
                  <a:pos x="0" y="36"/>
                </a:cxn>
              </a:cxnLst>
              <a:rect l="0" t="0" r="r" b="b"/>
              <a:pathLst>
                <a:path w="46" h="41">
                  <a:moveTo>
                    <a:pt x="42" y="41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46" y="36"/>
                  </a:lnTo>
                  <a:lnTo>
                    <a:pt x="42" y="41"/>
                  </a:lnTo>
                  <a:close/>
                  <a:moveTo>
                    <a:pt x="0" y="36"/>
                  </a:moveTo>
                  <a:lnTo>
                    <a:pt x="42" y="0"/>
                  </a:lnTo>
                  <a:lnTo>
                    <a:pt x="46" y="5"/>
                  </a:lnTo>
                  <a:lnTo>
                    <a:pt x="4" y="4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4" name="Freeform 999"/>
            <p:cNvSpPr>
              <a:spLocks noEditPoints="1"/>
            </p:cNvSpPr>
            <p:nvPr/>
          </p:nvSpPr>
          <p:spPr bwMode="auto">
            <a:xfrm>
              <a:off x="6438090" y="1480740"/>
              <a:ext cx="62851" cy="62851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0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0" y="42"/>
                </a:cxn>
              </a:cxnLst>
              <a:rect l="0" t="0" r="r" b="b"/>
              <a:pathLst>
                <a:path w="42" h="42">
                  <a:moveTo>
                    <a:pt x="42" y="42"/>
                  </a:moveTo>
                  <a:lnTo>
                    <a:pt x="0" y="0"/>
                  </a:lnTo>
                  <a:lnTo>
                    <a:pt x="42" y="42"/>
                  </a:lnTo>
                  <a:close/>
                  <a:moveTo>
                    <a:pt x="0" y="42"/>
                  </a:moveTo>
                  <a:lnTo>
                    <a:pt x="4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5" name="Freeform 1000"/>
            <p:cNvSpPr>
              <a:spLocks noEditPoints="1"/>
            </p:cNvSpPr>
            <p:nvPr/>
          </p:nvSpPr>
          <p:spPr bwMode="auto">
            <a:xfrm>
              <a:off x="6435097" y="1477747"/>
              <a:ext cx="68837" cy="68837"/>
            </a:xfrm>
            <a:custGeom>
              <a:avLst/>
              <a:gdLst/>
              <a:ahLst/>
              <a:cxnLst>
                <a:cxn ang="0">
                  <a:pos x="42" y="4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6" y="4"/>
                </a:cxn>
                <a:cxn ang="0">
                  <a:pos x="4" y="46"/>
                </a:cxn>
                <a:cxn ang="0">
                  <a:pos x="0" y="42"/>
                </a:cxn>
              </a:cxnLst>
              <a:rect l="0" t="0" r="r" b="b"/>
              <a:pathLst>
                <a:path w="46" h="46">
                  <a:moveTo>
                    <a:pt x="42" y="4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6" y="42"/>
                  </a:lnTo>
                  <a:lnTo>
                    <a:pt x="42" y="46"/>
                  </a:lnTo>
                  <a:close/>
                  <a:moveTo>
                    <a:pt x="0" y="42"/>
                  </a:moveTo>
                  <a:lnTo>
                    <a:pt x="42" y="0"/>
                  </a:lnTo>
                  <a:lnTo>
                    <a:pt x="46" y="4"/>
                  </a:lnTo>
                  <a:lnTo>
                    <a:pt x="4" y="4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6" name="Freeform 1001"/>
            <p:cNvSpPr>
              <a:spLocks noEditPoints="1"/>
            </p:cNvSpPr>
            <p:nvPr/>
          </p:nvSpPr>
          <p:spPr bwMode="auto">
            <a:xfrm>
              <a:off x="6653580" y="1489718"/>
              <a:ext cx="53872" cy="62851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0" y="0"/>
                </a:cxn>
                <a:cxn ang="0">
                  <a:pos x="36" y="42"/>
                </a:cxn>
                <a:cxn ang="0">
                  <a:pos x="0" y="42"/>
                </a:cxn>
                <a:cxn ang="0">
                  <a:pos x="36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0" y="0"/>
                  </a:lnTo>
                  <a:lnTo>
                    <a:pt x="36" y="42"/>
                  </a:lnTo>
                  <a:close/>
                  <a:moveTo>
                    <a:pt x="0" y="42"/>
                  </a:moveTo>
                  <a:lnTo>
                    <a:pt x="36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7" name="Freeform 1002"/>
            <p:cNvSpPr>
              <a:spLocks noEditPoints="1"/>
            </p:cNvSpPr>
            <p:nvPr/>
          </p:nvSpPr>
          <p:spPr bwMode="auto">
            <a:xfrm>
              <a:off x="6650587" y="1486725"/>
              <a:ext cx="61355" cy="68837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41" y="42"/>
                </a:cxn>
                <a:cxn ang="0">
                  <a:pos x="36" y="46"/>
                </a:cxn>
                <a:cxn ang="0">
                  <a:pos x="0" y="42"/>
                </a:cxn>
                <a:cxn ang="0">
                  <a:pos x="36" y="0"/>
                </a:cxn>
                <a:cxn ang="0">
                  <a:pos x="41" y="4"/>
                </a:cxn>
                <a:cxn ang="0">
                  <a:pos x="5" y="46"/>
                </a:cxn>
                <a:cxn ang="0">
                  <a:pos x="0" y="42"/>
                </a:cxn>
              </a:cxnLst>
              <a:rect l="0" t="0" r="r" b="b"/>
              <a:pathLst>
                <a:path w="41" h="46">
                  <a:moveTo>
                    <a:pt x="36" y="46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41" y="42"/>
                  </a:lnTo>
                  <a:lnTo>
                    <a:pt x="36" y="46"/>
                  </a:lnTo>
                  <a:close/>
                  <a:moveTo>
                    <a:pt x="0" y="42"/>
                  </a:moveTo>
                  <a:lnTo>
                    <a:pt x="36" y="0"/>
                  </a:lnTo>
                  <a:lnTo>
                    <a:pt x="41" y="4"/>
                  </a:lnTo>
                  <a:lnTo>
                    <a:pt x="5" y="4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8" name="Freeform 1003"/>
            <p:cNvSpPr>
              <a:spLocks noEditPoints="1"/>
            </p:cNvSpPr>
            <p:nvPr/>
          </p:nvSpPr>
          <p:spPr bwMode="auto">
            <a:xfrm>
              <a:off x="7129452" y="1022825"/>
              <a:ext cx="62851" cy="53872"/>
            </a:xfrm>
            <a:custGeom>
              <a:avLst/>
              <a:gdLst/>
              <a:ahLst/>
              <a:cxnLst>
                <a:cxn ang="0">
                  <a:pos x="42" y="36"/>
                </a:cxn>
                <a:cxn ang="0">
                  <a:pos x="0" y="0"/>
                </a:cxn>
                <a:cxn ang="0">
                  <a:pos x="42" y="36"/>
                </a:cxn>
                <a:cxn ang="0">
                  <a:pos x="0" y="36"/>
                </a:cxn>
                <a:cxn ang="0">
                  <a:pos x="42" y="0"/>
                </a:cxn>
                <a:cxn ang="0">
                  <a:pos x="0" y="36"/>
                </a:cxn>
              </a:cxnLst>
              <a:rect l="0" t="0" r="r" b="b"/>
              <a:pathLst>
                <a:path w="42" h="36">
                  <a:moveTo>
                    <a:pt x="42" y="36"/>
                  </a:moveTo>
                  <a:lnTo>
                    <a:pt x="0" y="0"/>
                  </a:lnTo>
                  <a:lnTo>
                    <a:pt x="42" y="36"/>
                  </a:lnTo>
                  <a:close/>
                  <a:moveTo>
                    <a:pt x="0" y="36"/>
                  </a:moveTo>
                  <a:lnTo>
                    <a:pt x="4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9" name="Freeform 1004"/>
            <p:cNvSpPr>
              <a:spLocks noEditPoints="1"/>
            </p:cNvSpPr>
            <p:nvPr/>
          </p:nvSpPr>
          <p:spPr bwMode="auto">
            <a:xfrm>
              <a:off x="7126459" y="1019832"/>
              <a:ext cx="68837" cy="61355"/>
            </a:xfrm>
            <a:custGeom>
              <a:avLst/>
              <a:gdLst/>
              <a:ahLst/>
              <a:cxnLst>
                <a:cxn ang="0">
                  <a:pos x="42" y="41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46" y="36"/>
                </a:cxn>
                <a:cxn ang="0">
                  <a:pos x="42" y="41"/>
                </a:cxn>
                <a:cxn ang="0">
                  <a:pos x="0" y="36"/>
                </a:cxn>
                <a:cxn ang="0">
                  <a:pos x="42" y="0"/>
                </a:cxn>
                <a:cxn ang="0">
                  <a:pos x="46" y="5"/>
                </a:cxn>
                <a:cxn ang="0">
                  <a:pos x="4" y="41"/>
                </a:cxn>
                <a:cxn ang="0">
                  <a:pos x="0" y="36"/>
                </a:cxn>
              </a:cxnLst>
              <a:rect l="0" t="0" r="r" b="b"/>
              <a:pathLst>
                <a:path w="46" h="41">
                  <a:moveTo>
                    <a:pt x="42" y="41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46" y="36"/>
                  </a:lnTo>
                  <a:lnTo>
                    <a:pt x="42" y="41"/>
                  </a:lnTo>
                  <a:close/>
                  <a:moveTo>
                    <a:pt x="0" y="36"/>
                  </a:moveTo>
                  <a:lnTo>
                    <a:pt x="42" y="0"/>
                  </a:lnTo>
                  <a:lnTo>
                    <a:pt x="46" y="5"/>
                  </a:lnTo>
                  <a:lnTo>
                    <a:pt x="4" y="4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0" name="Freeform 1005"/>
            <p:cNvSpPr>
              <a:spLocks noEditPoints="1"/>
            </p:cNvSpPr>
            <p:nvPr/>
          </p:nvSpPr>
          <p:spPr bwMode="auto">
            <a:xfrm>
              <a:off x="8117110" y="1022825"/>
              <a:ext cx="62851" cy="53872"/>
            </a:xfrm>
            <a:custGeom>
              <a:avLst/>
              <a:gdLst/>
              <a:ahLst/>
              <a:cxnLst>
                <a:cxn ang="0">
                  <a:pos x="42" y="36"/>
                </a:cxn>
                <a:cxn ang="0">
                  <a:pos x="0" y="0"/>
                </a:cxn>
                <a:cxn ang="0">
                  <a:pos x="42" y="36"/>
                </a:cxn>
                <a:cxn ang="0">
                  <a:pos x="0" y="36"/>
                </a:cxn>
                <a:cxn ang="0">
                  <a:pos x="42" y="0"/>
                </a:cxn>
                <a:cxn ang="0">
                  <a:pos x="0" y="36"/>
                </a:cxn>
              </a:cxnLst>
              <a:rect l="0" t="0" r="r" b="b"/>
              <a:pathLst>
                <a:path w="42" h="36">
                  <a:moveTo>
                    <a:pt x="42" y="36"/>
                  </a:moveTo>
                  <a:lnTo>
                    <a:pt x="0" y="0"/>
                  </a:lnTo>
                  <a:lnTo>
                    <a:pt x="42" y="36"/>
                  </a:lnTo>
                  <a:close/>
                  <a:moveTo>
                    <a:pt x="0" y="36"/>
                  </a:moveTo>
                  <a:lnTo>
                    <a:pt x="4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1" name="Freeform 1006"/>
            <p:cNvSpPr>
              <a:spLocks noEditPoints="1"/>
            </p:cNvSpPr>
            <p:nvPr/>
          </p:nvSpPr>
          <p:spPr bwMode="auto">
            <a:xfrm>
              <a:off x="8114118" y="1019832"/>
              <a:ext cx="68837" cy="61355"/>
            </a:xfrm>
            <a:custGeom>
              <a:avLst/>
              <a:gdLst/>
              <a:ahLst/>
              <a:cxnLst>
                <a:cxn ang="0">
                  <a:pos x="42" y="41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46" y="36"/>
                </a:cxn>
                <a:cxn ang="0">
                  <a:pos x="42" y="41"/>
                </a:cxn>
                <a:cxn ang="0">
                  <a:pos x="0" y="36"/>
                </a:cxn>
                <a:cxn ang="0">
                  <a:pos x="42" y="0"/>
                </a:cxn>
                <a:cxn ang="0">
                  <a:pos x="46" y="5"/>
                </a:cxn>
                <a:cxn ang="0">
                  <a:pos x="4" y="41"/>
                </a:cxn>
                <a:cxn ang="0">
                  <a:pos x="0" y="36"/>
                </a:cxn>
              </a:cxnLst>
              <a:rect l="0" t="0" r="r" b="b"/>
              <a:pathLst>
                <a:path w="46" h="41">
                  <a:moveTo>
                    <a:pt x="42" y="41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46" y="36"/>
                  </a:lnTo>
                  <a:lnTo>
                    <a:pt x="42" y="41"/>
                  </a:lnTo>
                  <a:close/>
                  <a:moveTo>
                    <a:pt x="0" y="36"/>
                  </a:moveTo>
                  <a:lnTo>
                    <a:pt x="42" y="0"/>
                  </a:lnTo>
                  <a:lnTo>
                    <a:pt x="46" y="5"/>
                  </a:lnTo>
                  <a:lnTo>
                    <a:pt x="4" y="4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D60A0"/>
            </a:solidFill>
            <a:ln w="6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2" name="Freeform 1034"/>
            <p:cNvSpPr>
              <a:spLocks/>
            </p:cNvSpPr>
            <p:nvPr/>
          </p:nvSpPr>
          <p:spPr bwMode="auto">
            <a:xfrm>
              <a:off x="5697347" y="1521144"/>
              <a:ext cx="504305" cy="486347"/>
            </a:xfrm>
            <a:custGeom>
              <a:avLst/>
              <a:gdLst/>
              <a:ahLst/>
              <a:cxnLst>
                <a:cxn ang="0">
                  <a:pos x="6" y="838"/>
                </a:cxn>
                <a:cxn ang="0">
                  <a:pos x="870" y="6"/>
                </a:cxn>
                <a:cxn ang="0">
                  <a:pos x="893" y="6"/>
                </a:cxn>
                <a:cxn ang="0">
                  <a:pos x="893" y="29"/>
                </a:cxn>
                <a:cxn ang="0">
                  <a:pos x="29" y="861"/>
                </a:cxn>
                <a:cxn ang="0">
                  <a:pos x="6" y="861"/>
                </a:cxn>
                <a:cxn ang="0">
                  <a:pos x="6" y="838"/>
                </a:cxn>
              </a:cxnLst>
              <a:rect l="0" t="0" r="r" b="b"/>
              <a:pathLst>
                <a:path w="899" h="867">
                  <a:moveTo>
                    <a:pt x="6" y="838"/>
                  </a:moveTo>
                  <a:lnTo>
                    <a:pt x="870" y="6"/>
                  </a:lnTo>
                  <a:cubicBezTo>
                    <a:pt x="877" y="0"/>
                    <a:pt x="887" y="0"/>
                    <a:pt x="893" y="6"/>
                  </a:cubicBezTo>
                  <a:cubicBezTo>
                    <a:pt x="899" y="13"/>
                    <a:pt x="899" y="23"/>
                    <a:pt x="893" y="29"/>
                  </a:cubicBezTo>
                  <a:lnTo>
                    <a:pt x="29" y="861"/>
                  </a:lnTo>
                  <a:cubicBezTo>
                    <a:pt x="22" y="867"/>
                    <a:pt x="12" y="867"/>
                    <a:pt x="6" y="861"/>
                  </a:cubicBezTo>
                  <a:cubicBezTo>
                    <a:pt x="0" y="854"/>
                    <a:pt x="0" y="844"/>
                    <a:pt x="6" y="838"/>
                  </a:cubicBez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3" name="Freeform 1035"/>
            <p:cNvSpPr>
              <a:spLocks/>
            </p:cNvSpPr>
            <p:nvPr/>
          </p:nvSpPr>
          <p:spPr bwMode="auto">
            <a:xfrm>
              <a:off x="6180700" y="1393945"/>
              <a:ext cx="299291" cy="146652"/>
            </a:xfrm>
            <a:custGeom>
              <a:avLst/>
              <a:gdLst/>
              <a:ahLst/>
              <a:cxnLst>
                <a:cxn ang="0">
                  <a:pos x="12" y="228"/>
                </a:cxn>
                <a:cxn ang="0">
                  <a:pos x="508" y="4"/>
                </a:cxn>
                <a:cxn ang="0">
                  <a:pos x="529" y="12"/>
                </a:cxn>
                <a:cxn ang="0">
                  <a:pos x="521" y="33"/>
                </a:cxn>
                <a:cxn ang="0">
                  <a:pos x="25" y="257"/>
                </a:cxn>
                <a:cxn ang="0">
                  <a:pos x="4" y="249"/>
                </a:cxn>
                <a:cxn ang="0">
                  <a:pos x="12" y="228"/>
                </a:cxn>
              </a:cxnLst>
              <a:rect l="0" t="0" r="r" b="b"/>
              <a:pathLst>
                <a:path w="533" h="261">
                  <a:moveTo>
                    <a:pt x="12" y="228"/>
                  </a:moveTo>
                  <a:lnTo>
                    <a:pt x="508" y="4"/>
                  </a:lnTo>
                  <a:cubicBezTo>
                    <a:pt x="516" y="0"/>
                    <a:pt x="525" y="4"/>
                    <a:pt x="529" y="12"/>
                  </a:cubicBezTo>
                  <a:cubicBezTo>
                    <a:pt x="533" y="20"/>
                    <a:pt x="529" y="29"/>
                    <a:pt x="521" y="33"/>
                  </a:cubicBezTo>
                  <a:lnTo>
                    <a:pt x="25" y="257"/>
                  </a:lnTo>
                  <a:cubicBezTo>
                    <a:pt x="17" y="261"/>
                    <a:pt x="8" y="257"/>
                    <a:pt x="4" y="249"/>
                  </a:cubicBezTo>
                  <a:cubicBezTo>
                    <a:pt x="0" y="241"/>
                    <a:pt x="4" y="232"/>
                    <a:pt x="12" y="228"/>
                  </a:cubicBez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4" name="Freeform 1036"/>
            <p:cNvSpPr>
              <a:spLocks/>
            </p:cNvSpPr>
            <p:nvPr/>
          </p:nvSpPr>
          <p:spPr bwMode="auto">
            <a:xfrm>
              <a:off x="6460538" y="1188932"/>
              <a:ext cx="225965" cy="225965"/>
            </a:xfrm>
            <a:custGeom>
              <a:avLst/>
              <a:gdLst/>
              <a:ahLst/>
              <a:cxnLst>
                <a:cxn ang="0">
                  <a:pos x="6" y="374"/>
                </a:cxn>
                <a:cxn ang="0">
                  <a:pos x="374" y="6"/>
                </a:cxn>
                <a:cxn ang="0">
                  <a:pos x="397" y="6"/>
                </a:cxn>
                <a:cxn ang="0">
                  <a:pos x="397" y="29"/>
                </a:cxn>
                <a:cxn ang="0">
                  <a:pos x="29" y="397"/>
                </a:cxn>
                <a:cxn ang="0">
                  <a:pos x="6" y="397"/>
                </a:cxn>
                <a:cxn ang="0">
                  <a:pos x="6" y="374"/>
                </a:cxn>
              </a:cxnLst>
              <a:rect l="0" t="0" r="r" b="b"/>
              <a:pathLst>
                <a:path w="403" h="403">
                  <a:moveTo>
                    <a:pt x="6" y="374"/>
                  </a:moveTo>
                  <a:lnTo>
                    <a:pt x="374" y="6"/>
                  </a:lnTo>
                  <a:cubicBezTo>
                    <a:pt x="380" y="0"/>
                    <a:pt x="391" y="0"/>
                    <a:pt x="397" y="6"/>
                  </a:cubicBezTo>
                  <a:cubicBezTo>
                    <a:pt x="403" y="12"/>
                    <a:pt x="403" y="23"/>
                    <a:pt x="397" y="29"/>
                  </a:cubicBezTo>
                  <a:lnTo>
                    <a:pt x="29" y="397"/>
                  </a:lnTo>
                  <a:cubicBezTo>
                    <a:pt x="23" y="403"/>
                    <a:pt x="12" y="403"/>
                    <a:pt x="6" y="397"/>
                  </a:cubicBezTo>
                  <a:cubicBezTo>
                    <a:pt x="0" y="391"/>
                    <a:pt x="0" y="380"/>
                    <a:pt x="6" y="374"/>
                  </a:cubicBez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5" name="Freeform 1037"/>
            <p:cNvSpPr>
              <a:spLocks/>
            </p:cNvSpPr>
            <p:nvPr/>
          </p:nvSpPr>
          <p:spPr bwMode="auto">
            <a:xfrm>
              <a:off x="6667048" y="1188932"/>
              <a:ext cx="502808" cy="3591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81" y="32"/>
                </a:cxn>
                <a:cxn ang="0">
                  <a:pos x="896" y="49"/>
                </a:cxn>
                <a:cxn ang="0">
                  <a:pos x="880" y="64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897" h="65">
                  <a:moveTo>
                    <a:pt x="17" y="0"/>
                  </a:moveTo>
                  <a:lnTo>
                    <a:pt x="881" y="32"/>
                  </a:lnTo>
                  <a:cubicBezTo>
                    <a:pt x="890" y="33"/>
                    <a:pt x="897" y="40"/>
                    <a:pt x="896" y="49"/>
                  </a:cubicBezTo>
                  <a:cubicBezTo>
                    <a:pt x="896" y="58"/>
                    <a:pt x="889" y="65"/>
                    <a:pt x="880" y="64"/>
                  </a:cubicBezTo>
                  <a:lnTo>
                    <a:pt x="16" y="32"/>
                  </a:lnTo>
                  <a:cubicBezTo>
                    <a:pt x="7" y="32"/>
                    <a:pt x="0" y="25"/>
                    <a:pt x="0" y="16"/>
                  </a:cubicBezTo>
                  <a:cubicBezTo>
                    <a:pt x="1" y="7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6" name="Freeform 1038"/>
            <p:cNvSpPr>
              <a:spLocks/>
            </p:cNvSpPr>
            <p:nvPr/>
          </p:nvSpPr>
          <p:spPr bwMode="auto">
            <a:xfrm>
              <a:off x="7151899" y="1206889"/>
              <a:ext cx="987659" cy="3591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45" y="32"/>
                </a:cxn>
                <a:cxn ang="0">
                  <a:pos x="1760" y="49"/>
                </a:cxn>
                <a:cxn ang="0">
                  <a:pos x="1744" y="64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1761" h="65">
                  <a:moveTo>
                    <a:pt x="17" y="0"/>
                  </a:moveTo>
                  <a:lnTo>
                    <a:pt x="1745" y="32"/>
                  </a:lnTo>
                  <a:cubicBezTo>
                    <a:pt x="1754" y="33"/>
                    <a:pt x="1761" y="40"/>
                    <a:pt x="1760" y="49"/>
                  </a:cubicBezTo>
                  <a:cubicBezTo>
                    <a:pt x="1760" y="58"/>
                    <a:pt x="1753" y="65"/>
                    <a:pt x="1744" y="64"/>
                  </a:cubicBezTo>
                  <a:lnTo>
                    <a:pt x="16" y="32"/>
                  </a:lnTo>
                  <a:cubicBezTo>
                    <a:pt x="7" y="32"/>
                    <a:pt x="0" y="25"/>
                    <a:pt x="0" y="16"/>
                  </a:cubicBezTo>
                  <a:cubicBezTo>
                    <a:pt x="1" y="7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7" name="Freeform 1039"/>
            <p:cNvSpPr>
              <a:spLocks/>
            </p:cNvSpPr>
            <p:nvPr/>
          </p:nvSpPr>
          <p:spPr bwMode="auto">
            <a:xfrm>
              <a:off x="5670410" y="1961101"/>
              <a:ext cx="62851" cy="62851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42" y="2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8" name="Freeform 1040"/>
            <p:cNvSpPr>
              <a:spLocks noEditPoints="1"/>
            </p:cNvSpPr>
            <p:nvPr/>
          </p:nvSpPr>
          <p:spPr bwMode="auto">
            <a:xfrm>
              <a:off x="5665921" y="1956611"/>
              <a:ext cx="71830" cy="71830"/>
            </a:xfrm>
            <a:custGeom>
              <a:avLst/>
              <a:gdLst/>
              <a:ahLst/>
              <a:cxnLst>
                <a:cxn ang="0">
                  <a:pos x="70" y="126"/>
                </a:cxn>
                <a:cxn ang="0">
                  <a:pos x="59" y="126"/>
                </a:cxn>
                <a:cxn ang="0">
                  <a:pos x="3" y="70"/>
                </a:cxn>
                <a:cxn ang="0">
                  <a:pos x="3" y="59"/>
                </a:cxn>
                <a:cxn ang="0">
                  <a:pos x="59" y="3"/>
                </a:cxn>
                <a:cxn ang="0">
                  <a:pos x="70" y="3"/>
                </a:cxn>
                <a:cxn ang="0">
                  <a:pos x="126" y="59"/>
                </a:cxn>
                <a:cxn ang="0">
                  <a:pos x="126" y="70"/>
                </a:cxn>
                <a:cxn ang="0">
                  <a:pos x="70" y="126"/>
                </a:cxn>
                <a:cxn ang="0">
                  <a:pos x="115" y="59"/>
                </a:cxn>
                <a:cxn ang="0">
                  <a:pos x="115" y="70"/>
                </a:cxn>
                <a:cxn ang="0">
                  <a:pos x="59" y="14"/>
                </a:cxn>
                <a:cxn ang="0">
                  <a:pos x="70" y="14"/>
                </a:cxn>
                <a:cxn ang="0">
                  <a:pos x="14" y="70"/>
                </a:cxn>
                <a:cxn ang="0">
                  <a:pos x="14" y="59"/>
                </a:cxn>
                <a:cxn ang="0">
                  <a:pos x="70" y="115"/>
                </a:cxn>
                <a:cxn ang="0">
                  <a:pos x="59" y="115"/>
                </a:cxn>
                <a:cxn ang="0">
                  <a:pos x="115" y="59"/>
                </a:cxn>
              </a:cxnLst>
              <a:rect l="0" t="0" r="r" b="b"/>
              <a:pathLst>
                <a:path w="129" h="129">
                  <a:moveTo>
                    <a:pt x="70" y="126"/>
                  </a:moveTo>
                  <a:cubicBezTo>
                    <a:pt x="67" y="129"/>
                    <a:pt x="62" y="129"/>
                    <a:pt x="59" y="126"/>
                  </a:cubicBezTo>
                  <a:lnTo>
                    <a:pt x="3" y="70"/>
                  </a:lnTo>
                  <a:cubicBezTo>
                    <a:pt x="0" y="67"/>
                    <a:pt x="0" y="62"/>
                    <a:pt x="3" y="59"/>
                  </a:cubicBezTo>
                  <a:lnTo>
                    <a:pt x="59" y="3"/>
                  </a:lnTo>
                  <a:cubicBezTo>
                    <a:pt x="62" y="0"/>
                    <a:pt x="67" y="0"/>
                    <a:pt x="70" y="3"/>
                  </a:cubicBezTo>
                  <a:lnTo>
                    <a:pt x="126" y="59"/>
                  </a:lnTo>
                  <a:cubicBezTo>
                    <a:pt x="129" y="62"/>
                    <a:pt x="129" y="67"/>
                    <a:pt x="126" y="70"/>
                  </a:cubicBezTo>
                  <a:lnTo>
                    <a:pt x="70" y="126"/>
                  </a:lnTo>
                  <a:close/>
                  <a:moveTo>
                    <a:pt x="115" y="59"/>
                  </a:moveTo>
                  <a:lnTo>
                    <a:pt x="115" y="70"/>
                  </a:lnTo>
                  <a:lnTo>
                    <a:pt x="59" y="14"/>
                  </a:lnTo>
                  <a:lnTo>
                    <a:pt x="70" y="14"/>
                  </a:lnTo>
                  <a:lnTo>
                    <a:pt x="14" y="70"/>
                  </a:lnTo>
                  <a:lnTo>
                    <a:pt x="14" y="59"/>
                  </a:lnTo>
                  <a:lnTo>
                    <a:pt x="70" y="115"/>
                  </a:lnTo>
                  <a:lnTo>
                    <a:pt x="59" y="115"/>
                  </a:lnTo>
                  <a:lnTo>
                    <a:pt x="115" y="59"/>
                  </a:ln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9" name="Freeform 1041"/>
            <p:cNvSpPr>
              <a:spLocks/>
            </p:cNvSpPr>
            <p:nvPr/>
          </p:nvSpPr>
          <p:spPr bwMode="auto">
            <a:xfrm>
              <a:off x="6155261" y="1503187"/>
              <a:ext cx="62851" cy="62851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42" y="2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0" name="Freeform 1042"/>
            <p:cNvSpPr>
              <a:spLocks noEditPoints="1"/>
            </p:cNvSpPr>
            <p:nvPr/>
          </p:nvSpPr>
          <p:spPr bwMode="auto">
            <a:xfrm>
              <a:off x="6150771" y="1498697"/>
              <a:ext cx="71830" cy="71830"/>
            </a:xfrm>
            <a:custGeom>
              <a:avLst/>
              <a:gdLst/>
              <a:ahLst/>
              <a:cxnLst>
                <a:cxn ang="0">
                  <a:pos x="70" y="126"/>
                </a:cxn>
                <a:cxn ang="0">
                  <a:pos x="59" y="126"/>
                </a:cxn>
                <a:cxn ang="0">
                  <a:pos x="3" y="70"/>
                </a:cxn>
                <a:cxn ang="0">
                  <a:pos x="3" y="59"/>
                </a:cxn>
                <a:cxn ang="0">
                  <a:pos x="59" y="3"/>
                </a:cxn>
                <a:cxn ang="0">
                  <a:pos x="70" y="3"/>
                </a:cxn>
                <a:cxn ang="0">
                  <a:pos x="126" y="59"/>
                </a:cxn>
                <a:cxn ang="0">
                  <a:pos x="126" y="70"/>
                </a:cxn>
                <a:cxn ang="0">
                  <a:pos x="70" y="126"/>
                </a:cxn>
                <a:cxn ang="0">
                  <a:pos x="115" y="59"/>
                </a:cxn>
                <a:cxn ang="0">
                  <a:pos x="115" y="70"/>
                </a:cxn>
                <a:cxn ang="0">
                  <a:pos x="59" y="14"/>
                </a:cxn>
                <a:cxn ang="0">
                  <a:pos x="70" y="14"/>
                </a:cxn>
                <a:cxn ang="0">
                  <a:pos x="14" y="70"/>
                </a:cxn>
                <a:cxn ang="0">
                  <a:pos x="14" y="59"/>
                </a:cxn>
                <a:cxn ang="0">
                  <a:pos x="70" y="115"/>
                </a:cxn>
                <a:cxn ang="0">
                  <a:pos x="59" y="115"/>
                </a:cxn>
                <a:cxn ang="0">
                  <a:pos x="115" y="59"/>
                </a:cxn>
              </a:cxnLst>
              <a:rect l="0" t="0" r="r" b="b"/>
              <a:pathLst>
                <a:path w="129" h="129">
                  <a:moveTo>
                    <a:pt x="70" y="126"/>
                  </a:moveTo>
                  <a:cubicBezTo>
                    <a:pt x="67" y="129"/>
                    <a:pt x="62" y="129"/>
                    <a:pt x="59" y="126"/>
                  </a:cubicBezTo>
                  <a:lnTo>
                    <a:pt x="3" y="70"/>
                  </a:lnTo>
                  <a:cubicBezTo>
                    <a:pt x="0" y="67"/>
                    <a:pt x="0" y="62"/>
                    <a:pt x="3" y="59"/>
                  </a:cubicBezTo>
                  <a:lnTo>
                    <a:pt x="59" y="3"/>
                  </a:lnTo>
                  <a:cubicBezTo>
                    <a:pt x="62" y="0"/>
                    <a:pt x="67" y="0"/>
                    <a:pt x="70" y="3"/>
                  </a:cubicBezTo>
                  <a:lnTo>
                    <a:pt x="126" y="59"/>
                  </a:lnTo>
                  <a:cubicBezTo>
                    <a:pt x="129" y="62"/>
                    <a:pt x="129" y="67"/>
                    <a:pt x="126" y="70"/>
                  </a:cubicBezTo>
                  <a:lnTo>
                    <a:pt x="70" y="126"/>
                  </a:lnTo>
                  <a:close/>
                  <a:moveTo>
                    <a:pt x="115" y="59"/>
                  </a:moveTo>
                  <a:lnTo>
                    <a:pt x="115" y="70"/>
                  </a:lnTo>
                  <a:lnTo>
                    <a:pt x="59" y="14"/>
                  </a:lnTo>
                  <a:lnTo>
                    <a:pt x="70" y="14"/>
                  </a:lnTo>
                  <a:lnTo>
                    <a:pt x="14" y="70"/>
                  </a:lnTo>
                  <a:lnTo>
                    <a:pt x="14" y="59"/>
                  </a:lnTo>
                  <a:lnTo>
                    <a:pt x="70" y="115"/>
                  </a:lnTo>
                  <a:lnTo>
                    <a:pt x="59" y="115"/>
                  </a:lnTo>
                  <a:lnTo>
                    <a:pt x="115" y="59"/>
                  </a:ln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1" name="Freeform 1043"/>
            <p:cNvSpPr>
              <a:spLocks/>
            </p:cNvSpPr>
            <p:nvPr/>
          </p:nvSpPr>
          <p:spPr bwMode="auto">
            <a:xfrm>
              <a:off x="6447069" y="1381974"/>
              <a:ext cx="53872" cy="53872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36" y="1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2" name="Freeform 1044"/>
            <p:cNvSpPr>
              <a:spLocks noEditPoints="1"/>
            </p:cNvSpPr>
            <p:nvPr/>
          </p:nvSpPr>
          <p:spPr bwMode="auto">
            <a:xfrm>
              <a:off x="6442580" y="1377485"/>
              <a:ext cx="62851" cy="62851"/>
            </a:xfrm>
            <a:custGeom>
              <a:avLst/>
              <a:gdLst/>
              <a:ahLst/>
              <a:cxnLst>
                <a:cxn ang="0">
                  <a:pos x="62" y="110"/>
                </a:cxn>
                <a:cxn ang="0">
                  <a:pos x="51" y="110"/>
                </a:cxn>
                <a:cxn ang="0">
                  <a:pos x="3" y="62"/>
                </a:cxn>
                <a:cxn ang="0">
                  <a:pos x="3" y="51"/>
                </a:cxn>
                <a:cxn ang="0">
                  <a:pos x="51" y="3"/>
                </a:cxn>
                <a:cxn ang="0">
                  <a:pos x="62" y="3"/>
                </a:cxn>
                <a:cxn ang="0">
                  <a:pos x="110" y="51"/>
                </a:cxn>
                <a:cxn ang="0">
                  <a:pos x="110" y="62"/>
                </a:cxn>
                <a:cxn ang="0">
                  <a:pos x="62" y="110"/>
                </a:cxn>
                <a:cxn ang="0">
                  <a:pos x="99" y="51"/>
                </a:cxn>
                <a:cxn ang="0">
                  <a:pos x="99" y="62"/>
                </a:cxn>
                <a:cxn ang="0">
                  <a:pos x="51" y="14"/>
                </a:cxn>
                <a:cxn ang="0">
                  <a:pos x="62" y="14"/>
                </a:cxn>
                <a:cxn ang="0">
                  <a:pos x="14" y="62"/>
                </a:cxn>
                <a:cxn ang="0">
                  <a:pos x="14" y="51"/>
                </a:cxn>
                <a:cxn ang="0">
                  <a:pos x="62" y="99"/>
                </a:cxn>
                <a:cxn ang="0">
                  <a:pos x="51" y="99"/>
                </a:cxn>
                <a:cxn ang="0">
                  <a:pos x="99" y="51"/>
                </a:cxn>
              </a:cxnLst>
              <a:rect l="0" t="0" r="r" b="b"/>
              <a:pathLst>
                <a:path w="113" h="113">
                  <a:moveTo>
                    <a:pt x="62" y="110"/>
                  </a:moveTo>
                  <a:cubicBezTo>
                    <a:pt x="59" y="113"/>
                    <a:pt x="54" y="113"/>
                    <a:pt x="51" y="110"/>
                  </a:cubicBezTo>
                  <a:lnTo>
                    <a:pt x="3" y="62"/>
                  </a:lnTo>
                  <a:cubicBezTo>
                    <a:pt x="0" y="59"/>
                    <a:pt x="0" y="54"/>
                    <a:pt x="3" y="51"/>
                  </a:cubicBezTo>
                  <a:lnTo>
                    <a:pt x="51" y="3"/>
                  </a:lnTo>
                  <a:cubicBezTo>
                    <a:pt x="54" y="0"/>
                    <a:pt x="59" y="0"/>
                    <a:pt x="62" y="3"/>
                  </a:cubicBezTo>
                  <a:lnTo>
                    <a:pt x="110" y="51"/>
                  </a:lnTo>
                  <a:cubicBezTo>
                    <a:pt x="113" y="54"/>
                    <a:pt x="113" y="59"/>
                    <a:pt x="110" y="62"/>
                  </a:cubicBezTo>
                  <a:lnTo>
                    <a:pt x="62" y="110"/>
                  </a:lnTo>
                  <a:close/>
                  <a:moveTo>
                    <a:pt x="99" y="51"/>
                  </a:moveTo>
                  <a:lnTo>
                    <a:pt x="99" y="62"/>
                  </a:lnTo>
                  <a:lnTo>
                    <a:pt x="51" y="14"/>
                  </a:lnTo>
                  <a:lnTo>
                    <a:pt x="62" y="14"/>
                  </a:lnTo>
                  <a:lnTo>
                    <a:pt x="14" y="62"/>
                  </a:lnTo>
                  <a:lnTo>
                    <a:pt x="14" y="51"/>
                  </a:lnTo>
                  <a:lnTo>
                    <a:pt x="62" y="99"/>
                  </a:lnTo>
                  <a:lnTo>
                    <a:pt x="51" y="99"/>
                  </a:lnTo>
                  <a:lnTo>
                    <a:pt x="99" y="51"/>
                  </a:ln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3" name="Freeform 1045"/>
            <p:cNvSpPr>
              <a:spLocks/>
            </p:cNvSpPr>
            <p:nvPr/>
          </p:nvSpPr>
          <p:spPr bwMode="auto">
            <a:xfrm>
              <a:off x="6640112" y="1161996"/>
              <a:ext cx="62851" cy="62851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42" y="2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4" name="Freeform 1046"/>
            <p:cNvSpPr>
              <a:spLocks noEditPoints="1"/>
            </p:cNvSpPr>
            <p:nvPr/>
          </p:nvSpPr>
          <p:spPr bwMode="auto">
            <a:xfrm>
              <a:off x="6635622" y="1157506"/>
              <a:ext cx="71830" cy="71830"/>
            </a:xfrm>
            <a:custGeom>
              <a:avLst/>
              <a:gdLst/>
              <a:ahLst/>
              <a:cxnLst>
                <a:cxn ang="0">
                  <a:pos x="70" y="126"/>
                </a:cxn>
                <a:cxn ang="0">
                  <a:pos x="59" y="126"/>
                </a:cxn>
                <a:cxn ang="0">
                  <a:pos x="3" y="70"/>
                </a:cxn>
                <a:cxn ang="0">
                  <a:pos x="3" y="59"/>
                </a:cxn>
                <a:cxn ang="0">
                  <a:pos x="59" y="3"/>
                </a:cxn>
                <a:cxn ang="0">
                  <a:pos x="70" y="3"/>
                </a:cxn>
                <a:cxn ang="0">
                  <a:pos x="126" y="59"/>
                </a:cxn>
                <a:cxn ang="0">
                  <a:pos x="126" y="70"/>
                </a:cxn>
                <a:cxn ang="0">
                  <a:pos x="70" y="126"/>
                </a:cxn>
                <a:cxn ang="0">
                  <a:pos x="115" y="59"/>
                </a:cxn>
                <a:cxn ang="0">
                  <a:pos x="115" y="70"/>
                </a:cxn>
                <a:cxn ang="0">
                  <a:pos x="59" y="14"/>
                </a:cxn>
                <a:cxn ang="0">
                  <a:pos x="70" y="14"/>
                </a:cxn>
                <a:cxn ang="0">
                  <a:pos x="14" y="70"/>
                </a:cxn>
                <a:cxn ang="0">
                  <a:pos x="14" y="59"/>
                </a:cxn>
                <a:cxn ang="0">
                  <a:pos x="70" y="115"/>
                </a:cxn>
                <a:cxn ang="0">
                  <a:pos x="59" y="115"/>
                </a:cxn>
                <a:cxn ang="0">
                  <a:pos x="115" y="59"/>
                </a:cxn>
              </a:cxnLst>
              <a:rect l="0" t="0" r="r" b="b"/>
              <a:pathLst>
                <a:path w="129" h="129">
                  <a:moveTo>
                    <a:pt x="70" y="126"/>
                  </a:moveTo>
                  <a:cubicBezTo>
                    <a:pt x="67" y="129"/>
                    <a:pt x="62" y="129"/>
                    <a:pt x="59" y="126"/>
                  </a:cubicBezTo>
                  <a:lnTo>
                    <a:pt x="3" y="70"/>
                  </a:lnTo>
                  <a:cubicBezTo>
                    <a:pt x="0" y="67"/>
                    <a:pt x="0" y="62"/>
                    <a:pt x="3" y="59"/>
                  </a:cubicBezTo>
                  <a:lnTo>
                    <a:pt x="59" y="3"/>
                  </a:lnTo>
                  <a:cubicBezTo>
                    <a:pt x="62" y="0"/>
                    <a:pt x="67" y="0"/>
                    <a:pt x="70" y="3"/>
                  </a:cubicBezTo>
                  <a:lnTo>
                    <a:pt x="126" y="59"/>
                  </a:lnTo>
                  <a:cubicBezTo>
                    <a:pt x="129" y="62"/>
                    <a:pt x="129" y="67"/>
                    <a:pt x="126" y="70"/>
                  </a:cubicBezTo>
                  <a:lnTo>
                    <a:pt x="70" y="126"/>
                  </a:lnTo>
                  <a:close/>
                  <a:moveTo>
                    <a:pt x="115" y="59"/>
                  </a:moveTo>
                  <a:lnTo>
                    <a:pt x="115" y="70"/>
                  </a:lnTo>
                  <a:lnTo>
                    <a:pt x="59" y="14"/>
                  </a:lnTo>
                  <a:lnTo>
                    <a:pt x="70" y="14"/>
                  </a:lnTo>
                  <a:lnTo>
                    <a:pt x="14" y="70"/>
                  </a:lnTo>
                  <a:lnTo>
                    <a:pt x="14" y="59"/>
                  </a:lnTo>
                  <a:lnTo>
                    <a:pt x="70" y="115"/>
                  </a:lnTo>
                  <a:lnTo>
                    <a:pt x="59" y="115"/>
                  </a:lnTo>
                  <a:lnTo>
                    <a:pt x="115" y="59"/>
                  </a:ln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5" name="Freeform 1047"/>
            <p:cNvSpPr>
              <a:spLocks/>
            </p:cNvSpPr>
            <p:nvPr/>
          </p:nvSpPr>
          <p:spPr bwMode="auto">
            <a:xfrm>
              <a:off x="7124963" y="1179953"/>
              <a:ext cx="62851" cy="62851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42" y="2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6" name="Freeform 1048"/>
            <p:cNvSpPr>
              <a:spLocks noEditPoints="1"/>
            </p:cNvSpPr>
            <p:nvPr/>
          </p:nvSpPr>
          <p:spPr bwMode="auto">
            <a:xfrm>
              <a:off x="7120473" y="1175463"/>
              <a:ext cx="71830" cy="71830"/>
            </a:xfrm>
            <a:custGeom>
              <a:avLst/>
              <a:gdLst/>
              <a:ahLst/>
              <a:cxnLst>
                <a:cxn ang="0">
                  <a:pos x="70" y="126"/>
                </a:cxn>
                <a:cxn ang="0">
                  <a:pos x="59" y="126"/>
                </a:cxn>
                <a:cxn ang="0">
                  <a:pos x="3" y="70"/>
                </a:cxn>
                <a:cxn ang="0">
                  <a:pos x="3" y="59"/>
                </a:cxn>
                <a:cxn ang="0">
                  <a:pos x="59" y="3"/>
                </a:cxn>
                <a:cxn ang="0">
                  <a:pos x="70" y="3"/>
                </a:cxn>
                <a:cxn ang="0">
                  <a:pos x="126" y="59"/>
                </a:cxn>
                <a:cxn ang="0">
                  <a:pos x="126" y="70"/>
                </a:cxn>
                <a:cxn ang="0">
                  <a:pos x="70" y="126"/>
                </a:cxn>
                <a:cxn ang="0">
                  <a:pos x="115" y="59"/>
                </a:cxn>
                <a:cxn ang="0">
                  <a:pos x="115" y="70"/>
                </a:cxn>
                <a:cxn ang="0">
                  <a:pos x="59" y="14"/>
                </a:cxn>
                <a:cxn ang="0">
                  <a:pos x="70" y="14"/>
                </a:cxn>
                <a:cxn ang="0">
                  <a:pos x="14" y="70"/>
                </a:cxn>
                <a:cxn ang="0">
                  <a:pos x="14" y="59"/>
                </a:cxn>
                <a:cxn ang="0">
                  <a:pos x="70" y="115"/>
                </a:cxn>
                <a:cxn ang="0">
                  <a:pos x="59" y="115"/>
                </a:cxn>
                <a:cxn ang="0">
                  <a:pos x="115" y="59"/>
                </a:cxn>
              </a:cxnLst>
              <a:rect l="0" t="0" r="r" b="b"/>
              <a:pathLst>
                <a:path w="129" h="129">
                  <a:moveTo>
                    <a:pt x="70" y="126"/>
                  </a:moveTo>
                  <a:cubicBezTo>
                    <a:pt x="67" y="129"/>
                    <a:pt x="62" y="129"/>
                    <a:pt x="59" y="126"/>
                  </a:cubicBezTo>
                  <a:lnTo>
                    <a:pt x="3" y="70"/>
                  </a:lnTo>
                  <a:cubicBezTo>
                    <a:pt x="0" y="67"/>
                    <a:pt x="0" y="62"/>
                    <a:pt x="3" y="59"/>
                  </a:cubicBezTo>
                  <a:lnTo>
                    <a:pt x="59" y="3"/>
                  </a:lnTo>
                  <a:cubicBezTo>
                    <a:pt x="62" y="0"/>
                    <a:pt x="67" y="0"/>
                    <a:pt x="70" y="3"/>
                  </a:cubicBezTo>
                  <a:lnTo>
                    <a:pt x="126" y="59"/>
                  </a:lnTo>
                  <a:cubicBezTo>
                    <a:pt x="129" y="62"/>
                    <a:pt x="129" y="67"/>
                    <a:pt x="126" y="70"/>
                  </a:cubicBezTo>
                  <a:lnTo>
                    <a:pt x="70" y="126"/>
                  </a:lnTo>
                  <a:close/>
                  <a:moveTo>
                    <a:pt x="115" y="59"/>
                  </a:moveTo>
                  <a:lnTo>
                    <a:pt x="115" y="70"/>
                  </a:lnTo>
                  <a:lnTo>
                    <a:pt x="59" y="14"/>
                  </a:lnTo>
                  <a:lnTo>
                    <a:pt x="70" y="14"/>
                  </a:lnTo>
                  <a:lnTo>
                    <a:pt x="14" y="70"/>
                  </a:lnTo>
                  <a:lnTo>
                    <a:pt x="14" y="59"/>
                  </a:lnTo>
                  <a:lnTo>
                    <a:pt x="70" y="115"/>
                  </a:lnTo>
                  <a:lnTo>
                    <a:pt x="59" y="115"/>
                  </a:lnTo>
                  <a:lnTo>
                    <a:pt x="115" y="59"/>
                  </a:ln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7" name="Freeform 1049"/>
            <p:cNvSpPr>
              <a:spLocks/>
            </p:cNvSpPr>
            <p:nvPr/>
          </p:nvSpPr>
          <p:spPr bwMode="auto">
            <a:xfrm>
              <a:off x="8094664" y="1211378"/>
              <a:ext cx="62851" cy="53872"/>
            </a:xfrm>
            <a:custGeom>
              <a:avLst/>
              <a:gdLst/>
              <a:ahLst/>
              <a:cxnLst>
                <a:cxn ang="0">
                  <a:pos x="21" y="36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21" y="36"/>
                </a:cxn>
              </a:cxnLst>
              <a:rect l="0" t="0" r="r" b="b"/>
              <a:pathLst>
                <a:path w="42" h="36">
                  <a:moveTo>
                    <a:pt x="21" y="36"/>
                  </a:moveTo>
                  <a:lnTo>
                    <a:pt x="0" y="18"/>
                  </a:lnTo>
                  <a:lnTo>
                    <a:pt x="21" y="0"/>
                  </a:lnTo>
                  <a:lnTo>
                    <a:pt x="42" y="18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8" name="Freeform 1050"/>
            <p:cNvSpPr>
              <a:spLocks noEditPoints="1"/>
            </p:cNvSpPr>
            <p:nvPr/>
          </p:nvSpPr>
          <p:spPr bwMode="auto">
            <a:xfrm>
              <a:off x="8090174" y="1206889"/>
              <a:ext cx="71830" cy="62851"/>
            </a:xfrm>
            <a:custGeom>
              <a:avLst/>
              <a:gdLst/>
              <a:ahLst/>
              <a:cxnLst>
                <a:cxn ang="0">
                  <a:pos x="70" y="111"/>
                </a:cxn>
                <a:cxn ang="0">
                  <a:pos x="59" y="111"/>
                </a:cxn>
                <a:cxn ang="0">
                  <a:pos x="3" y="63"/>
                </a:cxn>
                <a:cxn ang="0">
                  <a:pos x="0" y="56"/>
                </a:cxn>
                <a:cxn ang="0">
                  <a:pos x="3" y="50"/>
                </a:cxn>
                <a:cxn ang="0">
                  <a:pos x="59" y="2"/>
                </a:cxn>
                <a:cxn ang="0">
                  <a:pos x="70" y="2"/>
                </a:cxn>
                <a:cxn ang="0">
                  <a:pos x="126" y="50"/>
                </a:cxn>
                <a:cxn ang="0">
                  <a:pos x="128" y="56"/>
                </a:cxn>
                <a:cxn ang="0">
                  <a:pos x="126" y="63"/>
                </a:cxn>
                <a:cxn ang="0">
                  <a:pos x="70" y="111"/>
                </a:cxn>
                <a:cxn ang="0">
                  <a:pos x="115" y="50"/>
                </a:cxn>
                <a:cxn ang="0">
                  <a:pos x="115" y="63"/>
                </a:cxn>
                <a:cxn ang="0">
                  <a:pos x="59" y="15"/>
                </a:cxn>
                <a:cxn ang="0">
                  <a:pos x="70" y="15"/>
                </a:cxn>
                <a:cxn ang="0">
                  <a:pos x="14" y="63"/>
                </a:cxn>
                <a:cxn ang="0">
                  <a:pos x="14" y="50"/>
                </a:cxn>
                <a:cxn ang="0">
                  <a:pos x="70" y="98"/>
                </a:cxn>
                <a:cxn ang="0">
                  <a:pos x="59" y="98"/>
                </a:cxn>
                <a:cxn ang="0">
                  <a:pos x="115" y="50"/>
                </a:cxn>
              </a:cxnLst>
              <a:rect l="0" t="0" r="r" b="b"/>
              <a:pathLst>
                <a:path w="128" h="113">
                  <a:moveTo>
                    <a:pt x="70" y="111"/>
                  </a:moveTo>
                  <a:cubicBezTo>
                    <a:pt x="67" y="113"/>
                    <a:pt x="62" y="113"/>
                    <a:pt x="59" y="111"/>
                  </a:cubicBezTo>
                  <a:lnTo>
                    <a:pt x="3" y="63"/>
                  </a:lnTo>
                  <a:cubicBezTo>
                    <a:pt x="1" y="61"/>
                    <a:pt x="0" y="59"/>
                    <a:pt x="0" y="56"/>
                  </a:cubicBezTo>
                  <a:cubicBezTo>
                    <a:pt x="0" y="54"/>
                    <a:pt x="1" y="52"/>
                    <a:pt x="3" y="50"/>
                  </a:cubicBezTo>
                  <a:lnTo>
                    <a:pt x="59" y="2"/>
                  </a:lnTo>
                  <a:cubicBezTo>
                    <a:pt x="62" y="0"/>
                    <a:pt x="67" y="0"/>
                    <a:pt x="70" y="2"/>
                  </a:cubicBezTo>
                  <a:lnTo>
                    <a:pt x="126" y="50"/>
                  </a:lnTo>
                  <a:cubicBezTo>
                    <a:pt x="127" y="52"/>
                    <a:pt x="128" y="54"/>
                    <a:pt x="128" y="56"/>
                  </a:cubicBezTo>
                  <a:cubicBezTo>
                    <a:pt x="128" y="59"/>
                    <a:pt x="127" y="61"/>
                    <a:pt x="126" y="63"/>
                  </a:cubicBezTo>
                  <a:lnTo>
                    <a:pt x="70" y="111"/>
                  </a:lnTo>
                  <a:close/>
                  <a:moveTo>
                    <a:pt x="115" y="50"/>
                  </a:moveTo>
                  <a:lnTo>
                    <a:pt x="115" y="63"/>
                  </a:lnTo>
                  <a:lnTo>
                    <a:pt x="59" y="15"/>
                  </a:lnTo>
                  <a:lnTo>
                    <a:pt x="70" y="15"/>
                  </a:lnTo>
                  <a:lnTo>
                    <a:pt x="14" y="63"/>
                  </a:lnTo>
                  <a:lnTo>
                    <a:pt x="14" y="50"/>
                  </a:lnTo>
                  <a:lnTo>
                    <a:pt x="70" y="98"/>
                  </a:lnTo>
                  <a:lnTo>
                    <a:pt x="59" y="98"/>
                  </a:lnTo>
                  <a:lnTo>
                    <a:pt x="115" y="50"/>
                  </a:lnTo>
                  <a:close/>
                </a:path>
              </a:pathLst>
            </a:custGeom>
            <a:solidFill>
              <a:srgbClr val="4A7EBB"/>
            </a:solidFill>
            <a:ln w="6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9" name="Freeform 1051"/>
            <p:cNvSpPr>
              <a:spLocks/>
            </p:cNvSpPr>
            <p:nvPr/>
          </p:nvSpPr>
          <p:spPr bwMode="auto">
            <a:xfrm>
              <a:off x="5695850" y="2004498"/>
              <a:ext cx="505801" cy="667418"/>
            </a:xfrm>
            <a:custGeom>
              <a:avLst/>
              <a:gdLst/>
              <a:ahLst/>
              <a:cxnLst>
                <a:cxn ang="0">
                  <a:pos x="6" y="1161"/>
                </a:cxn>
                <a:cxn ang="0">
                  <a:pos x="870" y="9"/>
                </a:cxn>
                <a:cxn ang="0">
                  <a:pos x="892" y="6"/>
                </a:cxn>
                <a:cxn ang="0">
                  <a:pos x="895" y="28"/>
                </a:cxn>
                <a:cxn ang="0">
                  <a:pos x="31" y="1180"/>
                </a:cxn>
                <a:cxn ang="0">
                  <a:pos x="9" y="1183"/>
                </a:cxn>
                <a:cxn ang="0">
                  <a:pos x="6" y="1161"/>
                </a:cxn>
              </a:cxnLst>
              <a:rect l="0" t="0" r="r" b="b"/>
              <a:pathLst>
                <a:path w="901" h="1189">
                  <a:moveTo>
                    <a:pt x="6" y="1161"/>
                  </a:moveTo>
                  <a:lnTo>
                    <a:pt x="870" y="9"/>
                  </a:lnTo>
                  <a:cubicBezTo>
                    <a:pt x="875" y="2"/>
                    <a:pt x="885" y="0"/>
                    <a:pt x="892" y="6"/>
                  </a:cubicBezTo>
                  <a:cubicBezTo>
                    <a:pt x="899" y="11"/>
                    <a:pt x="901" y="21"/>
                    <a:pt x="895" y="28"/>
                  </a:cubicBezTo>
                  <a:lnTo>
                    <a:pt x="31" y="1180"/>
                  </a:lnTo>
                  <a:cubicBezTo>
                    <a:pt x="26" y="1187"/>
                    <a:pt x="16" y="1189"/>
                    <a:pt x="9" y="1183"/>
                  </a:cubicBezTo>
                  <a:cubicBezTo>
                    <a:pt x="2" y="1178"/>
                    <a:pt x="0" y="1168"/>
                    <a:pt x="6" y="1161"/>
                  </a:cubicBez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0" name="Freeform 1052"/>
            <p:cNvSpPr>
              <a:spLocks/>
            </p:cNvSpPr>
            <p:nvPr/>
          </p:nvSpPr>
          <p:spPr bwMode="auto">
            <a:xfrm>
              <a:off x="6182197" y="2005995"/>
              <a:ext cx="297795" cy="288816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525" y="486"/>
                </a:cxn>
                <a:cxn ang="0">
                  <a:pos x="525" y="509"/>
                </a:cxn>
                <a:cxn ang="0">
                  <a:pos x="502" y="509"/>
                </a:cxn>
                <a:cxn ang="0">
                  <a:pos x="6" y="29"/>
                </a:cxn>
                <a:cxn ang="0">
                  <a:pos x="6" y="6"/>
                </a:cxn>
                <a:cxn ang="0">
                  <a:pos x="29" y="6"/>
                </a:cxn>
              </a:cxnLst>
              <a:rect l="0" t="0" r="r" b="b"/>
              <a:pathLst>
                <a:path w="531" h="515">
                  <a:moveTo>
                    <a:pt x="29" y="6"/>
                  </a:moveTo>
                  <a:lnTo>
                    <a:pt x="525" y="486"/>
                  </a:lnTo>
                  <a:cubicBezTo>
                    <a:pt x="531" y="492"/>
                    <a:pt x="531" y="502"/>
                    <a:pt x="525" y="509"/>
                  </a:cubicBezTo>
                  <a:cubicBezTo>
                    <a:pt x="519" y="515"/>
                    <a:pt x="509" y="515"/>
                    <a:pt x="502" y="509"/>
                  </a:cubicBezTo>
                  <a:lnTo>
                    <a:pt x="6" y="29"/>
                  </a:lnTo>
                  <a:cubicBezTo>
                    <a:pt x="0" y="23"/>
                    <a:pt x="0" y="13"/>
                    <a:pt x="6" y="6"/>
                  </a:cubicBezTo>
                  <a:cubicBezTo>
                    <a:pt x="12" y="0"/>
                    <a:pt x="22" y="0"/>
                    <a:pt x="29" y="6"/>
                  </a:cubicBez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1" name="Freeform 1053"/>
            <p:cNvSpPr>
              <a:spLocks/>
            </p:cNvSpPr>
            <p:nvPr/>
          </p:nvSpPr>
          <p:spPr bwMode="auto">
            <a:xfrm>
              <a:off x="6459041" y="1869817"/>
              <a:ext cx="227461" cy="424992"/>
            </a:xfrm>
            <a:custGeom>
              <a:avLst/>
              <a:gdLst/>
              <a:ahLst/>
              <a:cxnLst>
                <a:cxn ang="0">
                  <a:pos x="4" y="731"/>
                </a:cxn>
                <a:cxn ang="0">
                  <a:pos x="372" y="11"/>
                </a:cxn>
                <a:cxn ang="0">
                  <a:pos x="394" y="4"/>
                </a:cxn>
                <a:cxn ang="0">
                  <a:pos x="401" y="26"/>
                </a:cxn>
                <a:cxn ang="0">
                  <a:pos x="33" y="746"/>
                </a:cxn>
                <a:cxn ang="0">
                  <a:pos x="11" y="753"/>
                </a:cxn>
                <a:cxn ang="0">
                  <a:pos x="4" y="731"/>
                </a:cxn>
              </a:cxnLst>
              <a:rect l="0" t="0" r="r" b="b"/>
              <a:pathLst>
                <a:path w="405" h="757">
                  <a:moveTo>
                    <a:pt x="4" y="731"/>
                  </a:moveTo>
                  <a:lnTo>
                    <a:pt x="372" y="11"/>
                  </a:lnTo>
                  <a:cubicBezTo>
                    <a:pt x="376" y="3"/>
                    <a:pt x="386" y="0"/>
                    <a:pt x="394" y="4"/>
                  </a:cubicBezTo>
                  <a:cubicBezTo>
                    <a:pt x="402" y="8"/>
                    <a:pt x="405" y="18"/>
                    <a:pt x="401" y="26"/>
                  </a:cubicBezTo>
                  <a:lnTo>
                    <a:pt x="33" y="746"/>
                  </a:lnTo>
                  <a:cubicBezTo>
                    <a:pt x="29" y="754"/>
                    <a:pt x="19" y="757"/>
                    <a:pt x="11" y="753"/>
                  </a:cubicBezTo>
                  <a:cubicBezTo>
                    <a:pt x="3" y="749"/>
                    <a:pt x="0" y="739"/>
                    <a:pt x="4" y="731"/>
                  </a:cubicBez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2" name="Freeform 1054"/>
            <p:cNvSpPr>
              <a:spLocks/>
            </p:cNvSpPr>
            <p:nvPr/>
          </p:nvSpPr>
          <p:spPr bwMode="auto">
            <a:xfrm>
              <a:off x="6667048" y="1862335"/>
              <a:ext cx="502808" cy="26936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880" y="0"/>
                </a:cxn>
                <a:cxn ang="0">
                  <a:pos x="896" y="16"/>
                </a:cxn>
                <a:cxn ang="0">
                  <a:pos x="881" y="32"/>
                </a:cxn>
                <a:cxn ang="0">
                  <a:pos x="17" y="48"/>
                </a:cxn>
                <a:cxn ang="0">
                  <a:pos x="0" y="33"/>
                </a:cxn>
                <a:cxn ang="0">
                  <a:pos x="16" y="16"/>
                </a:cxn>
              </a:cxnLst>
              <a:rect l="0" t="0" r="r" b="b"/>
              <a:pathLst>
                <a:path w="897" h="49">
                  <a:moveTo>
                    <a:pt x="16" y="16"/>
                  </a:moveTo>
                  <a:lnTo>
                    <a:pt x="880" y="0"/>
                  </a:lnTo>
                  <a:cubicBezTo>
                    <a:pt x="889" y="0"/>
                    <a:pt x="896" y="7"/>
                    <a:pt x="896" y="16"/>
                  </a:cubicBezTo>
                  <a:cubicBezTo>
                    <a:pt x="897" y="25"/>
                    <a:pt x="890" y="32"/>
                    <a:pt x="881" y="32"/>
                  </a:cubicBezTo>
                  <a:lnTo>
                    <a:pt x="17" y="48"/>
                  </a:lnTo>
                  <a:cubicBezTo>
                    <a:pt x="8" y="49"/>
                    <a:pt x="1" y="42"/>
                    <a:pt x="0" y="33"/>
                  </a:cubicBezTo>
                  <a:cubicBezTo>
                    <a:pt x="0" y="24"/>
                    <a:pt x="7" y="17"/>
                    <a:pt x="16" y="16"/>
                  </a:cubicBez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3" name="Freeform 1055"/>
            <p:cNvSpPr>
              <a:spLocks/>
            </p:cNvSpPr>
            <p:nvPr/>
          </p:nvSpPr>
          <p:spPr bwMode="auto">
            <a:xfrm>
              <a:off x="7151899" y="1862335"/>
              <a:ext cx="987659" cy="1795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44" y="0"/>
                </a:cxn>
                <a:cxn ang="0">
                  <a:pos x="1760" y="16"/>
                </a:cxn>
                <a:cxn ang="0">
                  <a:pos x="1744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1760" h="32">
                  <a:moveTo>
                    <a:pt x="16" y="0"/>
                  </a:moveTo>
                  <a:lnTo>
                    <a:pt x="1744" y="0"/>
                  </a:lnTo>
                  <a:cubicBezTo>
                    <a:pt x="1753" y="0"/>
                    <a:pt x="1760" y="8"/>
                    <a:pt x="1760" y="16"/>
                  </a:cubicBezTo>
                  <a:cubicBezTo>
                    <a:pt x="1760" y="25"/>
                    <a:pt x="1753" y="32"/>
                    <a:pt x="1744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4" name="Rectangle 1056"/>
            <p:cNvSpPr>
              <a:spLocks noChangeArrowheads="1"/>
            </p:cNvSpPr>
            <p:nvPr/>
          </p:nvSpPr>
          <p:spPr bwMode="auto">
            <a:xfrm>
              <a:off x="5665921" y="2621036"/>
              <a:ext cx="62851" cy="62851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5" name="Freeform 1057"/>
            <p:cNvSpPr>
              <a:spLocks noEditPoints="1"/>
            </p:cNvSpPr>
            <p:nvPr/>
          </p:nvSpPr>
          <p:spPr bwMode="auto">
            <a:xfrm>
              <a:off x="5661432" y="2616547"/>
              <a:ext cx="71830" cy="7183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6" name="Rectangle 1058"/>
            <p:cNvSpPr>
              <a:spLocks noChangeArrowheads="1"/>
            </p:cNvSpPr>
            <p:nvPr/>
          </p:nvSpPr>
          <p:spPr bwMode="auto">
            <a:xfrm>
              <a:off x="6150771" y="1992526"/>
              <a:ext cx="62851" cy="53872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7" name="Freeform 1059"/>
            <p:cNvSpPr>
              <a:spLocks noEditPoints="1"/>
            </p:cNvSpPr>
            <p:nvPr/>
          </p:nvSpPr>
          <p:spPr bwMode="auto">
            <a:xfrm>
              <a:off x="6146282" y="1988037"/>
              <a:ext cx="71830" cy="628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04"/>
                </a:cxn>
                <a:cxn ang="0">
                  <a:pos x="120" y="112"/>
                </a:cxn>
                <a:cxn ang="0">
                  <a:pos x="8" y="112"/>
                </a:cxn>
                <a:cxn ang="0">
                  <a:pos x="0" y="104"/>
                </a:cxn>
                <a:cxn ang="0">
                  <a:pos x="0" y="8"/>
                </a:cxn>
                <a:cxn ang="0">
                  <a:pos x="16" y="104"/>
                </a:cxn>
                <a:cxn ang="0">
                  <a:pos x="8" y="96"/>
                </a:cxn>
                <a:cxn ang="0">
                  <a:pos x="120" y="96"/>
                </a:cxn>
                <a:cxn ang="0">
                  <a:pos x="112" y="104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04"/>
                </a:cxn>
              </a:cxnLst>
              <a:rect l="0" t="0" r="r" b="b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8" name="Rectangle 1060"/>
            <p:cNvSpPr>
              <a:spLocks noChangeArrowheads="1"/>
            </p:cNvSpPr>
            <p:nvPr/>
          </p:nvSpPr>
          <p:spPr bwMode="auto">
            <a:xfrm>
              <a:off x="6447069" y="2243930"/>
              <a:ext cx="53872" cy="62851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9" name="Freeform 1061"/>
            <p:cNvSpPr>
              <a:spLocks noEditPoints="1"/>
            </p:cNvSpPr>
            <p:nvPr/>
          </p:nvSpPr>
          <p:spPr bwMode="auto">
            <a:xfrm>
              <a:off x="6442580" y="2239441"/>
              <a:ext cx="62851" cy="7183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120"/>
                </a:cxn>
                <a:cxn ang="0">
                  <a:pos x="10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04" y="112"/>
                </a:cxn>
                <a:cxn ang="0">
                  <a:pos x="96" y="12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0" name="Rectangle 1062"/>
            <p:cNvSpPr>
              <a:spLocks noChangeArrowheads="1"/>
            </p:cNvSpPr>
            <p:nvPr/>
          </p:nvSpPr>
          <p:spPr bwMode="auto">
            <a:xfrm>
              <a:off x="6635622" y="1839888"/>
              <a:ext cx="62851" cy="62851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1" name="Freeform 1063"/>
            <p:cNvSpPr>
              <a:spLocks noEditPoints="1"/>
            </p:cNvSpPr>
            <p:nvPr/>
          </p:nvSpPr>
          <p:spPr bwMode="auto">
            <a:xfrm>
              <a:off x="6631133" y="1835399"/>
              <a:ext cx="71830" cy="7183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2" name="Rectangle 1064"/>
            <p:cNvSpPr>
              <a:spLocks noChangeArrowheads="1"/>
            </p:cNvSpPr>
            <p:nvPr/>
          </p:nvSpPr>
          <p:spPr bwMode="auto">
            <a:xfrm>
              <a:off x="7120473" y="1830909"/>
              <a:ext cx="62851" cy="62851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3" name="Freeform 1065"/>
            <p:cNvSpPr>
              <a:spLocks noEditPoints="1"/>
            </p:cNvSpPr>
            <p:nvPr/>
          </p:nvSpPr>
          <p:spPr bwMode="auto">
            <a:xfrm>
              <a:off x="7115984" y="1826420"/>
              <a:ext cx="71830" cy="7183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4" name="Rectangle 1066"/>
            <p:cNvSpPr>
              <a:spLocks noChangeArrowheads="1"/>
            </p:cNvSpPr>
            <p:nvPr/>
          </p:nvSpPr>
          <p:spPr bwMode="auto">
            <a:xfrm>
              <a:off x="8090174" y="1839888"/>
              <a:ext cx="62851" cy="62851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5" name="Freeform 1067"/>
            <p:cNvSpPr>
              <a:spLocks noEditPoints="1"/>
            </p:cNvSpPr>
            <p:nvPr/>
          </p:nvSpPr>
          <p:spPr bwMode="auto">
            <a:xfrm>
              <a:off x="8085685" y="1835399"/>
              <a:ext cx="71830" cy="7183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BE4B48"/>
            </a:solidFill>
            <a:ln w="6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grpSp>
          <p:nvGrpSpPr>
            <p:cNvPr id="326" name="グループ化 2052"/>
            <p:cNvGrpSpPr/>
            <p:nvPr/>
          </p:nvGrpSpPr>
          <p:grpSpPr>
            <a:xfrm>
              <a:off x="8436923" y="1445484"/>
              <a:ext cx="72628" cy="1411250"/>
              <a:chOff x="5429963" y="2321258"/>
              <a:chExt cx="72628" cy="1411250"/>
            </a:xfrm>
          </p:grpSpPr>
          <p:cxnSp>
            <p:nvCxnSpPr>
              <p:cNvPr id="351" name="直線コネクタ 350"/>
              <p:cNvCxnSpPr/>
              <p:nvPr/>
            </p:nvCxnSpPr>
            <p:spPr>
              <a:xfrm>
                <a:off x="5429963" y="3732508"/>
                <a:ext cx="623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線コネクタ 351"/>
              <p:cNvCxnSpPr/>
              <p:nvPr/>
            </p:nvCxnSpPr>
            <p:spPr>
              <a:xfrm>
                <a:off x="5438847" y="3020955"/>
                <a:ext cx="623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線コネクタ 352"/>
              <p:cNvCxnSpPr/>
              <p:nvPr/>
            </p:nvCxnSpPr>
            <p:spPr>
              <a:xfrm>
                <a:off x="5440254" y="2321258"/>
                <a:ext cx="623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7" name="グループ化 326"/>
            <p:cNvGrpSpPr/>
            <p:nvPr/>
          </p:nvGrpSpPr>
          <p:grpSpPr>
            <a:xfrm>
              <a:off x="5662850" y="1918225"/>
              <a:ext cx="61910" cy="185739"/>
              <a:chOff x="174796" y="4372768"/>
              <a:chExt cx="82378" cy="188118"/>
            </a:xfrm>
          </p:grpSpPr>
          <p:cxnSp>
            <p:nvCxnSpPr>
              <p:cNvPr id="348" name="直線コネクタ 347"/>
              <p:cNvCxnSpPr/>
              <p:nvPr/>
            </p:nvCxnSpPr>
            <p:spPr>
              <a:xfrm>
                <a:off x="174796" y="4373552"/>
                <a:ext cx="82378" cy="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線コネクタ 348"/>
              <p:cNvCxnSpPr/>
              <p:nvPr/>
            </p:nvCxnSpPr>
            <p:spPr>
              <a:xfrm flipV="1">
                <a:off x="180973" y="4560841"/>
                <a:ext cx="71052" cy="45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線コネクタ 349"/>
              <p:cNvCxnSpPr/>
              <p:nvPr/>
            </p:nvCxnSpPr>
            <p:spPr>
              <a:xfrm rot="5400000">
                <a:off x="122238" y="4465637"/>
                <a:ext cx="187325" cy="158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8" name="グループ化 327"/>
            <p:cNvGrpSpPr/>
            <p:nvPr/>
          </p:nvGrpSpPr>
          <p:grpSpPr>
            <a:xfrm>
              <a:off x="6148625" y="1473726"/>
              <a:ext cx="65085" cy="144464"/>
              <a:chOff x="174796" y="4372768"/>
              <a:chExt cx="82378" cy="188118"/>
            </a:xfrm>
          </p:grpSpPr>
          <p:cxnSp>
            <p:nvCxnSpPr>
              <p:cNvPr id="345" name="直線コネクタ 344"/>
              <p:cNvCxnSpPr/>
              <p:nvPr/>
            </p:nvCxnSpPr>
            <p:spPr>
              <a:xfrm>
                <a:off x="174796" y="4373552"/>
                <a:ext cx="82378" cy="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線コネクタ 345"/>
              <p:cNvCxnSpPr/>
              <p:nvPr/>
            </p:nvCxnSpPr>
            <p:spPr>
              <a:xfrm flipV="1">
                <a:off x="180973" y="4560841"/>
                <a:ext cx="71052" cy="45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線コネクタ 346"/>
              <p:cNvCxnSpPr/>
              <p:nvPr/>
            </p:nvCxnSpPr>
            <p:spPr>
              <a:xfrm rot="5400000">
                <a:off x="122238" y="4465637"/>
                <a:ext cx="187325" cy="158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グループ化 328"/>
            <p:cNvGrpSpPr/>
            <p:nvPr/>
          </p:nvGrpSpPr>
          <p:grpSpPr>
            <a:xfrm>
              <a:off x="6440725" y="1359426"/>
              <a:ext cx="65085" cy="254000"/>
              <a:chOff x="174796" y="4372768"/>
              <a:chExt cx="82378" cy="188118"/>
            </a:xfrm>
          </p:grpSpPr>
          <p:cxnSp>
            <p:nvCxnSpPr>
              <p:cNvPr id="342" name="直線コネクタ 341"/>
              <p:cNvCxnSpPr/>
              <p:nvPr/>
            </p:nvCxnSpPr>
            <p:spPr>
              <a:xfrm>
                <a:off x="174796" y="4373552"/>
                <a:ext cx="82378" cy="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線コネクタ 342"/>
              <p:cNvCxnSpPr/>
              <p:nvPr/>
            </p:nvCxnSpPr>
            <p:spPr>
              <a:xfrm flipV="1">
                <a:off x="180973" y="4560841"/>
                <a:ext cx="71052" cy="45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線コネクタ 343"/>
              <p:cNvCxnSpPr/>
              <p:nvPr/>
            </p:nvCxnSpPr>
            <p:spPr>
              <a:xfrm rot="5400000">
                <a:off x="122238" y="4465637"/>
                <a:ext cx="187325" cy="158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グループ化 329"/>
            <p:cNvGrpSpPr/>
            <p:nvPr/>
          </p:nvGrpSpPr>
          <p:grpSpPr>
            <a:xfrm>
              <a:off x="6637575" y="1137176"/>
              <a:ext cx="65085" cy="254000"/>
              <a:chOff x="174796" y="4372768"/>
              <a:chExt cx="82378" cy="188118"/>
            </a:xfrm>
          </p:grpSpPr>
          <p:cxnSp>
            <p:nvCxnSpPr>
              <p:cNvPr id="339" name="直線コネクタ 338"/>
              <p:cNvCxnSpPr/>
              <p:nvPr/>
            </p:nvCxnSpPr>
            <p:spPr>
              <a:xfrm>
                <a:off x="174796" y="4373552"/>
                <a:ext cx="82378" cy="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線コネクタ 339"/>
              <p:cNvCxnSpPr/>
              <p:nvPr/>
            </p:nvCxnSpPr>
            <p:spPr>
              <a:xfrm flipV="1">
                <a:off x="180973" y="4560841"/>
                <a:ext cx="71052" cy="45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線コネクタ 340"/>
              <p:cNvCxnSpPr/>
              <p:nvPr/>
            </p:nvCxnSpPr>
            <p:spPr>
              <a:xfrm rot="5400000">
                <a:off x="122238" y="4465637"/>
                <a:ext cx="187325" cy="158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グループ化 330"/>
            <p:cNvGrpSpPr/>
            <p:nvPr/>
          </p:nvGrpSpPr>
          <p:grpSpPr>
            <a:xfrm>
              <a:off x="7120175" y="1149876"/>
              <a:ext cx="71435" cy="234950"/>
              <a:chOff x="174796" y="4372768"/>
              <a:chExt cx="82378" cy="188118"/>
            </a:xfrm>
          </p:grpSpPr>
          <p:cxnSp>
            <p:nvCxnSpPr>
              <p:cNvPr id="336" name="直線コネクタ 335"/>
              <p:cNvCxnSpPr/>
              <p:nvPr/>
            </p:nvCxnSpPr>
            <p:spPr>
              <a:xfrm>
                <a:off x="174796" y="4373552"/>
                <a:ext cx="82378" cy="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線コネクタ 336"/>
              <p:cNvCxnSpPr/>
              <p:nvPr/>
            </p:nvCxnSpPr>
            <p:spPr>
              <a:xfrm flipV="1">
                <a:off x="180973" y="4560841"/>
                <a:ext cx="71052" cy="45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線コネクタ 337"/>
              <p:cNvCxnSpPr/>
              <p:nvPr/>
            </p:nvCxnSpPr>
            <p:spPr>
              <a:xfrm rot="5400000">
                <a:off x="122238" y="4465637"/>
                <a:ext cx="187325" cy="158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グループ化 331"/>
            <p:cNvGrpSpPr/>
            <p:nvPr/>
          </p:nvGrpSpPr>
          <p:grpSpPr>
            <a:xfrm>
              <a:off x="8098075" y="1162576"/>
              <a:ext cx="71435" cy="158750"/>
              <a:chOff x="174796" y="4372768"/>
              <a:chExt cx="82378" cy="188118"/>
            </a:xfrm>
          </p:grpSpPr>
          <p:cxnSp>
            <p:nvCxnSpPr>
              <p:cNvPr id="333" name="直線コネクタ 332"/>
              <p:cNvCxnSpPr/>
              <p:nvPr/>
            </p:nvCxnSpPr>
            <p:spPr>
              <a:xfrm>
                <a:off x="174796" y="4373552"/>
                <a:ext cx="82378" cy="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線コネクタ 333"/>
              <p:cNvCxnSpPr/>
              <p:nvPr/>
            </p:nvCxnSpPr>
            <p:spPr>
              <a:xfrm flipV="1">
                <a:off x="180973" y="4560841"/>
                <a:ext cx="71052" cy="45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線コネクタ 334"/>
              <p:cNvCxnSpPr/>
              <p:nvPr/>
            </p:nvCxnSpPr>
            <p:spPr>
              <a:xfrm rot="5400000">
                <a:off x="122238" y="4465637"/>
                <a:ext cx="187325" cy="1588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6" name="テキスト ボックス 385"/>
          <p:cNvSpPr txBox="1"/>
          <p:nvPr/>
        </p:nvSpPr>
        <p:spPr>
          <a:xfrm>
            <a:off x="1772816" y="3872880"/>
            <a:ext cx="294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(a) Changes in hardness during aging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テキスト ボックス 386"/>
          <p:cNvSpPr txBox="1">
            <a:spLocks noChangeAspect="1"/>
          </p:cNvSpPr>
          <p:nvPr/>
        </p:nvSpPr>
        <p:spPr>
          <a:xfrm>
            <a:off x="1844823" y="6697648"/>
            <a:ext cx="2695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(b) Strength and ductility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テキスト ボックス 393"/>
          <p:cNvSpPr txBox="1"/>
          <p:nvPr/>
        </p:nvSpPr>
        <p:spPr>
          <a:xfrm>
            <a:off x="1953000" y="7257256"/>
            <a:ext cx="29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Fig. 4	Effect of solid-solution treatment time on mechanical properties in fluidized bed furnace.</a:t>
            </a:r>
            <a:endParaRPr lang="ja-JP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グループ化 79"/>
          <p:cNvGrpSpPr/>
          <p:nvPr/>
        </p:nvGrpSpPr>
        <p:grpSpPr>
          <a:xfrm>
            <a:off x="2109825" y="2827328"/>
            <a:ext cx="2677453" cy="2089648"/>
            <a:chOff x="2109825" y="2827328"/>
            <a:chExt cx="2677453" cy="2089648"/>
          </a:xfrm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2323933" y="2898831"/>
              <a:ext cx="2129188" cy="1843176"/>
            </a:xfrm>
            <a:custGeom>
              <a:avLst/>
              <a:gdLst>
                <a:gd name="T0" fmla="*/ 0 w 22320"/>
                <a:gd name="T1" fmla="*/ 32 h 19328"/>
                <a:gd name="T2" fmla="*/ 32 w 22320"/>
                <a:gd name="T3" fmla="*/ 0 h 19328"/>
                <a:gd name="T4" fmla="*/ 22288 w 22320"/>
                <a:gd name="T5" fmla="*/ 0 h 19328"/>
                <a:gd name="T6" fmla="*/ 22320 w 22320"/>
                <a:gd name="T7" fmla="*/ 32 h 19328"/>
                <a:gd name="T8" fmla="*/ 22320 w 22320"/>
                <a:gd name="T9" fmla="*/ 19296 h 19328"/>
                <a:gd name="T10" fmla="*/ 22288 w 22320"/>
                <a:gd name="T11" fmla="*/ 19328 h 19328"/>
                <a:gd name="T12" fmla="*/ 32 w 22320"/>
                <a:gd name="T13" fmla="*/ 19328 h 19328"/>
                <a:gd name="T14" fmla="*/ 0 w 22320"/>
                <a:gd name="T15" fmla="*/ 19296 h 19328"/>
                <a:gd name="T16" fmla="*/ 0 w 22320"/>
                <a:gd name="T17" fmla="*/ 32 h 19328"/>
                <a:gd name="T18" fmla="*/ 64 w 22320"/>
                <a:gd name="T19" fmla="*/ 19296 h 19328"/>
                <a:gd name="T20" fmla="*/ 32 w 22320"/>
                <a:gd name="T21" fmla="*/ 19264 h 19328"/>
                <a:gd name="T22" fmla="*/ 22288 w 22320"/>
                <a:gd name="T23" fmla="*/ 19264 h 19328"/>
                <a:gd name="T24" fmla="*/ 22256 w 22320"/>
                <a:gd name="T25" fmla="*/ 19296 h 19328"/>
                <a:gd name="T26" fmla="*/ 22256 w 22320"/>
                <a:gd name="T27" fmla="*/ 32 h 19328"/>
                <a:gd name="T28" fmla="*/ 22288 w 22320"/>
                <a:gd name="T29" fmla="*/ 64 h 19328"/>
                <a:gd name="T30" fmla="*/ 32 w 22320"/>
                <a:gd name="T31" fmla="*/ 64 h 19328"/>
                <a:gd name="T32" fmla="*/ 64 w 22320"/>
                <a:gd name="T33" fmla="*/ 32 h 19328"/>
                <a:gd name="T34" fmla="*/ 64 w 22320"/>
                <a:gd name="T35" fmla="*/ 19296 h 19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20" h="19328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22288" y="0"/>
                  </a:lnTo>
                  <a:cubicBezTo>
                    <a:pt x="22306" y="0"/>
                    <a:pt x="22320" y="15"/>
                    <a:pt x="22320" y="32"/>
                  </a:cubicBezTo>
                  <a:lnTo>
                    <a:pt x="22320" y="19296"/>
                  </a:lnTo>
                  <a:cubicBezTo>
                    <a:pt x="22320" y="19314"/>
                    <a:pt x="22306" y="19328"/>
                    <a:pt x="22288" y="19328"/>
                  </a:cubicBezTo>
                  <a:lnTo>
                    <a:pt x="32" y="19328"/>
                  </a:lnTo>
                  <a:cubicBezTo>
                    <a:pt x="15" y="19328"/>
                    <a:pt x="0" y="19314"/>
                    <a:pt x="0" y="19296"/>
                  </a:cubicBezTo>
                  <a:lnTo>
                    <a:pt x="0" y="32"/>
                  </a:lnTo>
                  <a:close/>
                  <a:moveTo>
                    <a:pt x="64" y="19296"/>
                  </a:moveTo>
                  <a:lnTo>
                    <a:pt x="32" y="19264"/>
                  </a:lnTo>
                  <a:lnTo>
                    <a:pt x="22288" y="19264"/>
                  </a:lnTo>
                  <a:lnTo>
                    <a:pt x="22256" y="19296"/>
                  </a:lnTo>
                  <a:lnTo>
                    <a:pt x="22256" y="32"/>
                  </a:lnTo>
                  <a:lnTo>
                    <a:pt x="22288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929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4445176" y="2902009"/>
              <a:ext cx="9534" cy="1836820"/>
            </a:xfrm>
            <a:prstGeom prst="rect">
              <a:avLst/>
            </a:pr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2497128" y="3516930"/>
              <a:ext cx="1781208" cy="173194"/>
            </a:xfrm>
            <a:custGeom>
              <a:avLst/>
              <a:gdLst>
                <a:gd name="T0" fmla="*/ 86 w 18679"/>
                <a:gd name="T1" fmla="*/ 9 h 1815"/>
                <a:gd name="T2" fmla="*/ 3798 w 18679"/>
                <a:gd name="T3" fmla="*/ 969 h 1815"/>
                <a:gd name="T4" fmla="*/ 3782 w 18679"/>
                <a:gd name="T5" fmla="*/ 966 h 1815"/>
                <a:gd name="T6" fmla="*/ 7494 w 18679"/>
                <a:gd name="T7" fmla="*/ 950 h 1815"/>
                <a:gd name="T8" fmla="*/ 7507 w 18679"/>
                <a:gd name="T9" fmla="*/ 952 h 1815"/>
                <a:gd name="T10" fmla="*/ 11219 w 18679"/>
                <a:gd name="T11" fmla="*/ 1688 h 1815"/>
                <a:gd name="T12" fmla="*/ 11205 w 18679"/>
                <a:gd name="T13" fmla="*/ 1686 h 1815"/>
                <a:gd name="T14" fmla="*/ 14901 w 18679"/>
                <a:gd name="T15" fmla="*/ 1606 h 1815"/>
                <a:gd name="T16" fmla="*/ 18615 w 18679"/>
                <a:gd name="T17" fmla="*/ 1638 h 1815"/>
                <a:gd name="T18" fmla="*/ 18678 w 18679"/>
                <a:gd name="T19" fmla="*/ 1703 h 1815"/>
                <a:gd name="T20" fmla="*/ 18614 w 18679"/>
                <a:gd name="T21" fmla="*/ 1766 h 1815"/>
                <a:gd name="T22" fmla="*/ 14904 w 18679"/>
                <a:gd name="T23" fmla="*/ 1734 h 1815"/>
                <a:gd name="T24" fmla="*/ 11208 w 18679"/>
                <a:gd name="T25" fmla="*/ 1814 h 1815"/>
                <a:gd name="T26" fmla="*/ 11194 w 18679"/>
                <a:gd name="T27" fmla="*/ 1813 h 1815"/>
                <a:gd name="T28" fmla="*/ 7482 w 18679"/>
                <a:gd name="T29" fmla="*/ 1077 h 1815"/>
                <a:gd name="T30" fmla="*/ 7495 w 18679"/>
                <a:gd name="T31" fmla="*/ 1078 h 1815"/>
                <a:gd name="T32" fmla="*/ 3783 w 18679"/>
                <a:gd name="T33" fmla="*/ 1094 h 1815"/>
                <a:gd name="T34" fmla="*/ 3766 w 18679"/>
                <a:gd name="T35" fmla="*/ 1092 h 1815"/>
                <a:gd name="T36" fmla="*/ 54 w 18679"/>
                <a:gd name="T37" fmla="*/ 132 h 1815"/>
                <a:gd name="T38" fmla="*/ 9 w 18679"/>
                <a:gd name="T39" fmla="*/ 54 h 1815"/>
                <a:gd name="T40" fmla="*/ 86 w 18679"/>
                <a:gd name="T41" fmla="*/ 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79" h="1815">
                  <a:moveTo>
                    <a:pt x="86" y="9"/>
                  </a:moveTo>
                  <a:lnTo>
                    <a:pt x="3798" y="969"/>
                  </a:lnTo>
                  <a:lnTo>
                    <a:pt x="3782" y="966"/>
                  </a:lnTo>
                  <a:lnTo>
                    <a:pt x="7494" y="950"/>
                  </a:lnTo>
                  <a:cubicBezTo>
                    <a:pt x="7498" y="950"/>
                    <a:pt x="7503" y="951"/>
                    <a:pt x="7507" y="952"/>
                  </a:cubicBezTo>
                  <a:lnTo>
                    <a:pt x="11219" y="1688"/>
                  </a:lnTo>
                  <a:lnTo>
                    <a:pt x="11205" y="1686"/>
                  </a:lnTo>
                  <a:lnTo>
                    <a:pt x="14901" y="1606"/>
                  </a:lnTo>
                  <a:lnTo>
                    <a:pt x="18615" y="1638"/>
                  </a:lnTo>
                  <a:cubicBezTo>
                    <a:pt x="18650" y="1639"/>
                    <a:pt x="18679" y="1668"/>
                    <a:pt x="18678" y="1703"/>
                  </a:cubicBezTo>
                  <a:cubicBezTo>
                    <a:pt x="18678" y="1738"/>
                    <a:pt x="18649" y="1767"/>
                    <a:pt x="18614" y="1766"/>
                  </a:cubicBezTo>
                  <a:lnTo>
                    <a:pt x="14904" y="1734"/>
                  </a:lnTo>
                  <a:lnTo>
                    <a:pt x="11208" y="1814"/>
                  </a:lnTo>
                  <a:cubicBezTo>
                    <a:pt x="11203" y="1815"/>
                    <a:pt x="11199" y="1814"/>
                    <a:pt x="11194" y="1813"/>
                  </a:cubicBezTo>
                  <a:lnTo>
                    <a:pt x="7482" y="1077"/>
                  </a:lnTo>
                  <a:lnTo>
                    <a:pt x="7495" y="1078"/>
                  </a:lnTo>
                  <a:lnTo>
                    <a:pt x="3783" y="1094"/>
                  </a:lnTo>
                  <a:cubicBezTo>
                    <a:pt x="3777" y="1094"/>
                    <a:pt x="3772" y="1094"/>
                    <a:pt x="3766" y="1092"/>
                  </a:cubicBezTo>
                  <a:lnTo>
                    <a:pt x="54" y="132"/>
                  </a:lnTo>
                  <a:cubicBezTo>
                    <a:pt x="20" y="124"/>
                    <a:pt x="0" y="89"/>
                    <a:pt x="9" y="54"/>
                  </a:cubicBezTo>
                  <a:cubicBezTo>
                    <a:pt x="17" y="20"/>
                    <a:pt x="52" y="0"/>
                    <a:pt x="86" y="9"/>
                  </a:cubicBezTo>
                  <a:close/>
                </a:path>
              </a:pathLst>
            </a:custGeom>
            <a:solidFill>
              <a:srgbClr val="4F81BD"/>
            </a:solidFill>
            <a:ln w="1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2482828" y="3501041"/>
              <a:ext cx="39723" cy="38135"/>
            </a:xfrm>
            <a:custGeom>
              <a:avLst/>
              <a:gdLst>
                <a:gd name="T0" fmla="*/ 13 w 25"/>
                <a:gd name="T1" fmla="*/ 0 h 24"/>
                <a:gd name="T2" fmla="*/ 13 w 25"/>
                <a:gd name="T3" fmla="*/ 0 h 24"/>
                <a:gd name="T4" fmla="*/ 13 w 25"/>
                <a:gd name="T5" fmla="*/ 0 h 24"/>
                <a:gd name="T6" fmla="*/ 25 w 25"/>
                <a:gd name="T7" fmla="*/ 12 h 24"/>
                <a:gd name="T8" fmla="*/ 25 w 25"/>
                <a:gd name="T9" fmla="*/ 12 h 24"/>
                <a:gd name="T10" fmla="*/ 25 w 25"/>
                <a:gd name="T11" fmla="*/ 12 h 24"/>
                <a:gd name="T12" fmla="*/ 13 w 25"/>
                <a:gd name="T13" fmla="*/ 24 h 24"/>
                <a:gd name="T14" fmla="*/ 13 w 25"/>
                <a:gd name="T15" fmla="*/ 24 h 24"/>
                <a:gd name="T16" fmla="*/ 13 w 25"/>
                <a:gd name="T17" fmla="*/ 24 h 24"/>
                <a:gd name="T18" fmla="*/ 1 w 25"/>
                <a:gd name="T19" fmla="*/ 12 h 24"/>
                <a:gd name="T20" fmla="*/ 0 w 25"/>
                <a:gd name="T21" fmla="*/ 12 h 24"/>
                <a:gd name="T22" fmla="*/ 1 w 25"/>
                <a:gd name="T23" fmla="*/ 12 h 24"/>
                <a:gd name="T24" fmla="*/ 13 w 2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2476472" y="3494685"/>
              <a:ext cx="50846" cy="4925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2837162" y="3593199"/>
              <a:ext cx="39723" cy="3972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2830806" y="3586844"/>
              <a:ext cx="50846" cy="50846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3191498" y="3590021"/>
              <a:ext cx="39723" cy="3972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185142" y="3583666"/>
              <a:ext cx="49257" cy="50846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3544244" y="3659935"/>
              <a:ext cx="39723" cy="3972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537888" y="3653579"/>
              <a:ext cx="50846" cy="50846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898578" y="3653579"/>
              <a:ext cx="39723" cy="3972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3892222" y="3648813"/>
              <a:ext cx="50846" cy="4925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4252914" y="3656757"/>
              <a:ext cx="39723" cy="3972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" name="Freeform 25"/>
            <p:cNvSpPr>
              <a:spLocks noEditPoints="1"/>
            </p:cNvSpPr>
            <p:nvPr/>
          </p:nvSpPr>
          <p:spPr bwMode="auto">
            <a:xfrm>
              <a:off x="4246558" y="3651991"/>
              <a:ext cx="50846" cy="4925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2497128" y="3879209"/>
              <a:ext cx="1781208" cy="804006"/>
            </a:xfrm>
            <a:custGeom>
              <a:avLst/>
              <a:gdLst>
                <a:gd name="T0" fmla="*/ 89 w 18680"/>
                <a:gd name="T1" fmla="*/ 7284 h 8450"/>
                <a:gd name="T2" fmla="*/ 3801 w 18680"/>
                <a:gd name="T3" fmla="*/ 8324 h 8450"/>
                <a:gd name="T4" fmla="*/ 3779 w 18680"/>
                <a:gd name="T5" fmla="*/ 8322 h 8450"/>
                <a:gd name="T6" fmla="*/ 7491 w 18680"/>
                <a:gd name="T7" fmla="*/ 8066 h 8450"/>
                <a:gd name="T8" fmla="*/ 7437 w 18680"/>
                <a:gd name="T9" fmla="*/ 8103 h 8450"/>
                <a:gd name="T10" fmla="*/ 11149 w 18680"/>
                <a:gd name="T11" fmla="*/ 39 h 8450"/>
                <a:gd name="T12" fmla="*/ 11203 w 18680"/>
                <a:gd name="T13" fmla="*/ 2 h 8450"/>
                <a:gd name="T14" fmla="*/ 11262 w 18680"/>
                <a:gd name="T15" fmla="*/ 31 h 8450"/>
                <a:gd name="T16" fmla="*/ 14958 w 18680"/>
                <a:gd name="T17" fmla="*/ 5871 h 8450"/>
                <a:gd name="T18" fmla="*/ 14903 w 18680"/>
                <a:gd name="T19" fmla="*/ 5841 h 8450"/>
                <a:gd name="T20" fmla="*/ 18615 w 18680"/>
                <a:gd name="T21" fmla="*/ 5825 h 8450"/>
                <a:gd name="T22" fmla="*/ 18679 w 18680"/>
                <a:gd name="T23" fmla="*/ 5889 h 8450"/>
                <a:gd name="T24" fmla="*/ 18616 w 18680"/>
                <a:gd name="T25" fmla="*/ 5953 h 8450"/>
                <a:gd name="T26" fmla="*/ 14904 w 18680"/>
                <a:gd name="T27" fmla="*/ 5969 h 8450"/>
                <a:gd name="T28" fmla="*/ 14849 w 18680"/>
                <a:gd name="T29" fmla="*/ 5940 h 8450"/>
                <a:gd name="T30" fmla="*/ 11153 w 18680"/>
                <a:gd name="T31" fmla="*/ 100 h 8450"/>
                <a:gd name="T32" fmla="*/ 11266 w 18680"/>
                <a:gd name="T33" fmla="*/ 92 h 8450"/>
                <a:gd name="T34" fmla="*/ 7554 w 18680"/>
                <a:gd name="T35" fmla="*/ 8156 h 8450"/>
                <a:gd name="T36" fmla="*/ 7500 w 18680"/>
                <a:gd name="T37" fmla="*/ 8193 h 8450"/>
                <a:gd name="T38" fmla="*/ 3788 w 18680"/>
                <a:gd name="T39" fmla="*/ 8449 h 8450"/>
                <a:gd name="T40" fmla="*/ 3766 w 18680"/>
                <a:gd name="T41" fmla="*/ 8447 h 8450"/>
                <a:gd name="T42" fmla="*/ 54 w 18680"/>
                <a:gd name="T43" fmla="*/ 7407 h 8450"/>
                <a:gd name="T44" fmla="*/ 10 w 18680"/>
                <a:gd name="T45" fmla="*/ 7328 h 8450"/>
                <a:gd name="T46" fmla="*/ 89 w 18680"/>
                <a:gd name="T47" fmla="*/ 7284 h 8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680" h="8450">
                  <a:moveTo>
                    <a:pt x="89" y="7284"/>
                  </a:moveTo>
                  <a:lnTo>
                    <a:pt x="3801" y="8324"/>
                  </a:lnTo>
                  <a:lnTo>
                    <a:pt x="3779" y="8322"/>
                  </a:lnTo>
                  <a:lnTo>
                    <a:pt x="7491" y="8066"/>
                  </a:lnTo>
                  <a:lnTo>
                    <a:pt x="7437" y="8103"/>
                  </a:lnTo>
                  <a:lnTo>
                    <a:pt x="11149" y="39"/>
                  </a:lnTo>
                  <a:cubicBezTo>
                    <a:pt x="11159" y="17"/>
                    <a:pt x="11180" y="3"/>
                    <a:pt x="11203" y="2"/>
                  </a:cubicBezTo>
                  <a:cubicBezTo>
                    <a:pt x="11227" y="0"/>
                    <a:pt x="11249" y="11"/>
                    <a:pt x="11262" y="31"/>
                  </a:cubicBezTo>
                  <a:lnTo>
                    <a:pt x="14958" y="5871"/>
                  </a:lnTo>
                  <a:lnTo>
                    <a:pt x="14903" y="5841"/>
                  </a:lnTo>
                  <a:lnTo>
                    <a:pt x="18615" y="5825"/>
                  </a:lnTo>
                  <a:cubicBezTo>
                    <a:pt x="18651" y="5825"/>
                    <a:pt x="18679" y="5854"/>
                    <a:pt x="18679" y="5889"/>
                  </a:cubicBezTo>
                  <a:cubicBezTo>
                    <a:pt x="18680" y="5925"/>
                    <a:pt x="18651" y="5953"/>
                    <a:pt x="18616" y="5953"/>
                  </a:cubicBezTo>
                  <a:lnTo>
                    <a:pt x="14904" y="5969"/>
                  </a:lnTo>
                  <a:cubicBezTo>
                    <a:pt x="14882" y="5970"/>
                    <a:pt x="14861" y="5958"/>
                    <a:pt x="14849" y="5940"/>
                  </a:cubicBezTo>
                  <a:lnTo>
                    <a:pt x="11153" y="100"/>
                  </a:lnTo>
                  <a:lnTo>
                    <a:pt x="11266" y="92"/>
                  </a:lnTo>
                  <a:lnTo>
                    <a:pt x="7554" y="8156"/>
                  </a:lnTo>
                  <a:cubicBezTo>
                    <a:pt x="7544" y="8177"/>
                    <a:pt x="7523" y="8192"/>
                    <a:pt x="7500" y="8193"/>
                  </a:cubicBezTo>
                  <a:lnTo>
                    <a:pt x="3788" y="8449"/>
                  </a:lnTo>
                  <a:cubicBezTo>
                    <a:pt x="3781" y="8450"/>
                    <a:pt x="3773" y="8449"/>
                    <a:pt x="3766" y="8447"/>
                  </a:cubicBezTo>
                  <a:lnTo>
                    <a:pt x="54" y="7407"/>
                  </a:lnTo>
                  <a:cubicBezTo>
                    <a:pt x="20" y="7398"/>
                    <a:pt x="0" y="7362"/>
                    <a:pt x="10" y="7328"/>
                  </a:cubicBezTo>
                  <a:cubicBezTo>
                    <a:pt x="19" y="7294"/>
                    <a:pt x="55" y="7274"/>
                    <a:pt x="89" y="7284"/>
                  </a:cubicBezTo>
                  <a:close/>
                </a:path>
              </a:pathLst>
            </a:custGeom>
            <a:solidFill>
              <a:srgbClr val="BE4B48"/>
            </a:solidFill>
            <a:ln w="1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2482828" y="4556100"/>
              <a:ext cx="38135" cy="3813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" name="Freeform 28"/>
            <p:cNvSpPr>
              <a:spLocks noEditPoints="1"/>
            </p:cNvSpPr>
            <p:nvPr/>
          </p:nvSpPr>
          <p:spPr bwMode="auto">
            <a:xfrm>
              <a:off x="2478060" y="4551334"/>
              <a:ext cx="47668" cy="4766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2837162" y="4654614"/>
              <a:ext cx="38135" cy="3813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2832396" y="4649848"/>
              <a:ext cx="47668" cy="4766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3191498" y="4630781"/>
              <a:ext cx="38135" cy="3813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3186730" y="4626013"/>
              <a:ext cx="46079" cy="4766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3544244" y="3863320"/>
              <a:ext cx="38135" cy="3813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3539476" y="3858554"/>
              <a:ext cx="47668" cy="4766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3898578" y="4419451"/>
              <a:ext cx="38135" cy="3813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" name="Freeform 36"/>
            <p:cNvSpPr>
              <a:spLocks noEditPoints="1"/>
            </p:cNvSpPr>
            <p:nvPr/>
          </p:nvSpPr>
          <p:spPr bwMode="auto">
            <a:xfrm>
              <a:off x="3893812" y="4414684"/>
              <a:ext cx="47668" cy="4766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4252914" y="4417862"/>
              <a:ext cx="38135" cy="3813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auto">
            <a:xfrm>
              <a:off x="4248146" y="4414684"/>
              <a:ext cx="47668" cy="46079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4495799" y="4664148"/>
              <a:ext cx="83524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4495799" y="4297102"/>
              <a:ext cx="291479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0.02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4495799" y="3930054"/>
              <a:ext cx="291479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0.04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>
              <a:off x="4495799" y="3563012"/>
              <a:ext cx="291479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0.06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4495799" y="3195963"/>
              <a:ext cx="291479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0.08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4495799" y="2827328"/>
              <a:ext cx="291479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0.1</a:t>
              </a: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2173383" y="4664148"/>
              <a:ext cx="83524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2173383" y="4435340"/>
              <a:ext cx="83524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2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2173383" y="4204944"/>
              <a:ext cx="83524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4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2173383" y="3976136"/>
              <a:ext cx="83524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6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1" name="Rectangle 49"/>
            <p:cNvSpPr>
              <a:spLocks noChangeArrowheads="1"/>
            </p:cNvSpPr>
            <p:nvPr/>
          </p:nvSpPr>
          <p:spPr bwMode="auto">
            <a:xfrm>
              <a:off x="2173383" y="3745738"/>
              <a:ext cx="83524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8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2109825" y="3516930"/>
              <a:ext cx="167046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2109825" y="3286534"/>
              <a:ext cx="167046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12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4" name="Rectangle 52"/>
            <p:cNvSpPr>
              <a:spLocks noChangeArrowheads="1"/>
            </p:cNvSpPr>
            <p:nvPr/>
          </p:nvSpPr>
          <p:spPr bwMode="auto">
            <a:xfrm>
              <a:off x="2109825" y="3057725"/>
              <a:ext cx="167046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14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2109825" y="2827328"/>
              <a:ext cx="167046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16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2449823" y="4736975"/>
              <a:ext cx="167046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15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2802569" y="4736975"/>
              <a:ext cx="167046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30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3156903" y="4736975"/>
              <a:ext cx="167046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45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3509650" y="4736975"/>
              <a:ext cx="167046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60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3814983" y="4736975"/>
              <a:ext cx="250570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120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4186542" y="4736975"/>
              <a:ext cx="250570" cy="1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480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2924944" y="3098785"/>
              <a:ext cx="255820" cy="12712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4F81BD"/>
            </a:solidFill>
            <a:ln w="1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3" name="Freeform 66"/>
            <p:cNvSpPr>
              <a:spLocks/>
            </p:cNvSpPr>
            <p:nvPr/>
          </p:nvSpPr>
          <p:spPr bwMode="auto">
            <a:xfrm>
              <a:off x="3037504" y="3086074"/>
              <a:ext cx="38135" cy="381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4" name="Freeform 67"/>
            <p:cNvSpPr>
              <a:spLocks noEditPoints="1"/>
            </p:cNvSpPr>
            <p:nvPr/>
          </p:nvSpPr>
          <p:spPr bwMode="auto">
            <a:xfrm>
              <a:off x="3032326" y="3081307"/>
              <a:ext cx="49257" cy="47668"/>
            </a:xfrm>
            <a:custGeom>
              <a:avLst/>
              <a:gdLst>
                <a:gd name="T0" fmla="*/ 219 w 506"/>
                <a:gd name="T1" fmla="*/ 19 h 505"/>
                <a:gd name="T2" fmla="*/ 287 w 506"/>
                <a:gd name="T3" fmla="*/ 19 h 505"/>
                <a:gd name="T4" fmla="*/ 487 w 506"/>
                <a:gd name="T5" fmla="*/ 219 h 505"/>
                <a:gd name="T6" fmla="*/ 487 w 506"/>
                <a:gd name="T7" fmla="*/ 287 h 505"/>
                <a:gd name="T8" fmla="*/ 287 w 506"/>
                <a:gd name="T9" fmla="*/ 487 h 505"/>
                <a:gd name="T10" fmla="*/ 219 w 506"/>
                <a:gd name="T11" fmla="*/ 487 h 505"/>
                <a:gd name="T12" fmla="*/ 19 w 506"/>
                <a:gd name="T13" fmla="*/ 287 h 505"/>
                <a:gd name="T14" fmla="*/ 19 w 506"/>
                <a:gd name="T15" fmla="*/ 219 h 505"/>
                <a:gd name="T16" fmla="*/ 219 w 506"/>
                <a:gd name="T17" fmla="*/ 19 h 505"/>
                <a:gd name="T18" fmla="*/ 87 w 506"/>
                <a:gd name="T19" fmla="*/ 287 h 505"/>
                <a:gd name="T20" fmla="*/ 87 w 506"/>
                <a:gd name="T21" fmla="*/ 219 h 505"/>
                <a:gd name="T22" fmla="*/ 287 w 506"/>
                <a:gd name="T23" fmla="*/ 419 h 505"/>
                <a:gd name="T24" fmla="*/ 219 w 506"/>
                <a:gd name="T25" fmla="*/ 419 h 505"/>
                <a:gd name="T26" fmla="*/ 419 w 506"/>
                <a:gd name="T27" fmla="*/ 219 h 505"/>
                <a:gd name="T28" fmla="*/ 419 w 506"/>
                <a:gd name="T29" fmla="*/ 287 h 505"/>
                <a:gd name="T30" fmla="*/ 219 w 506"/>
                <a:gd name="T31" fmla="*/ 87 h 505"/>
                <a:gd name="T32" fmla="*/ 287 w 506"/>
                <a:gd name="T33" fmla="*/ 87 h 505"/>
                <a:gd name="T34" fmla="*/ 87 w 506"/>
                <a:gd name="T35" fmla="*/ 28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6" h="505">
                  <a:moveTo>
                    <a:pt x="219" y="19"/>
                  </a:moveTo>
                  <a:cubicBezTo>
                    <a:pt x="238" y="0"/>
                    <a:pt x="268" y="0"/>
                    <a:pt x="287" y="19"/>
                  </a:cubicBezTo>
                  <a:lnTo>
                    <a:pt x="487" y="219"/>
                  </a:lnTo>
                  <a:cubicBezTo>
                    <a:pt x="506" y="237"/>
                    <a:pt x="506" y="268"/>
                    <a:pt x="487" y="287"/>
                  </a:cubicBezTo>
                  <a:lnTo>
                    <a:pt x="287" y="487"/>
                  </a:lnTo>
                  <a:cubicBezTo>
                    <a:pt x="268" y="505"/>
                    <a:pt x="238" y="505"/>
                    <a:pt x="219" y="487"/>
                  </a:cubicBezTo>
                  <a:lnTo>
                    <a:pt x="19" y="287"/>
                  </a:lnTo>
                  <a:cubicBezTo>
                    <a:pt x="0" y="268"/>
                    <a:pt x="0" y="237"/>
                    <a:pt x="19" y="219"/>
                  </a:cubicBezTo>
                  <a:lnTo>
                    <a:pt x="219" y="19"/>
                  </a:lnTo>
                  <a:close/>
                  <a:moveTo>
                    <a:pt x="87" y="287"/>
                  </a:moveTo>
                  <a:lnTo>
                    <a:pt x="87" y="219"/>
                  </a:lnTo>
                  <a:lnTo>
                    <a:pt x="287" y="419"/>
                  </a:lnTo>
                  <a:lnTo>
                    <a:pt x="219" y="419"/>
                  </a:lnTo>
                  <a:lnTo>
                    <a:pt x="419" y="219"/>
                  </a:lnTo>
                  <a:lnTo>
                    <a:pt x="419" y="287"/>
                  </a:lnTo>
                  <a:lnTo>
                    <a:pt x="219" y="87"/>
                  </a:lnTo>
                  <a:lnTo>
                    <a:pt x="287" y="87"/>
                  </a:lnTo>
                  <a:lnTo>
                    <a:pt x="87" y="287"/>
                  </a:ln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5" name="Rectangle 68"/>
            <p:cNvSpPr>
              <a:spLocks noChangeArrowheads="1"/>
            </p:cNvSpPr>
            <p:nvPr/>
          </p:nvSpPr>
          <p:spPr bwMode="auto">
            <a:xfrm>
              <a:off x="3173521" y="3008784"/>
              <a:ext cx="1223872" cy="18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Average diameter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6" name="Freeform 69"/>
            <p:cNvSpPr>
              <a:spLocks/>
            </p:cNvSpPr>
            <p:nvPr/>
          </p:nvSpPr>
          <p:spPr bwMode="auto">
            <a:xfrm>
              <a:off x="2927072" y="3300582"/>
              <a:ext cx="255820" cy="12712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BE4B48"/>
            </a:solidFill>
            <a:ln w="1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7" name="Rectangle 70"/>
            <p:cNvSpPr>
              <a:spLocks noChangeArrowheads="1"/>
            </p:cNvSpPr>
            <p:nvPr/>
          </p:nvSpPr>
          <p:spPr bwMode="auto">
            <a:xfrm>
              <a:off x="3035915" y="3286281"/>
              <a:ext cx="38135" cy="3813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8" name="Freeform 71"/>
            <p:cNvSpPr>
              <a:spLocks noEditPoints="1"/>
            </p:cNvSpPr>
            <p:nvPr/>
          </p:nvSpPr>
          <p:spPr bwMode="auto">
            <a:xfrm>
              <a:off x="3028226" y="3283103"/>
              <a:ext cx="47668" cy="46079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1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9" name="Rectangle 72"/>
            <p:cNvSpPr>
              <a:spLocks noChangeArrowheads="1"/>
            </p:cNvSpPr>
            <p:nvPr/>
          </p:nvSpPr>
          <p:spPr bwMode="auto">
            <a:xfrm>
              <a:off x="3187256" y="3215346"/>
              <a:ext cx="1082394" cy="18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Volume fraction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cxnSp>
          <p:nvCxnSpPr>
            <p:cNvPr id="60" name="直線コネクタ 59"/>
            <p:cNvCxnSpPr/>
            <p:nvPr/>
          </p:nvCxnSpPr>
          <p:spPr>
            <a:xfrm>
              <a:off x="2506492" y="4700456"/>
              <a:ext cx="0" cy="3963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2860382" y="4700456"/>
              <a:ext cx="0" cy="3963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3211832" y="4700456"/>
              <a:ext cx="0" cy="3963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3565722" y="4700456"/>
              <a:ext cx="0" cy="3963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919612" y="4700456"/>
              <a:ext cx="0" cy="3963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2322307" y="4509614"/>
              <a:ext cx="3963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2321087" y="4281416"/>
              <a:ext cx="3963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2321087" y="3593161"/>
              <a:ext cx="3963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2323529" y="3364964"/>
              <a:ext cx="3963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2322306" y="4048616"/>
              <a:ext cx="3963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321086" y="3820419"/>
              <a:ext cx="3963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2323449" y="3130817"/>
              <a:ext cx="3963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4414523" y="4369685"/>
              <a:ext cx="396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4414523" y="4002372"/>
              <a:ext cx="396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4414523" y="3637690"/>
              <a:ext cx="396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4414523" y="3268892"/>
              <a:ext cx="396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テキスト ボックス 75"/>
          <p:cNvSpPr txBox="1"/>
          <p:nvPr/>
        </p:nvSpPr>
        <p:spPr>
          <a:xfrm rot="16200000">
            <a:off x="3922223" y="3647945"/>
            <a:ext cx="2018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Volume fraction, </a:t>
            </a:r>
            <a:r>
              <a:rPr kumimoji="1" lang="en-US" altLang="ja-JP" sz="1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kumimoji="1" lang="en-US" altLang="ja-JP" sz="1400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kumimoji="1" lang="en-US" altLang="ja-JP" sz="1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(%)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062176" y="4916976"/>
            <a:ext cx="272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Solution treatment time, </a:t>
            </a:r>
            <a:r>
              <a:rPr kumimoji="1" lang="en-US" altLang="ja-JP" sz="14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/ min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 rot="16200000">
            <a:off x="680220" y="3701000"/>
            <a:ext cx="248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Average diameter, </a:t>
            </a:r>
            <a:r>
              <a:rPr kumimoji="1" lang="en-US" altLang="ja-JP" sz="14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kumimoji="1" lang="en-US" altLang="ja-JP" sz="1400" dirty="0" err="1" smtClean="0">
                <a:latin typeface="Arial" pitchFamily="34" charset="0"/>
                <a:cs typeface="Arial" pitchFamily="34" charset="0"/>
              </a:rPr>
              <a:t>μm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888235" y="5532235"/>
            <a:ext cx="29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Fig. 5 	Changes in size and volume fraction of pores during solid-solution treatment by fluidized bed furnace.</a:t>
            </a:r>
            <a:endParaRPr lang="ja-JP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直線コネクタ 80"/>
          <p:cNvCxnSpPr/>
          <p:nvPr/>
        </p:nvCxnSpPr>
        <p:spPr>
          <a:xfrm>
            <a:off x="4282899" y="4697340"/>
            <a:ext cx="0" cy="3963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3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495"/>
          <p:cNvSpPr>
            <a:spLocks noChangeArrowheads="1"/>
          </p:cNvSpPr>
          <p:nvPr/>
        </p:nvSpPr>
        <p:spPr bwMode="auto">
          <a:xfrm>
            <a:off x="2348880" y="3248572"/>
            <a:ext cx="22679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Equivalent d</a:t>
            </a:r>
            <a:r>
              <a: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iameter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, </a:t>
            </a:r>
            <a:r>
              <a:rPr kumimoji="1" lang="en-US" altLang="ja-JP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d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/ mm 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477" name="グループ化 476"/>
          <p:cNvGrpSpPr>
            <a:grpSpLocks noChangeAspect="1"/>
          </p:cNvGrpSpPr>
          <p:nvPr/>
        </p:nvGrpSpPr>
        <p:grpSpPr>
          <a:xfrm>
            <a:off x="1826541" y="961026"/>
            <a:ext cx="2757406" cy="2363735"/>
            <a:chOff x="153580" y="650231"/>
            <a:chExt cx="4389248" cy="3762603"/>
          </a:xfrm>
        </p:grpSpPr>
        <p:sp>
          <p:nvSpPr>
            <p:cNvPr id="224" name="Freeform 266"/>
            <p:cNvSpPr>
              <a:spLocks noEditPoints="1"/>
            </p:cNvSpPr>
            <p:nvPr/>
          </p:nvSpPr>
          <p:spPr bwMode="auto">
            <a:xfrm>
              <a:off x="1075662" y="995613"/>
              <a:ext cx="3393132" cy="2976304"/>
            </a:xfrm>
            <a:custGeom>
              <a:avLst/>
              <a:gdLst>
                <a:gd name="T0" fmla="*/ 0 w 22256"/>
                <a:gd name="T1" fmla="*/ 32 h 19520"/>
                <a:gd name="T2" fmla="*/ 32 w 22256"/>
                <a:gd name="T3" fmla="*/ 0 h 19520"/>
                <a:gd name="T4" fmla="*/ 22224 w 22256"/>
                <a:gd name="T5" fmla="*/ 0 h 19520"/>
                <a:gd name="T6" fmla="*/ 22256 w 22256"/>
                <a:gd name="T7" fmla="*/ 32 h 19520"/>
                <a:gd name="T8" fmla="*/ 22256 w 22256"/>
                <a:gd name="T9" fmla="*/ 19488 h 19520"/>
                <a:gd name="T10" fmla="*/ 22224 w 22256"/>
                <a:gd name="T11" fmla="*/ 19520 h 19520"/>
                <a:gd name="T12" fmla="*/ 32 w 22256"/>
                <a:gd name="T13" fmla="*/ 19520 h 19520"/>
                <a:gd name="T14" fmla="*/ 0 w 22256"/>
                <a:gd name="T15" fmla="*/ 19488 h 19520"/>
                <a:gd name="T16" fmla="*/ 0 w 22256"/>
                <a:gd name="T17" fmla="*/ 32 h 19520"/>
                <a:gd name="T18" fmla="*/ 64 w 22256"/>
                <a:gd name="T19" fmla="*/ 19488 h 19520"/>
                <a:gd name="T20" fmla="*/ 32 w 22256"/>
                <a:gd name="T21" fmla="*/ 19456 h 19520"/>
                <a:gd name="T22" fmla="*/ 22224 w 22256"/>
                <a:gd name="T23" fmla="*/ 19456 h 19520"/>
                <a:gd name="T24" fmla="*/ 22192 w 22256"/>
                <a:gd name="T25" fmla="*/ 19488 h 19520"/>
                <a:gd name="T26" fmla="*/ 22192 w 22256"/>
                <a:gd name="T27" fmla="*/ 32 h 19520"/>
                <a:gd name="T28" fmla="*/ 22224 w 22256"/>
                <a:gd name="T29" fmla="*/ 64 h 19520"/>
                <a:gd name="T30" fmla="*/ 32 w 22256"/>
                <a:gd name="T31" fmla="*/ 64 h 19520"/>
                <a:gd name="T32" fmla="*/ 64 w 22256"/>
                <a:gd name="T33" fmla="*/ 32 h 19520"/>
                <a:gd name="T34" fmla="*/ 64 w 22256"/>
                <a:gd name="T35" fmla="*/ 19488 h 19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56" h="19520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22224" y="0"/>
                  </a:lnTo>
                  <a:cubicBezTo>
                    <a:pt x="22242" y="0"/>
                    <a:pt x="22256" y="15"/>
                    <a:pt x="22256" y="32"/>
                  </a:cubicBezTo>
                  <a:lnTo>
                    <a:pt x="22256" y="19488"/>
                  </a:lnTo>
                  <a:cubicBezTo>
                    <a:pt x="22256" y="19506"/>
                    <a:pt x="22242" y="19520"/>
                    <a:pt x="22224" y="19520"/>
                  </a:cubicBezTo>
                  <a:lnTo>
                    <a:pt x="32" y="19520"/>
                  </a:lnTo>
                  <a:cubicBezTo>
                    <a:pt x="15" y="19520"/>
                    <a:pt x="0" y="19506"/>
                    <a:pt x="0" y="19488"/>
                  </a:cubicBezTo>
                  <a:lnTo>
                    <a:pt x="0" y="32"/>
                  </a:lnTo>
                  <a:close/>
                  <a:moveTo>
                    <a:pt x="64" y="19488"/>
                  </a:moveTo>
                  <a:lnTo>
                    <a:pt x="32" y="19456"/>
                  </a:lnTo>
                  <a:lnTo>
                    <a:pt x="22224" y="19456"/>
                  </a:lnTo>
                  <a:lnTo>
                    <a:pt x="22192" y="19488"/>
                  </a:lnTo>
                  <a:lnTo>
                    <a:pt x="22192" y="32"/>
                  </a:lnTo>
                  <a:lnTo>
                    <a:pt x="2222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948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5" name="Freeform 271"/>
            <p:cNvSpPr>
              <a:spLocks/>
            </p:cNvSpPr>
            <p:nvPr/>
          </p:nvSpPr>
          <p:spPr bwMode="auto">
            <a:xfrm>
              <a:off x="1662787" y="2050408"/>
              <a:ext cx="1456378" cy="1639382"/>
            </a:xfrm>
            <a:custGeom>
              <a:avLst/>
              <a:gdLst>
                <a:gd name="T0" fmla="*/ 565 w 9556"/>
                <a:gd name="T1" fmla="*/ 57 h 10739"/>
                <a:gd name="T2" fmla="*/ 689 w 9556"/>
                <a:gd name="T3" fmla="*/ 45 h 10739"/>
                <a:gd name="T4" fmla="*/ 1225 w 9556"/>
                <a:gd name="T5" fmla="*/ 1582 h 10739"/>
                <a:gd name="T6" fmla="*/ 2345 w 9556"/>
                <a:gd name="T7" fmla="*/ 3198 h 10739"/>
                <a:gd name="T8" fmla="*/ 3453 w 9556"/>
                <a:gd name="T9" fmla="*/ 5076 h 10739"/>
                <a:gd name="T10" fmla="*/ 3988 w 9556"/>
                <a:gd name="T11" fmla="*/ 5371 h 10739"/>
                <a:gd name="T12" fmla="*/ 4558 w 9556"/>
                <a:gd name="T13" fmla="*/ 6535 h 10739"/>
                <a:gd name="T14" fmla="*/ 5017 w 9556"/>
                <a:gd name="T15" fmla="*/ 5988 h 10739"/>
                <a:gd name="T16" fmla="*/ 5647 w 9556"/>
                <a:gd name="T17" fmla="*/ 6232 h 10739"/>
                <a:gd name="T18" fmla="*/ 6212 w 9556"/>
                <a:gd name="T19" fmla="*/ 6856 h 10739"/>
                <a:gd name="T20" fmla="*/ 6787 w 9556"/>
                <a:gd name="T21" fmla="*/ 9203 h 10739"/>
                <a:gd name="T22" fmla="*/ 7225 w 9556"/>
                <a:gd name="T23" fmla="*/ 10652 h 10739"/>
                <a:gd name="T24" fmla="*/ 7828 w 9556"/>
                <a:gd name="T25" fmla="*/ 9154 h 10739"/>
                <a:gd name="T26" fmla="*/ 8448 w 9556"/>
                <a:gd name="T27" fmla="*/ 9195 h 10739"/>
                <a:gd name="T28" fmla="*/ 8948 w 9556"/>
                <a:gd name="T29" fmla="*/ 10610 h 10739"/>
                <a:gd name="T30" fmla="*/ 9556 w 9556"/>
                <a:gd name="T31" fmla="*/ 10674 h 10739"/>
                <a:gd name="T32" fmla="*/ 8948 w 9556"/>
                <a:gd name="T33" fmla="*/ 10738 h 10739"/>
                <a:gd name="T34" fmla="*/ 8329 w 9556"/>
                <a:gd name="T35" fmla="*/ 9241 h 10739"/>
                <a:gd name="T36" fmla="*/ 7828 w 9556"/>
                <a:gd name="T37" fmla="*/ 9282 h 10739"/>
                <a:gd name="T38" fmla="*/ 7344 w 9556"/>
                <a:gd name="T39" fmla="*/ 10697 h 10739"/>
                <a:gd name="T40" fmla="*/ 7225 w 9556"/>
                <a:gd name="T41" fmla="*/ 10697 h 10739"/>
                <a:gd name="T42" fmla="*/ 6102 w 9556"/>
                <a:gd name="T43" fmla="*/ 6913 h 10739"/>
                <a:gd name="T44" fmla="*/ 5573 w 9556"/>
                <a:gd name="T45" fmla="*/ 6333 h 10739"/>
                <a:gd name="T46" fmla="*/ 5034 w 9556"/>
                <a:gd name="T47" fmla="*/ 6093 h 10739"/>
                <a:gd name="T48" fmla="*/ 4544 w 9556"/>
                <a:gd name="T49" fmla="*/ 6609 h 10739"/>
                <a:gd name="T50" fmla="*/ 4443 w 9556"/>
                <a:gd name="T51" fmla="*/ 6590 h 10739"/>
                <a:gd name="T52" fmla="*/ 3925 w 9556"/>
                <a:gd name="T53" fmla="*/ 5482 h 10739"/>
                <a:gd name="T54" fmla="*/ 3340 w 9556"/>
                <a:gd name="T55" fmla="*/ 5136 h 10739"/>
                <a:gd name="T56" fmla="*/ 2240 w 9556"/>
                <a:gd name="T57" fmla="*/ 3271 h 10739"/>
                <a:gd name="T58" fmla="*/ 1120 w 9556"/>
                <a:gd name="T59" fmla="*/ 1655 h 10739"/>
                <a:gd name="T60" fmla="*/ 568 w 9556"/>
                <a:gd name="T61" fmla="*/ 88 h 10739"/>
                <a:gd name="T62" fmla="*/ 132 w 9556"/>
                <a:gd name="T63" fmla="*/ 3724 h 10739"/>
                <a:gd name="T64" fmla="*/ 5 w 9556"/>
                <a:gd name="T65" fmla="*/ 3705 h 10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56" h="10739">
                  <a:moveTo>
                    <a:pt x="5" y="3705"/>
                  </a:moveTo>
                  <a:lnTo>
                    <a:pt x="565" y="57"/>
                  </a:lnTo>
                  <a:cubicBezTo>
                    <a:pt x="570" y="28"/>
                    <a:pt x="593" y="5"/>
                    <a:pt x="623" y="3"/>
                  </a:cubicBezTo>
                  <a:cubicBezTo>
                    <a:pt x="652" y="0"/>
                    <a:pt x="679" y="18"/>
                    <a:pt x="689" y="45"/>
                  </a:cubicBezTo>
                  <a:lnTo>
                    <a:pt x="1233" y="1597"/>
                  </a:lnTo>
                  <a:lnTo>
                    <a:pt x="1225" y="1582"/>
                  </a:lnTo>
                  <a:lnTo>
                    <a:pt x="1785" y="2382"/>
                  </a:lnTo>
                  <a:lnTo>
                    <a:pt x="2345" y="3198"/>
                  </a:lnTo>
                  <a:lnTo>
                    <a:pt x="2890" y="4015"/>
                  </a:lnTo>
                  <a:lnTo>
                    <a:pt x="3453" y="5076"/>
                  </a:lnTo>
                  <a:lnTo>
                    <a:pt x="3428" y="5051"/>
                  </a:lnTo>
                  <a:lnTo>
                    <a:pt x="3988" y="5371"/>
                  </a:lnTo>
                  <a:cubicBezTo>
                    <a:pt x="4000" y="5377"/>
                    <a:pt x="4009" y="5387"/>
                    <a:pt x="4014" y="5399"/>
                  </a:cubicBezTo>
                  <a:lnTo>
                    <a:pt x="4558" y="6535"/>
                  </a:lnTo>
                  <a:lnTo>
                    <a:pt x="4457" y="6516"/>
                  </a:lnTo>
                  <a:lnTo>
                    <a:pt x="5017" y="5988"/>
                  </a:lnTo>
                  <a:cubicBezTo>
                    <a:pt x="5036" y="5970"/>
                    <a:pt x="5063" y="5965"/>
                    <a:pt x="5087" y="5976"/>
                  </a:cubicBezTo>
                  <a:lnTo>
                    <a:pt x="5647" y="6232"/>
                  </a:lnTo>
                  <a:cubicBezTo>
                    <a:pt x="5655" y="6236"/>
                    <a:pt x="5662" y="6241"/>
                    <a:pt x="5668" y="6248"/>
                  </a:cubicBezTo>
                  <a:lnTo>
                    <a:pt x="6212" y="6856"/>
                  </a:lnTo>
                  <a:cubicBezTo>
                    <a:pt x="6219" y="6864"/>
                    <a:pt x="6224" y="6873"/>
                    <a:pt x="6227" y="6883"/>
                  </a:cubicBezTo>
                  <a:lnTo>
                    <a:pt x="6787" y="9203"/>
                  </a:lnTo>
                  <a:lnTo>
                    <a:pt x="7344" y="10651"/>
                  </a:lnTo>
                  <a:lnTo>
                    <a:pt x="7225" y="10652"/>
                  </a:lnTo>
                  <a:lnTo>
                    <a:pt x="7769" y="9196"/>
                  </a:lnTo>
                  <a:cubicBezTo>
                    <a:pt x="7778" y="9171"/>
                    <a:pt x="7802" y="9154"/>
                    <a:pt x="7828" y="9154"/>
                  </a:cubicBezTo>
                  <a:lnTo>
                    <a:pt x="8388" y="9154"/>
                  </a:lnTo>
                  <a:cubicBezTo>
                    <a:pt x="8415" y="9154"/>
                    <a:pt x="8439" y="9171"/>
                    <a:pt x="8448" y="9195"/>
                  </a:cubicBezTo>
                  <a:lnTo>
                    <a:pt x="9008" y="10651"/>
                  </a:lnTo>
                  <a:lnTo>
                    <a:pt x="8948" y="10610"/>
                  </a:lnTo>
                  <a:lnTo>
                    <a:pt x="9492" y="10610"/>
                  </a:lnTo>
                  <a:cubicBezTo>
                    <a:pt x="9528" y="10610"/>
                    <a:pt x="9556" y="10639"/>
                    <a:pt x="9556" y="10674"/>
                  </a:cubicBezTo>
                  <a:cubicBezTo>
                    <a:pt x="9556" y="10710"/>
                    <a:pt x="9528" y="10738"/>
                    <a:pt x="9492" y="10738"/>
                  </a:cubicBezTo>
                  <a:lnTo>
                    <a:pt x="8948" y="10738"/>
                  </a:lnTo>
                  <a:cubicBezTo>
                    <a:pt x="8922" y="10738"/>
                    <a:pt x="8898" y="10722"/>
                    <a:pt x="8889" y="10697"/>
                  </a:cubicBezTo>
                  <a:lnTo>
                    <a:pt x="8329" y="9241"/>
                  </a:lnTo>
                  <a:lnTo>
                    <a:pt x="8388" y="9282"/>
                  </a:lnTo>
                  <a:lnTo>
                    <a:pt x="7828" y="9282"/>
                  </a:lnTo>
                  <a:lnTo>
                    <a:pt x="7888" y="9241"/>
                  </a:lnTo>
                  <a:lnTo>
                    <a:pt x="7344" y="10697"/>
                  </a:lnTo>
                  <a:cubicBezTo>
                    <a:pt x="7335" y="10722"/>
                    <a:pt x="7311" y="10738"/>
                    <a:pt x="7285" y="10738"/>
                  </a:cubicBezTo>
                  <a:cubicBezTo>
                    <a:pt x="7258" y="10739"/>
                    <a:pt x="7234" y="10722"/>
                    <a:pt x="7225" y="10697"/>
                  </a:cubicBezTo>
                  <a:lnTo>
                    <a:pt x="6662" y="9233"/>
                  </a:lnTo>
                  <a:lnTo>
                    <a:pt x="6102" y="6913"/>
                  </a:lnTo>
                  <a:lnTo>
                    <a:pt x="6117" y="6941"/>
                  </a:lnTo>
                  <a:lnTo>
                    <a:pt x="5573" y="6333"/>
                  </a:lnTo>
                  <a:lnTo>
                    <a:pt x="5594" y="6349"/>
                  </a:lnTo>
                  <a:lnTo>
                    <a:pt x="5034" y="6093"/>
                  </a:lnTo>
                  <a:lnTo>
                    <a:pt x="5104" y="6081"/>
                  </a:lnTo>
                  <a:lnTo>
                    <a:pt x="4544" y="6609"/>
                  </a:lnTo>
                  <a:cubicBezTo>
                    <a:pt x="4530" y="6623"/>
                    <a:pt x="4509" y="6629"/>
                    <a:pt x="4489" y="6625"/>
                  </a:cubicBezTo>
                  <a:cubicBezTo>
                    <a:pt x="4469" y="6622"/>
                    <a:pt x="4452" y="6609"/>
                    <a:pt x="4443" y="6590"/>
                  </a:cubicBezTo>
                  <a:lnTo>
                    <a:pt x="3899" y="5454"/>
                  </a:lnTo>
                  <a:lnTo>
                    <a:pt x="3925" y="5482"/>
                  </a:lnTo>
                  <a:lnTo>
                    <a:pt x="3365" y="5162"/>
                  </a:lnTo>
                  <a:cubicBezTo>
                    <a:pt x="3354" y="5156"/>
                    <a:pt x="3346" y="5147"/>
                    <a:pt x="3340" y="5136"/>
                  </a:cubicBezTo>
                  <a:lnTo>
                    <a:pt x="2783" y="4086"/>
                  </a:lnTo>
                  <a:lnTo>
                    <a:pt x="2240" y="3271"/>
                  </a:lnTo>
                  <a:lnTo>
                    <a:pt x="1680" y="2455"/>
                  </a:lnTo>
                  <a:lnTo>
                    <a:pt x="1120" y="1655"/>
                  </a:lnTo>
                  <a:cubicBezTo>
                    <a:pt x="1117" y="1650"/>
                    <a:pt x="1114" y="1645"/>
                    <a:pt x="1112" y="1640"/>
                  </a:cubicBezTo>
                  <a:lnTo>
                    <a:pt x="568" y="88"/>
                  </a:lnTo>
                  <a:lnTo>
                    <a:pt x="692" y="76"/>
                  </a:lnTo>
                  <a:lnTo>
                    <a:pt x="132" y="3724"/>
                  </a:lnTo>
                  <a:cubicBezTo>
                    <a:pt x="126" y="3759"/>
                    <a:pt x="94" y="3783"/>
                    <a:pt x="59" y="3778"/>
                  </a:cubicBezTo>
                  <a:cubicBezTo>
                    <a:pt x="24" y="3772"/>
                    <a:pt x="0" y="3740"/>
                    <a:pt x="5" y="3705"/>
                  </a:cubicBezTo>
                  <a:close/>
                </a:path>
              </a:pathLst>
            </a:custGeom>
            <a:solidFill>
              <a:srgbClr val="416FA6"/>
            </a:solidFill>
            <a:ln w="1" cap="flat">
              <a:solidFill>
                <a:srgbClr val="416FA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6" name="Freeform 272"/>
            <p:cNvSpPr>
              <a:spLocks/>
            </p:cNvSpPr>
            <p:nvPr/>
          </p:nvSpPr>
          <p:spPr bwMode="auto">
            <a:xfrm>
              <a:off x="1637371" y="2586703"/>
              <a:ext cx="63543" cy="63543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7" name="Freeform 273"/>
            <p:cNvSpPr>
              <a:spLocks noEditPoints="1"/>
            </p:cNvSpPr>
            <p:nvPr/>
          </p:nvSpPr>
          <p:spPr bwMode="auto">
            <a:xfrm>
              <a:off x="1629747" y="2576536"/>
              <a:ext cx="7879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8" name="Freeform 274"/>
            <p:cNvSpPr>
              <a:spLocks/>
            </p:cNvSpPr>
            <p:nvPr/>
          </p:nvSpPr>
          <p:spPr bwMode="auto">
            <a:xfrm>
              <a:off x="1723788" y="2027534"/>
              <a:ext cx="63543" cy="63543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9" name="Freeform 275"/>
            <p:cNvSpPr>
              <a:spLocks noEditPoints="1"/>
            </p:cNvSpPr>
            <p:nvPr/>
          </p:nvSpPr>
          <p:spPr bwMode="auto">
            <a:xfrm>
              <a:off x="1713621" y="2017367"/>
              <a:ext cx="8133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0" name="Freeform 276"/>
            <p:cNvSpPr>
              <a:spLocks/>
            </p:cNvSpPr>
            <p:nvPr/>
          </p:nvSpPr>
          <p:spPr bwMode="auto">
            <a:xfrm>
              <a:off x="1810204" y="2263909"/>
              <a:ext cx="63543" cy="6354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1" name="Freeform 277"/>
            <p:cNvSpPr>
              <a:spLocks noEditPoints="1"/>
            </p:cNvSpPr>
            <p:nvPr/>
          </p:nvSpPr>
          <p:spPr bwMode="auto">
            <a:xfrm>
              <a:off x="1800038" y="2253742"/>
              <a:ext cx="7879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2" name="Freeform 278"/>
            <p:cNvSpPr>
              <a:spLocks/>
            </p:cNvSpPr>
            <p:nvPr/>
          </p:nvSpPr>
          <p:spPr bwMode="auto">
            <a:xfrm>
              <a:off x="1891538" y="2385909"/>
              <a:ext cx="63543" cy="6354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3" name="Freeform 279"/>
            <p:cNvSpPr>
              <a:spLocks noEditPoints="1"/>
            </p:cNvSpPr>
            <p:nvPr/>
          </p:nvSpPr>
          <p:spPr bwMode="auto">
            <a:xfrm>
              <a:off x="1881371" y="2375743"/>
              <a:ext cx="8133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4" name="Freeform 280"/>
            <p:cNvSpPr>
              <a:spLocks/>
            </p:cNvSpPr>
            <p:nvPr/>
          </p:nvSpPr>
          <p:spPr bwMode="auto">
            <a:xfrm>
              <a:off x="1977955" y="2510452"/>
              <a:ext cx="63543" cy="6354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5" name="Freeform 281"/>
            <p:cNvSpPr>
              <a:spLocks noEditPoints="1"/>
            </p:cNvSpPr>
            <p:nvPr/>
          </p:nvSpPr>
          <p:spPr bwMode="auto">
            <a:xfrm>
              <a:off x="1967788" y="2500286"/>
              <a:ext cx="8133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6" name="Freeform 282"/>
            <p:cNvSpPr>
              <a:spLocks/>
            </p:cNvSpPr>
            <p:nvPr/>
          </p:nvSpPr>
          <p:spPr bwMode="auto">
            <a:xfrm>
              <a:off x="2061831" y="2637536"/>
              <a:ext cx="63543" cy="63543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7" name="Freeform 283"/>
            <p:cNvSpPr>
              <a:spLocks noEditPoints="1"/>
            </p:cNvSpPr>
            <p:nvPr/>
          </p:nvSpPr>
          <p:spPr bwMode="auto">
            <a:xfrm>
              <a:off x="2054205" y="2627369"/>
              <a:ext cx="7879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8" name="Freeform 284"/>
            <p:cNvSpPr>
              <a:spLocks/>
            </p:cNvSpPr>
            <p:nvPr/>
          </p:nvSpPr>
          <p:spPr bwMode="auto">
            <a:xfrm>
              <a:off x="2145705" y="2795120"/>
              <a:ext cx="63543" cy="6354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9" name="Freeform 285"/>
            <p:cNvSpPr>
              <a:spLocks noEditPoints="1"/>
            </p:cNvSpPr>
            <p:nvPr/>
          </p:nvSpPr>
          <p:spPr bwMode="auto">
            <a:xfrm>
              <a:off x="2135538" y="2784953"/>
              <a:ext cx="8133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0" name="Freeform 286"/>
            <p:cNvSpPr>
              <a:spLocks/>
            </p:cNvSpPr>
            <p:nvPr/>
          </p:nvSpPr>
          <p:spPr bwMode="auto">
            <a:xfrm>
              <a:off x="2232122" y="2845954"/>
              <a:ext cx="63543" cy="6354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1" name="Freeform 287"/>
            <p:cNvSpPr>
              <a:spLocks noEditPoints="1"/>
            </p:cNvSpPr>
            <p:nvPr/>
          </p:nvSpPr>
          <p:spPr bwMode="auto">
            <a:xfrm>
              <a:off x="2221955" y="2838328"/>
              <a:ext cx="81333" cy="7879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2" name="Freeform 288"/>
            <p:cNvSpPr>
              <a:spLocks/>
            </p:cNvSpPr>
            <p:nvPr/>
          </p:nvSpPr>
          <p:spPr bwMode="auto">
            <a:xfrm>
              <a:off x="2315998" y="3021329"/>
              <a:ext cx="63543" cy="63543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3" name="Freeform 289"/>
            <p:cNvSpPr>
              <a:spLocks noEditPoints="1"/>
            </p:cNvSpPr>
            <p:nvPr/>
          </p:nvSpPr>
          <p:spPr bwMode="auto">
            <a:xfrm>
              <a:off x="2305831" y="3011162"/>
              <a:ext cx="81333" cy="7879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4" name="Freeform 290"/>
            <p:cNvSpPr>
              <a:spLocks/>
            </p:cNvSpPr>
            <p:nvPr/>
          </p:nvSpPr>
          <p:spPr bwMode="auto">
            <a:xfrm>
              <a:off x="2399872" y="2939995"/>
              <a:ext cx="63543" cy="63543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5" name="Freeform 291"/>
            <p:cNvSpPr>
              <a:spLocks noEditPoints="1"/>
            </p:cNvSpPr>
            <p:nvPr/>
          </p:nvSpPr>
          <p:spPr bwMode="auto">
            <a:xfrm>
              <a:off x="2389705" y="2929828"/>
              <a:ext cx="8133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6" name="Freeform 292"/>
            <p:cNvSpPr>
              <a:spLocks/>
            </p:cNvSpPr>
            <p:nvPr/>
          </p:nvSpPr>
          <p:spPr bwMode="auto">
            <a:xfrm>
              <a:off x="2486289" y="2975578"/>
              <a:ext cx="61000" cy="63543"/>
            </a:xfrm>
            <a:custGeom>
              <a:avLst/>
              <a:gdLst>
                <a:gd name="T0" fmla="*/ 12 w 24"/>
                <a:gd name="T1" fmla="*/ 1 h 25"/>
                <a:gd name="T2" fmla="*/ 12 w 24"/>
                <a:gd name="T3" fmla="*/ 0 h 25"/>
                <a:gd name="T4" fmla="*/ 12 w 24"/>
                <a:gd name="T5" fmla="*/ 1 h 25"/>
                <a:gd name="T6" fmla="*/ 24 w 24"/>
                <a:gd name="T7" fmla="*/ 13 h 25"/>
                <a:gd name="T8" fmla="*/ 24 w 24"/>
                <a:gd name="T9" fmla="*/ 13 h 25"/>
                <a:gd name="T10" fmla="*/ 24 w 24"/>
                <a:gd name="T11" fmla="*/ 13 h 25"/>
                <a:gd name="T12" fmla="*/ 12 w 24"/>
                <a:gd name="T13" fmla="*/ 25 h 25"/>
                <a:gd name="T14" fmla="*/ 12 w 24"/>
                <a:gd name="T15" fmla="*/ 25 h 25"/>
                <a:gd name="T16" fmla="*/ 12 w 24"/>
                <a:gd name="T17" fmla="*/ 25 h 25"/>
                <a:gd name="T18" fmla="*/ 0 w 24"/>
                <a:gd name="T19" fmla="*/ 13 h 25"/>
                <a:gd name="T20" fmla="*/ 0 w 24"/>
                <a:gd name="T21" fmla="*/ 13 h 25"/>
                <a:gd name="T22" fmla="*/ 0 w 24"/>
                <a:gd name="T23" fmla="*/ 13 h 25"/>
                <a:gd name="T24" fmla="*/ 12 w 24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7" name="Freeform 293"/>
            <p:cNvSpPr>
              <a:spLocks noEditPoints="1"/>
            </p:cNvSpPr>
            <p:nvPr/>
          </p:nvSpPr>
          <p:spPr bwMode="auto">
            <a:xfrm>
              <a:off x="2476122" y="2967954"/>
              <a:ext cx="78793" cy="78793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8" name="Freeform 294"/>
            <p:cNvSpPr>
              <a:spLocks/>
            </p:cNvSpPr>
            <p:nvPr/>
          </p:nvSpPr>
          <p:spPr bwMode="auto">
            <a:xfrm>
              <a:off x="2570165" y="3069621"/>
              <a:ext cx="63543" cy="63543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9" name="Freeform 295"/>
            <p:cNvSpPr>
              <a:spLocks noEditPoints="1"/>
            </p:cNvSpPr>
            <p:nvPr/>
          </p:nvSpPr>
          <p:spPr bwMode="auto">
            <a:xfrm>
              <a:off x="2559998" y="3059455"/>
              <a:ext cx="8133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0" name="Freeform 296"/>
            <p:cNvSpPr>
              <a:spLocks/>
            </p:cNvSpPr>
            <p:nvPr/>
          </p:nvSpPr>
          <p:spPr bwMode="auto">
            <a:xfrm>
              <a:off x="2654039" y="3422913"/>
              <a:ext cx="63543" cy="63543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1" name="Freeform 297"/>
            <p:cNvSpPr>
              <a:spLocks noEditPoints="1"/>
            </p:cNvSpPr>
            <p:nvPr/>
          </p:nvSpPr>
          <p:spPr bwMode="auto">
            <a:xfrm>
              <a:off x="2643873" y="3412747"/>
              <a:ext cx="8133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2" name="Freeform 298"/>
            <p:cNvSpPr>
              <a:spLocks/>
            </p:cNvSpPr>
            <p:nvPr/>
          </p:nvSpPr>
          <p:spPr bwMode="auto">
            <a:xfrm>
              <a:off x="2737915" y="3646581"/>
              <a:ext cx="63543" cy="6354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3" name="Freeform 299"/>
            <p:cNvSpPr>
              <a:spLocks noEditPoints="1"/>
            </p:cNvSpPr>
            <p:nvPr/>
          </p:nvSpPr>
          <p:spPr bwMode="auto">
            <a:xfrm>
              <a:off x="2730289" y="3636414"/>
              <a:ext cx="7879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4" name="Freeform 300"/>
            <p:cNvSpPr>
              <a:spLocks/>
            </p:cNvSpPr>
            <p:nvPr/>
          </p:nvSpPr>
          <p:spPr bwMode="auto">
            <a:xfrm>
              <a:off x="2824332" y="3422913"/>
              <a:ext cx="63543" cy="63543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5" name="Freeform 301"/>
            <p:cNvSpPr>
              <a:spLocks noEditPoints="1"/>
            </p:cNvSpPr>
            <p:nvPr/>
          </p:nvSpPr>
          <p:spPr bwMode="auto">
            <a:xfrm>
              <a:off x="2814165" y="3412747"/>
              <a:ext cx="8133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6" name="Freeform 302"/>
            <p:cNvSpPr>
              <a:spLocks/>
            </p:cNvSpPr>
            <p:nvPr/>
          </p:nvSpPr>
          <p:spPr bwMode="auto">
            <a:xfrm>
              <a:off x="2908206" y="3422913"/>
              <a:ext cx="63543" cy="63543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7" name="Freeform 303"/>
            <p:cNvSpPr>
              <a:spLocks noEditPoints="1"/>
            </p:cNvSpPr>
            <p:nvPr/>
          </p:nvSpPr>
          <p:spPr bwMode="auto">
            <a:xfrm>
              <a:off x="2898040" y="3412747"/>
              <a:ext cx="7879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8" name="Freeform 304"/>
            <p:cNvSpPr>
              <a:spLocks/>
            </p:cNvSpPr>
            <p:nvPr/>
          </p:nvSpPr>
          <p:spPr bwMode="auto">
            <a:xfrm>
              <a:off x="2992082" y="3646581"/>
              <a:ext cx="63543" cy="6354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9" name="Freeform 305"/>
            <p:cNvSpPr>
              <a:spLocks noEditPoints="1"/>
            </p:cNvSpPr>
            <p:nvPr/>
          </p:nvSpPr>
          <p:spPr bwMode="auto">
            <a:xfrm>
              <a:off x="2981916" y="3636414"/>
              <a:ext cx="8133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0" name="Freeform 306"/>
            <p:cNvSpPr>
              <a:spLocks/>
            </p:cNvSpPr>
            <p:nvPr/>
          </p:nvSpPr>
          <p:spPr bwMode="auto">
            <a:xfrm>
              <a:off x="3078499" y="3646581"/>
              <a:ext cx="63543" cy="6354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1" name="Freeform 307"/>
            <p:cNvSpPr>
              <a:spLocks noEditPoints="1"/>
            </p:cNvSpPr>
            <p:nvPr/>
          </p:nvSpPr>
          <p:spPr bwMode="auto">
            <a:xfrm>
              <a:off x="3068332" y="3636414"/>
              <a:ext cx="8133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2" name="Freeform 308"/>
            <p:cNvSpPr>
              <a:spLocks/>
            </p:cNvSpPr>
            <p:nvPr/>
          </p:nvSpPr>
          <p:spPr bwMode="auto">
            <a:xfrm>
              <a:off x="3332666" y="3646581"/>
              <a:ext cx="63543" cy="6354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3" name="Freeform 309"/>
            <p:cNvSpPr>
              <a:spLocks noEditPoints="1"/>
            </p:cNvSpPr>
            <p:nvPr/>
          </p:nvSpPr>
          <p:spPr bwMode="auto">
            <a:xfrm>
              <a:off x="3322500" y="3636414"/>
              <a:ext cx="7879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4" name="Freeform 310"/>
            <p:cNvSpPr>
              <a:spLocks/>
            </p:cNvSpPr>
            <p:nvPr/>
          </p:nvSpPr>
          <p:spPr bwMode="auto">
            <a:xfrm>
              <a:off x="3584291" y="3646581"/>
              <a:ext cx="63543" cy="6354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5" name="Freeform 311"/>
            <p:cNvSpPr>
              <a:spLocks noEditPoints="1"/>
            </p:cNvSpPr>
            <p:nvPr/>
          </p:nvSpPr>
          <p:spPr bwMode="auto">
            <a:xfrm>
              <a:off x="3576667" y="3636414"/>
              <a:ext cx="78793" cy="81334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16FA6"/>
            </a:solidFill>
            <a:ln w="0" cap="flat">
              <a:solidFill>
                <a:srgbClr val="416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6" name="Freeform 312"/>
            <p:cNvSpPr>
              <a:spLocks noEditPoints="1"/>
            </p:cNvSpPr>
            <p:nvPr/>
          </p:nvSpPr>
          <p:spPr bwMode="auto">
            <a:xfrm>
              <a:off x="1662787" y="2197825"/>
              <a:ext cx="950585" cy="1298798"/>
            </a:xfrm>
            <a:custGeom>
              <a:avLst/>
              <a:gdLst>
                <a:gd name="T0" fmla="*/ 6 w 6238"/>
                <a:gd name="T1" fmla="*/ 3368 h 8523"/>
                <a:gd name="T2" fmla="*/ 566 w 6238"/>
                <a:gd name="T3" fmla="*/ 56 h 8523"/>
                <a:gd name="T4" fmla="*/ 623 w 6238"/>
                <a:gd name="T5" fmla="*/ 3 h 8523"/>
                <a:gd name="T6" fmla="*/ 689 w 6238"/>
                <a:gd name="T7" fmla="*/ 42 h 8523"/>
                <a:gd name="T8" fmla="*/ 1233 w 6238"/>
                <a:gd name="T9" fmla="*/ 1386 h 8523"/>
                <a:gd name="T10" fmla="*/ 1236 w 6238"/>
                <a:gd name="T11" fmla="*/ 1396 h 8523"/>
                <a:gd name="T12" fmla="*/ 1796 w 6238"/>
                <a:gd name="T13" fmla="*/ 3796 h 8523"/>
                <a:gd name="T14" fmla="*/ 1694 w 6238"/>
                <a:gd name="T15" fmla="*/ 3760 h 8523"/>
                <a:gd name="T16" fmla="*/ 2254 w 6238"/>
                <a:gd name="T17" fmla="*/ 3328 h 8523"/>
                <a:gd name="T18" fmla="*/ 2312 w 6238"/>
                <a:gd name="T19" fmla="*/ 3317 h 8523"/>
                <a:gd name="T20" fmla="*/ 2354 w 6238"/>
                <a:gd name="T21" fmla="*/ 3359 h 8523"/>
                <a:gd name="T22" fmla="*/ 2898 w 6238"/>
                <a:gd name="T23" fmla="*/ 5039 h 8523"/>
                <a:gd name="T24" fmla="*/ 2878 w 6238"/>
                <a:gd name="T25" fmla="*/ 5009 h 8523"/>
                <a:gd name="T26" fmla="*/ 3438 w 6238"/>
                <a:gd name="T27" fmla="*/ 5473 h 8523"/>
                <a:gd name="T28" fmla="*/ 3447 w 6238"/>
                <a:gd name="T29" fmla="*/ 5563 h 8523"/>
                <a:gd name="T30" fmla="*/ 3357 w 6238"/>
                <a:gd name="T31" fmla="*/ 5572 h 8523"/>
                <a:gd name="T32" fmla="*/ 2797 w 6238"/>
                <a:gd name="T33" fmla="*/ 5108 h 8523"/>
                <a:gd name="T34" fmla="*/ 2777 w 6238"/>
                <a:gd name="T35" fmla="*/ 5078 h 8523"/>
                <a:gd name="T36" fmla="*/ 2233 w 6238"/>
                <a:gd name="T37" fmla="*/ 3398 h 8523"/>
                <a:gd name="T38" fmla="*/ 2333 w 6238"/>
                <a:gd name="T39" fmla="*/ 3429 h 8523"/>
                <a:gd name="T40" fmla="*/ 1773 w 6238"/>
                <a:gd name="T41" fmla="*/ 3861 h 8523"/>
                <a:gd name="T42" fmla="*/ 1712 w 6238"/>
                <a:gd name="T43" fmla="*/ 3871 h 8523"/>
                <a:gd name="T44" fmla="*/ 1671 w 6238"/>
                <a:gd name="T45" fmla="*/ 3825 h 8523"/>
                <a:gd name="T46" fmla="*/ 1111 w 6238"/>
                <a:gd name="T47" fmla="*/ 1425 h 8523"/>
                <a:gd name="T48" fmla="*/ 1114 w 6238"/>
                <a:gd name="T49" fmla="*/ 1434 h 8523"/>
                <a:gd name="T50" fmla="*/ 570 w 6238"/>
                <a:gd name="T51" fmla="*/ 90 h 8523"/>
                <a:gd name="T52" fmla="*/ 693 w 6238"/>
                <a:gd name="T53" fmla="*/ 77 h 8523"/>
                <a:gd name="T54" fmla="*/ 133 w 6238"/>
                <a:gd name="T55" fmla="*/ 3389 h 8523"/>
                <a:gd name="T56" fmla="*/ 59 w 6238"/>
                <a:gd name="T57" fmla="*/ 3442 h 8523"/>
                <a:gd name="T58" fmla="*/ 6 w 6238"/>
                <a:gd name="T59" fmla="*/ 3368 h 8523"/>
                <a:gd name="T60" fmla="*/ 5561 w 6238"/>
                <a:gd name="T61" fmla="*/ 8428 h 8523"/>
                <a:gd name="T62" fmla="*/ 6105 w 6238"/>
                <a:gd name="T63" fmla="*/ 6956 h 8523"/>
                <a:gd name="T64" fmla="*/ 6188 w 6238"/>
                <a:gd name="T65" fmla="*/ 6918 h 8523"/>
                <a:gd name="T66" fmla="*/ 6226 w 6238"/>
                <a:gd name="T67" fmla="*/ 7001 h 8523"/>
                <a:gd name="T68" fmla="*/ 5682 w 6238"/>
                <a:gd name="T69" fmla="*/ 8473 h 8523"/>
                <a:gd name="T70" fmla="*/ 5599 w 6238"/>
                <a:gd name="T71" fmla="*/ 8511 h 8523"/>
                <a:gd name="T72" fmla="*/ 5561 w 6238"/>
                <a:gd name="T73" fmla="*/ 8428 h 8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38" h="8523">
                  <a:moveTo>
                    <a:pt x="6" y="3368"/>
                  </a:moveTo>
                  <a:lnTo>
                    <a:pt x="566" y="56"/>
                  </a:lnTo>
                  <a:cubicBezTo>
                    <a:pt x="571" y="28"/>
                    <a:pt x="594" y="6"/>
                    <a:pt x="623" y="3"/>
                  </a:cubicBezTo>
                  <a:cubicBezTo>
                    <a:pt x="651" y="0"/>
                    <a:pt x="678" y="16"/>
                    <a:pt x="689" y="42"/>
                  </a:cubicBezTo>
                  <a:lnTo>
                    <a:pt x="1233" y="1386"/>
                  </a:lnTo>
                  <a:cubicBezTo>
                    <a:pt x="1234" y="1390"/>
                    <a:pt x="1235" y="1393"/>
                    <a:pt x="1236" y="1396"/>
                  </a:cubicBezTo>
                  <a:lnTo>
                    <a:pt x="1796" y="3796"/>
                  </a:lnTo>
                  <a:lnTo>
                    <a:pt x="1694" y="3760"/>
                  </a:lnTo>
                  <a:lnTo>
                    <a:pt x="2254" y="3328"/>
                  </a:lnTo>
                  <a:cubicBezTo>
                    <a:pt x="2271" y="3315"/>
                    <a:pt x="2293" y="3311"/>
                    <a:pt x="2312" y="3317"/>
                  </a:cubicBezTo>
                  <a:cubicBezTo>
                    <a:pt x="2332" y="3323"/>
                    <a:pt x="2348" y="3339"/>
                    <a:pt x="2354" y="3359"/>
                  </a:cubicBezTo>
                  <a:lnTo>
                    <a:pt x="2898" y="5039"/>
                  </a:lnTo>
                  <a:lnTo>
                    <a:pt x="2878" y="5009"/>
                  </a:lnTo>
                  <a:lnTo>
                    <a:pt x="3438" y="5473"/>
                  </a:lnTo>
                  <a:cubicBezTo>
                    <a:pt x="3466" y="5496"/>
                    <a:pt x="3469" y="5536"/>
                    <a:pt x="3447" y="5563"/>
                  </a:cubicBezTo>
                  <a:cubicBezTo>
                    <a:pt x="3424" y="5591"/>
                    <a:pt x="3384" y="5594"/>
                    <a:pt x="3357" y="5572"/>
                  </a:cubicBezTo>
                  <a:lnTo>
                    <a:pt x="2797" y="5108"/>
                  </a:lnTo>
                  <a:cubicBezTo>
                    <a:pt x="2787" y="5100"/>
                    <a:pt x="2780" y="5090"/>
                    <a:pt x="2777" y="5078"/>
                  </a:cubicBezTo>
                  <a:lnTo>
                    <a:pt x="2233" y="3398"/>
                  </a:lnTo>
                  <a:lnTo>
                    <a:pt x="2333" y="3429"/>
                  </a:lnTo>
                  <a:lnTo>
                    <a:pt x="1773" y="3861"/>
                  </a:lnTo>
                  <a:cubicBezTo>
                    <a:pt x="1755" y="3874"/>
                    <a:pt x="1733" y="3878"/>
                    <a:pt x="1712" y="3871"/>
                  </a:cubicBezTo>
                  <a:cubicBezTo>
                    <a:pt x="1691" y="3863"/>
                    <a:pt x="1676" y="3846"/>
                    <a:pt x="1671" y="3825"/>
                  </a:cubicBezTo>
                  <a:lnTo>
                    <a:pt x="1111" y="1425"/>
                  </a:lnTo>
                  <a:lnTo>
                    <a:pt x="1114" y="1434"/>
                  </a:lnTo>
                  <a:lnTo>
                    <a:pt x="570" y="90"/>
                  </a:lnTo>
                  <a:lnTo>
                    <a:pt x="693" y="77"/>
                  </a:lnTo>
                  <a:lnTo>
                    <a:pt x="133" y="3389"/>
                  </a:lnTo>
                  <a:cubicBezTo>
                    <a:pt x="127" y="3424"/>
                    <a:pt x="94" y="3447"/>
                    <a:pt x="59" y="3442"/>
                  </a:cubicBezTo>
                  <a:cubicBezTo>
                    <a:pt x="24" y="3436"/>
                    <a:pt x="0" y="3403"/>
                    <a:pt x="6" y="3368"/>
                  </a:cubicBezTo>
                  <a:close/>
                  <a:moveTo>
                    <a:pt x="5561" y="8428"/>
                  </a:moveTo>
                  <a:lnTo>
                    <a:pt x="6105" y="6956"/>
                  </a:lnTo>
                  <a:cubicBezTo>
                    <a:pt x="6118" y="6923"/>
                    <a:pt x="6154" y="6906"/>
                    <a:pt x="6188" y="6918"/>
                  </a:cubicBezTo>
                  <a:cubicBezTo>
                    <a:pt x="6221" y="6931"/>
                    <a:pt x="6238" y="6967"/>
                    <a:pt x="6226" y="7001"/>
                  </a:cubicBezTo>
                  <a:lnTo>
                    <a:pt x="5682" y="8473"/>
                  </a:lnTo>
                  <a:cubicBezTo>
                    <a:pt x="5669" y="8506"/>
                    <a:pt x="5632" y="8523"/>
                    <a:pt x="5599" y="8511"/>
                  </a:cubicBezTo>
                  <a:cubicBezTo>
                    <a:pt x="5566" y="8498"/>
                    <a:pt x="5549" y="8461"/>
                    <a:pt x="5561" y="8428"/>
                  </a:cubicBezTo>
                  <a:close/>
                </a:path>
              </a:pathLst>
            </a:custGeom>
            <a:solidFill>
              <a:srgbClr val="A8423F"/>
            </a:solidFill>
            <a:ln w="1" cap="flat">
              <a:solidFill>
                <a:srgbClr val="A842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7" name="Rectangle 313"/>
            <p:cNvSpPr>
              <a:spLocks noChangeArrowheads="1"/>
            </p:cNvSpPr>
            <p:nvPr/>
          </p:nvSpPr>
          <p:spPr bwMode="auto">
            <a:xfrm>
              <a:off x="1637371" y="2680744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8" name="Freeform 314"/>
            <p:cNvSpPr>
              <a:spLocks noEditPoints="1"/>
            </p:cNvSpPr>
            <p:nvPr/>
          </p:nvSpPr>
          <p:spPr bwMode="auto">
            <a:xfrm>
              <a:off x="1632287" y="2673120"/>
              <a:ext cx="73709" cy="76250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9" name="Rectangle 315"/>
            <p:cNvSpPr>
              <a:spLocks noChangeArrowheads="1"/>
            </p:cNvSpPr>
            <p:nvPr/>
          </p:nvSpPr>
          <p:spPr bwMode="auto">
            <a:xfrm>
              <a:off x="1723788" y="2174951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0" name="Freeform 316"/>
            <p:cNvSpPr>
              <a:spLocks noEditPoints="1"/>
            </p:cNvSpPr>
            <p:nvPr/>
          </p:nvSpPr>
          <p:spPr bwMode="auto">
            <a:xfrm>
              <a:off x="1716163" y="2167325"/>
              <a:ext cx="76250" cy="73709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1" name="Rectangle 317"/>
            <p:cNvSpPr>
              <a:spLocks noChangeArrowheads="1"/>
            </p:cNvSpPr>
            <p:nvPr/>
          </p:nvSpPr>
          <p:spPr bwMode="auto">
            <a:xfrm>
              <a:off x="1810204" y="2380826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2" name="Freeform 318"/>
            <p:cNvSpPr>
              <a:spLocks noEditPoints="1"/>
            </p:cNvSpPr>
            <p:nvPr/>
          </p:nvSpPr>
          <p:spPr bwMode="auto">
            <a:xfrm>
              <a:off x="1802580" y="2373202"/>
              <a:ext cx="73709" cy="76250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3" name="Rectangle 319"/>
            <p:cNvSpPr>
              <a:spLocks noChangeArrowheads="1"/>
            </p:cNvSpPr>
            <p:nvPr/>
          </p:nvSpPr>
          <p:spPr bwMode="auto">
            <a:xfrm>
              <a:off x="1891538" y="2744287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4" name="Freeform 320"/>
            <p:cNvSpPr>
              <a:spLocks noEditPoints="1"/>
            </p:cNvSpPr>
            <p:nvPr/>
          </p:nvSpPr>
          <p:spPr bwMode="auto">
            <a:xfrm>
              <a:off x="1883914" y="2736661"/>
              <a:ext cx="76250" cy="76250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5" name="Rectangle 321"/>
            <p:cNvSpPr>
              <a:spLocks noChangeArrowheads="1"/>
            </p:cNvSpPr>
            <p:nvPr/>
          </p:nvSpPr>
          <p:spPr bwMode="auto">
            <a:xfrm>
              <a:off x="1977955" y="2680744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6" name="Freeform 322"/>
            <p:cNvSpPr>
              <a:spLocks noEditPoints="1"/>
            </p:cNvSpPr>
            <p:nvPr/>
          </p:nvSpPr>
          <p:spPr bwMode="auto">
            <a:xfrm>
              <a:off x="1970331" y="2673120"/>
              <a:ext cx="76250" cy="76250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7" name="Rectangle 323"/>
            <p:cNvSpPr>
              <a:spLocks noChangeArrowheads="1"/>
            </p:cNvSpPr>
            <p:nvPr/>
          </p:nvSpPr>
          <p:spPr bwMode="auto">
            <a:xfrm>
              <a:off x="2061831" y="2934912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8" name="Freeform 324"/>
            <p:cNvSpPr>
              <a:spLocks noEditPoints="1"/>
            </p:cNvSpPr>
            <p:nvPr/>
          </p:nvSpPr>
          <p:spPr bwMode="auto">
            <a:xfrm>
              <a:off x="2056747" y="2927287"/>
              <a:ext cx="73709" cy="76250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9" name="Rectangle 325"/>
            <p:cNvSpPr>
              <a:spLocks noChangeArrowheads="1"/>
            </p:cNvSpPr>
            <p:nvPr/>
          </p:nvSpPr>
          <p:spPr bwMode="auto">
            <a:xfrm>
              <a:off x="2145705" y="3006079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0" name="Freeform 326"/>
            <p:cNvSpPr>
              <a:spLocks noEditPoints="1"/>
            </p:cNvSpPr>
            <p:nvPr/>
          </p:nvSpPr>
          <p:spPr bwMode="auto">
            <a:xfrm>
              <a:off x="2138081" y="2998454"/>
              <a:ext cx="76250" cy="76250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1" name="Rectangle 327"/>
            <p:cNvSpPr>
              <a:spLocks noChangeArrowheads="1"/>
            </p:cNvSpPr>
            <p:nvPr/>
          </p:nvSpPr>
          <p:spPr bwMode="auto">
            <a:xfrm>
              <a:off x="2315998" y="3229746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2" name="Freeform 328"/>
            <p:cNvSpPr>
              <a:spLocks noEditPoints="1"/>
            </p:cNvSpPr>
            <p:nvPr/>
          </p:nvSpPr>
          <p:spPr bwMode="auto">
            <a:xfrm>
              <a:off x="2308372" y="3222122"/>
              <a:ext cx="76250" cy="76250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3" name="Rectangle 329"/>
            <p:cNvSpPr>
              <a:spLocks noChangeArrowheads="1"/>
            </p:cNvSpPr>
            <p:nvPr/>
          </p:nvSpPr>
          <p:spPr bwMode="auto">
            <a:xfrm>
              <a:off x="2486289" y="3453414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4" name="Freeform 330"/>
            <p:cNvSpPr>
              <a:spLocks noEditPoints="1"/>
            </p:cNvSpPr>
            <p:nvPr/>
          </p:nvSpPr>
          <p:spPr bwMode="auto">
            <a:xfrm>
              <a:off x="2478665" y="3448330"/>
              <a:ext cx="73709" cy="73709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5" name="Rectangle 331"/>
            <p:cNvSpPr>
              <a:spLocks noChangeArrowheads="1"/>
            </p:cNvSpPr>
            <p:nvPr/>
          </p:nvSpPr>
          <p:spPr bwMode="auto">
            <a:xfrm>
              <a:off x="2570165" y="3229746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6" name="Freeform 332"/>
            <p:cNvSpPr>
              <a:spLocks noEditPoints="1"/>
            </p:cNvSpPr>
            <p:nvPr/>
          </p:nvSpPr>
          <p:spPr bwMode="auto">
            <a:xfrm>
              <a:off x="2562539" y="3222122"/>
              <a:ext cx="76250" cy="76250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7" name="Rectangle 333"/>
            <p:cNvSpPr>
              <a:spLocks noChangeArrowheads="1"/>
            </p:cNvSpPr>
            <p:nvPr/>
          </p:nvSpPr>
          <p:spPr bwMode="auto">
            <a:xfrm>
              <a:off x="2824332" y="3453414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8" name="Freeform 334"/>
            <p:cNvSpPr>
              <a:spLocks noEditPoints="1"/>
            </p:cNvSpPr>
            <p:nvPr/>
          </p:nvSpPr>
          <p:spPr bwMode="auto">
            <a:xfrm>
              <a:off x="2816706" y="3448330"/>
              <a:ext cx="76250" cy="73709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0" cap="flat">
              <a:solidFill>
                <a:srgbClr val="A842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9" name="Freeform 335"/>
            <p:cNvSpPr>
              <a:spLocks noEditPoints="1"/>
            </p:cNvSpPr>
            <p:nvPr/>
          </p:nvSpPr>
          <p:spPr bwMode="auto">
            <a:xfrm>
              <a:off x="1662787" y="2136825"/>
              <a:ext cx="1202211" cy="1504673"/>
            </a:xfrm>
            <a:custGeom>
              <a:avLst/>
              <a:gdLst>
                <a:gd name="T0" fmla="*/ 6 w 7893"/>
                <a:gd name="T1" fmla="*/ 3367 h 9873"/>
                <a:gd name="T2" fmla="*/ 566 w 7893"/>
                <a:gd name="T3" fmla="*/ 55 h 9873"/>
                <a:gd name="T4" fmla="*/ 625 w 7893"/>
                <a:gd name="T5" fmla="*/ 2 h 9873"/>
                <a:gd name="T6" fmla="*/ 691 w 7893"/>
                <a:gd name="T7" fmla="*/ 47 h 9873"/>
                <a:gd name="T8" fmla="*/ 1235 w 7893"/>
                <a:gd name="T9" fmla="*/ 1839 h 9873"/>
                <a:gd name="T10" fmla="*/ 1221 w 7893"/>
                <a:gd name="T11" fmla="*/ 1815 h 9873"/>
                <a:gd name="T12" fmla="*/ 1781 w 7893"/>
                <a:gd name="T13" fmla="*/ 2439 h 9873"/>
                <a:gd name="T14" fmla="*/ 1796 w 7893"/>
                <a:gd name="T15" fmla="*/ 2468 h 9873"/>
                <a:gd name="T16" fmla="*/ 2356 w 7893"/>
                <a:gd name="T17" fmla="*/ 5156 h 9873"/>
                <a:gd name="T18" fmla="*/ 2347 w 7893"/>
                <a:gd name="T19" fmla="*/ 5135 h 9873"/>
                <a:gd name="T20" fmla="*/ 2891 w 7893"/>
                <a:gd name="T21" fmla="*/ 5983 h 9873"/>
                <a:gd name="T22" fmla="*/ 3451 w 7893"/>
                <a:gd name="T23" fmla="*/ 6847 h 9873"/>
                <a:gd name="T24" fmla="*/ 3397 w 7893"/>
                <a:gd name="T25" fmla="*/ 6817 h 9873"/>
                <a:gd name="T26" fmla="*/ 3957 w 7893"/>
                <a:gd name="T27" fmla="*/ 6817 h 9873"/>
                <a:gd name="T28" fmla="*/ 4005 w 7893"/>
                <a:gd name="T29" fmla="*/ 6839 h 9873"/>
                <a:gd name="T30" fmla="*/ 4549 w 7893"/>
                <a:gd name="T31" fmla="*/ 7447 h 9873"/>
                <a:gd name="T32" fmla="*/ 4544 w 7893"/>
                <a:gd name="T33" fmla="*/ 7537 h 9873"/>
                <a:gd name="T34" fmla="*/ 4454 w 7893"/>
                <a:gd name="T35" fmla="*/ 7532 h 9873"/>
                <a:gd name="T36" fmla="*/ 3910 w 7893"/>
                <a:gd name="T37" fmla="*/ 6924 h 9873"/>
                <a:gd name="T38" fmla="*/ 3957 w 7893"/>
                <a:gd name="T39" fmla="*/ 6945 h 9873"/>
                <a:gd name="T40" fmla="*/ 3397 w 7893"/>
                <a:gd name="T41" fmla="*/ 6945 h 9873"/>
                <a:gd name="T42" fmla="*/ 3344 w 7893"/>
                <a:gd name="T43" fmla="*/ 6916 h 9873"/>
                <a:gd name="T44" fmla="*/ 2784 w 7893"/>
                <a:gd name="T45" fmla="*/ 6052 h 9873"/>
                <a:gd name="T46" fmla="*/ 2240 w 7893"/>
                <a:gd name="T47" fmla="*/ 5204 h 9873"/>
                <a:gd name="T48" fmla="*/ 2231 w 7893"/>
                <a:gd name="T49" fmla="*/ 5183 h 9873"/>
                <a:gd name="T50" fmla="*/ 1671 w 7893"/>
                <a:gd name="T51" fmla="*/ 2495 h 9873"/>
                <a:gd name="T52" fmla="*/ 1686 w 7893"/>
                <a:gd name="T53" fmla="*/ 2524 h 9873"/>
                <a:gd name="T54" fmla="*/ 1126 w 7893"/>
                <a:gd name="T55" fmla="*/ 1900 h 9873"/>
                <a:gd name="T56" fmla="*/ 1112 w 7893"/>
                <a:gd name="T57" fmla="*/ 1876 h 9873"/>
                <a:gd name="T58" fmla="*/ 568 w 7893"/>
                <a:gd name="T59" fmla="*/ 84 h 9873"/>
                <a:gd name="T60" fmla="*/ 693 w 7893"/>
                <a:gd name="T61" fmla="*/ 76 h 9873"/>
                <a:gd name="T62" fmla="*/ 133 w 7893"/>
                <a:gd name="T63" fmla="*/ 3388 h 9873"/>
                <a:gd name="T64" fmla="*/ 59 w 7893"/>
                <a:gd name="T65" fmla="*/ 3441 h 9873"/>
                <a:gd name="T66" fmla="*/ 6 w 7893"/>
                <a:gd name="T67" fmla="*/ 3367 h 9873"/>
                <a:gd name="T68" fmla="*/ 6788 w 7893"/>
                <a:gd name="T69" fmla="*/ 7474 h 9873"/>
                <a:gd name="T70" fmla="*/ 7348 w 7893"/>
                <a:gd name="T71" fmla="*/ 9794 h 9873"/>
                <a:gd name="T72" fmla="*/ 7285 w 7893"/>
                <a:gd name="T73" fmla="*/ 9745 h 9873"/>
                <a:gd name="T74" fmla="*/ 7829 w 7893"/>
                <a:gd name="T75" fmla="*/ 9745 h 9873"/>
                <a:gd name="T76" fmla="*/ 7893 w 7893"/>
                <a:gd name="T77" fmla="*/ 9809 h 9873"/>
                <a:gd name="T78" fmla="*/ 7829 w 7893"/>
                <a:gd name="T79" fmla="*/ 9873 h 9873"/>
                <a:gd name="T80" fmla="*/ 7285 w 7893"/>
                <a:gd name="T81" fmla="*/ 9873 h 9873"/>
                <a:gd name="T82" fmla="*/ 7223 w 7893"/>
                <a:gd name="T83" fmla="*/ 9824 h 9873"/>
                <a:gd name="T84" fmla="*/ 6663 w 7893"/>
                <a:gd name="T85" fmla="*/ 7504 h 9873"/>
                <a:gd name="T86" fmla="*/ 6710 w 7893"/>
                <a:gd name="T87" fmla="*/ 7427 h 9873"/>
                <a:gd name="T88" fmla="*/ 6788 w 7893"/>
                <a:gd name="T89" fmla="*/ 7474 h 9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93" h="9873">
                  <a:moveTo>
                    <a:pt x="6" y="3367"/>
                  </a:moveTo>
                  <a:lnTo>
                    <a:pt x="566" y="55"/>
                  </a:lnTo>
                  <a:cubicBezTo>
                    <a:pt x="571" y="26"/>
                    <a:pt x="596" y="3"/>
                    <a:pt x="625" y="2"/>
                  </a:cubicBezTo>
                  <a:cubicBezTo>
                    <a:pt x="655" y="0"/>
                    <a:pt x="682" y="18"/>
                    <a:pt x="691" y="47"/>
                  </a:cubicBezTo>
                  <a:lnTo>
                    <a:pt x="1235" y="1839"/>
                  </a:lnTo>
                  <a:lnTo>
                    <a:pt x="1221" y="1815"/>
                  </a:lnTo>
                  <a:lnTo>
                    <a:pt x="1781" y="2439"/>
                  </a:lnTo>
                  <a:cubicBezTo>
                    <a:pt x="1789" y="2447"/>
                    <a:pt x="1794" y="2457"/>
                    <a:pt x="1796" y="2468"/>
                  </a:cubicBezTo>
                  <a:lnTo>
                    <a:pt x="2356" y="5156"/>
                  </a:lnTo>
                  <a:lnTo>
                    <a:pt x="2347" y="5135"/>
                  </a:lnTo>
                  <a:lnTo>
                    <a:pt x="2891" y="5983"/>
                  </a:lnTo>
                  <a:lnTo>
                    <a:pt x="3451" y="6847"/>
                  </a:lnTo>
                  <a:lnTo>
                    <a:pt x="3397" y="6817"/>
                  </a:lnTo>
                  <a:lnTo>
                    <a:pt x="3957" y="6817"/>
                  </a:lnTo>
                  <a:cubicBezTo>
                    <a:pt x="3976" y="6817"/>
                    <a:pt x="3993" y="6825"/>
                    <a:pt x="4005" y="6839"/>
                  </a:cubicBezTo>
                  <a:lnTo>
                    <a:pt x="4549" y="7447"/>
                  </a:lnTo>
                  <a:cubicBezTo>
                    <a:pt x="4573" y="7473"/>
                    <a:pt x="4570" y="7514"/>
                    <a:pt x="4544" y="7537"/>
                  </a:cubicBezTo>
                  <a:cubicBezTo>
                    <a:pt x="4518" y="7561"/>
                    <a:pt x="4477" y="7558"/>
                    <a:pt x="4454" y="7532"/>
                  </a:cubicBezTo>
                  <a:lnTo>
                    <a:pt x="3910" y="6924"/>
                  </a:lnTo>
                  <a:lnTo>
                    <a:pt x="3957" y="6945"/>
                  </a:lnTo>
                  <a:lnTo>
                    <a:pt x="3397" y="6945"/>
                  </a:lnTo>
                  <a:cubicBezTo>
                    <a:pt x="3376" y="6945"/>
                    <a:pt x="3356" y="6934"/>
                    <a:pt x="3344" y="6916"/>
                  </a:cubicBezTo>
                  <a:lnTo>
                    <a:pt x="2784" y="6052"/>
                  </a:lnTo>
                  <a:lnTo>
                    <a:pt x="2240" y="5204"/>
                  </a:lnTo>
                  <a:cubicBezTo>
                    <a:pt x="2235" y="5197"/>
                    <a:pt x="2232" y="5190"/>
                    <a:pt x="2231" y="5183"/>
                  </a:cubicBezTo>
                  <a:lnTo>
                    <a:pt x="1671" y="2495"/>
                  </a:lnTo>
                  <a:lnTo>
                    <a:pt x="1686" y="2524"/>
                  </a:lnTo>
                  <a:lnTo>
                    <a:pt x="1126" y="1900"/>
                  </a:lnTo>
                  <a:cubicBezTo>
                    <a:pt x="1120" y="1893"/>
                    <a:pt x="1115" y="1885"/>
                    <a:pt x="1112" y="1876"/>
                  </a:cubicBezTo>
                  <a:lnTo>
                    <a:pt x="568" y="84"/>
                  </a:lnTo>
                  <a:lnTo>
                    <a:pt x="693" y="76"/>
                  </a:lnTo>
                  <a:lnTo>
                    <a:pt x="133" y="3388"/>
                  </a:lnTo>
                  <a:cubicBezTo>
                    <a:pt x="127" y="3423"/>
                    <a:pt x="94" y="3446"/>
                    <a:pt x="59" y="3441"/>
                  </a:cubicBezTo>
                  <a:cubicBezTo>
                    <a:pt x="24" y="3435"/>
                    <a:pt x="0" y="3402"/>
                    <a:pt x="6" y="3367"/>
                  </a:cubicBezTo>
                  <a:close/>
                  <a:moveTo>
                    <a:pt x="6788" y="7474"/>
                  </a:moveTo>
                  <a:lnTo>
                    <a:pt x="7348" y="9794"/>
                  </a:lnTo>
                  <a:lnTo>
                    <a:pt x="7285" y="9745"/>
                  </a:lnTo>
                  <a:lnTo>
                    <a:pt x="7829" y="9745"/>
                  </a:lnTo>
                  <a:cubicBezTo>
                    <a:pt x="7865" y="9745"/>
                    <a:pt x="7893" y="9774"/>
                    <a:pt x="7893" y="9809"/>
                  </a:cubicBezTo>
                  <a:cubicBezTo>
                    <a:pt x="7893" y="9845"/>
                    <a:pt x="7865" y="9873"/>
                    <a:pt x="7829" y="9873"/>
                  </a:cubicBezTo>
                  <a:lnTo>
                    <a:pt x="7285" y="9873"/>
                  </a:lnTo>
                  <a:cubicBezTo>
                    <a:pt x="7256" y="9873"/>
                    <a:pt x="7230" y="9853"/>
                    <a:pt x="7223" y="9824"/>
                  </a:cubicBezTo>
                  <a:lnTo>
                    <a:pt x="6663" y="7504"/>
                  </a:lnTo>
                  <a:cubicBezTo>
                    <a:pt x="6655" y="7470"/>
                    <a:pt x="6676" y="7436"/>
                    <a:pt x="6710" y="7427"/>
                  </a:cubicBezTo>
                  <a:cubicBezTo>
                    <a:pt x="6745" y="7419"/>
                    <a:pt x="6779" y="7440"/>
                    <a:pt x="6788" y="7474"/>
                  </a:cubicBezTo>
                  <a:close/>
                </a:path>
              </a:pathLst>
            </a:custGeom>
            <a:solidFill>
              <a:srgbClr val="86A44A"/>
            </a:solidFill>
            <a:ln w="1" cap="flat">
              <a:solidFill>
                <a:srgbClr val="86A4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0" name="Freeform 336"/>
            <p:cNvSpPr>
              <a:spLocks/>
            </p:cNvSpPr>
            <p:nvPr/>
          </p:nvSpPr>
          <p:spPr bwMode="auto">
            <a:xfrm>
              <a:off x="1637371" y="2617203"/>
              <a:ext cx="63543" cy="6354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1" name="Freeform 337"/>
            <p:cNvSpPr>
              <a:spLocks noEditPoints="1"/>
            </p:cNvSpPr>
            <p:nvPr/>
          </p:nvSpPr>
          <p:spPr bwMode="auto">
            <a:xfrm>
              <a:off x="1629747" y="2607036"/>
              <a:ext cx="81333" cy="81334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2" name="Freeform 338"/>
            <p:cNvSpPr>
              <a:spLocks/>
            </p:cNvSpPr>
            <p:nvPr/>
          </p:nvSpPr>
          <p:spPr bwMode="auto">
            <a:xfrm>
              <a:off x="1723788" y="2113951"/>
              <a:ext cx="63543" cy="63543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3" name="Freeform 339"/>
            <p:cNvSpPr>
              <a:spLocks noEditPoints="1"/>
            </p:cNvSpPr>
            <p:nvPr/>
          </p:nvSpPr>
          <p:spPr bwMode="auto">
            <a:xfrm>
              <a:off x="1713621" y="2103784"/>
              <a:ext cx="83876" cy="7879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4" name="Freeform 340"/>
            <p:cNvSpPr>
              <a:spLocks/>
            </p:cNvSpPr>
            <p:nvPr/>
          </p:nvSpPr>
          <p:spPr bwMode="auto">
            <a:xfrm>
              <a:off x="1810204" y="2388452"/>
              <a:ext cx="63543" cy="6354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5" name="Freeform 341"/>
            <p:cNvSpPr>
              <a:spLocks noEditPoints="1"/>
            </p:cNvSpPr>
            <p:nvPr/>
          </p:nvSpPr>
          <p:spPr bwMode="auto">
            <a:xfrm>
              <a:off x="1800038" y="2378285"/>
              <a:ext cx="81333" cy="81334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6" name="Freeform 342"/>
            <p:cNvSpPr>
              <a:spLocks/>
            </p:cNvSpPr>
            <p:nvPr/>
          </p:nvSpPr>
          <p:spPr bwMode="auto">
            <a:xfrm>
              <a:off x="1891538" y="2482493"/>
              <a:ext cx="63543" cy="6354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7" name="Freeform 343"/>
            <p:cNvSpPr>
              <a:spLocks noEditPoints="1"/>
            </p:cNvSpPr>
            <p:nvPr/>
          </p:nvSpPr>
          <p:spPr bwMode="auto">
            <a:xfrm>
              <a:off x="1881371" y="2474869"/>
              <a:ext cx="83876" cy="7879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8" name="Freeform 344"/>
            <p:cNvSpPr>
              <a:spLocks/>
            </p:cNvSpPr>
            <p:nvPr/>
          </p:nvSpPr>
          <p:spPr bwMode="auto">
            <a:xfrm>
              <a:off x="1977955" y="2891704"/>
              <a:ext cx="63543" cy="63543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9" name="Freeform 345"/>
            <p:cNvSpPr>
              <a:spLocks noEditPoints="1"/>
            </p:cNvSpPr>
            <p:nvPr/>
          </p:nvSpPr>
          <p:spPr bwMode="auto">
            <a:xfrm>
              <a:off x="1967788" y="2881537"/>
              <a:ext cx="83876" cy="81334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0" name="Freeform 346"/>
            <p:cNvSpPr>
              <a:spLocks/>
            </p:cNvSpPr>
            <p:nvPr/>
          </p:nvSpPr>
          <p:spPr bwMode="auto">
            <a:xfrm>
              <a:off x="2061831" y="3023871"/>
              <a:ext cx="63543" cy="63543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1" name="Freeform 347"/>
            <p:cNvSpPr>
              <a:spLocks noEditPoints="1"/>
            </p:cNvSpPr>
            <p:nvPr/>
          </p:nvSpPr>
          <p:spPr bwMode="auto">
            <a:xfrm>
              <a:off x="2054205" y="3013704"/>
              <a:ext cx="81333" cy="7879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2145705" y="3150955"/>
              <a:ext cx="63543" cy="6354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3" name="Freeform 349"/>
            <p:cNvSpPr>
              <a:spLocks noEditPoints="1"/>
            </p:cNvSpPr>
            <p:nvPr/>
          </p:nvSpPr>
          <p:spPr bwMode="auto">
            <a:xfrm>
              <a:off x="2135538" y="3143329"/>
              <a:ext cx="83876" cy="7879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4" name="Freeform 350"/>
            <p:cNvSpPr>
              <a:spLocks/>
            </p:cNvSpPr>
            <p:nvPr/>
          </p:nvSpPr>
          <p:spPr bwMode="auto">
            <a:xfrm>
              <a:off x="2232122" y="3150955"/>
              <a:ext cx="63543" cy="6354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5" name="Freeform 351"/>
            <p:cNvSpPr>
              <a:spLocks noEditPoints="1"/>
            </p:cNvSpPr>
            <p:nvPr/>
          </p:nvSpPr>
          <p:spPr bwMode="auto">
            <a:xfrm>
              <a:off x="2221955" y="3143329"/>
              <a:ext cx="81333" cy="78793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6" name="Freeform 352"/>
            <p:cNvSpPr>
              <a:spLocks/>
            </p:cNvSpPr>
            <p:nvPr/>
          </p:nvSpPr>
          <p:spPr bwMode="auto">
            <a:xfrm>
              <a:off x="2315998" y="3244996"/>
              <a:ext cx="63543" cy="63543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7" name="Freeform 353"/>
            <p:cNvSpPr>
              <a:spLocks noEditPoints="1"/>
            </p:cNvSpPr>
            <p:nvPr/>
          </p:nvSpPr>
          <p:spPr bwMode="auto">
            <a:xfrm>
              <a:off x="2305831" y="3234829"/>
              <a:ext cx="83876" cy="81334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8" name="Freeform 354"/>
            <p:cNvSpPr>
              <a:spLocks/>
            </p:cNvSpPr>
            <p:nvPr/>
          </p:nvSpPr>
          <p:spPr bwMode="auto">
            <a:xfrm>
              <a:off x="2486289" y="3598290"/>
              <a:ext cx="61000" cy="63543"/>
            </a:xfrm>
            <a:custGeom>
              <a:avLst/>
              <a:gdLst>
                <a:gd name="T0" fmla="*/ 12 w 24"/>
                <a:gd name="T1" fmla="*/ 1 h 25"/>
                <a:gd name="T2" fmla="*/ 12 w 24"/>
                <a:gd name="T3" fmla="*/ 0 h 25"/>
                <a:gd name="T4" fmla="*/ 12 w 24"/>
                <a:gd name="T5" fmla="*/ 1 h 25"/>
                <a:gd name="T6" fmla="*/ 24 w 24"/>
                <a:gd name="T7" fmla="*/ 25 h 25"/>
                <a:gd name="T8" fmla="*/ 24 w 24"/>
                <a:gd name="T9" fmla="*/ 25 h 25"/>
                <a:gd name="T10" fmla="*/ 0 w 24"/>
                <a:gd name="T11" fmla="*/ 25 h 25"/>
                <a:gd name="T12" fmla="*/ 0 w 24"/>
                <a:gd name="T13" fmla="*/ 25 h 25"/>
                <a:gd name="T14" fmla="*/ 12 w 24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9" name="Freeform 355"/>
            <p:cNvSpPr>
              <a:spLocks noEditPoints="1"/>
            </p:cNvSpPr>
            <p:nvPr/>
          </p:nvSpPr>
          <p:spPr bwMode="auto">
            <a:xfrm>
              <a:off x="2476122" y="3588123"/>
              <a:ext cx="81333" cy="81334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0" name="Freeform 356"/>
            <p:cNvSpPr>
              <a:spLocks/>
            </p:cNvSpPr>
            <p:nvPr/>
          </p:nvSpPr>
          <p:spPr bwMode="auto">
            <a:xfrm>
              <a:off x="2654039" y="3244996"/>
              <a:ext cx="63543" cy="63543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1" name="Freeform 357"/>
            <p:cNvSpPr>
              <a:spLocks noEditPoints="1"/>
            </p:cNvSpPr>
            <p:nvPr/>
          </p:nvSpPr>
          <p:spPr bwMode="auto">
            <a:xfrm>
              <a:off x="2643873" y="3234829"/>
              <a:ext cx="83876" cy="81334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2" name="Freeform 358"/>
            <p:cNvSpPr>
              <a:spLocks/>
            </p:cNvSpPr>
            <p:nvPr/>
          </p:nvSpPr>
          <p:spPr bwMode="auto">
            <a:xfrm>
              <a:off x="2737915" y="3598290"/>
              <a:ext cx="63543" cy="63543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3" name="Freeform 359"/>
            <p:cNvSpPr>
              <a:spLocks noEditPoints="1"/>
            </p:cNvSpPr>
            <p:nvPr/>
          </p:nvSpPr>
          <p:spPr bwMode="auto">
            <a:xfrm>
              <a:off x="2730289" y="3588123"/>
              <a:ext cx="81333" cy="81334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4" name="Freeform 360"/>
            <p:cNvSpPr>
              <a:spLocks/>
            </p:cNvSpPr>
            <p:nvPr/>
          </p:nvSpPr>
          <p:spPr bwMode="auto">
            <a:xfrm>
              <a:off x="2824332" y="3598290"/>
              <a:ext cx="63543" cy="6354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5" name="Freeform 361"/>
            <p:cNvSpPr>
              <a:spLocks noEditPoints="1"/>
            </p:cNvSpPr>
            <p:nvPr/>
          </p:nvSpPr>
          <p:spPr bwMode="auto">
            <a:xfrm>
              <a:off x="2814165" y="3588123"/>
              <a:ext cx="83876" cy="81334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6" name="Freeform 362"/>
            <p:cNvSpPr>
              <a:spLocks/>
            </p:cNvSpPr>
            <p:nvPr/>
          </p:nvSpPr>
          <p:spPr bwMode="auto">
            <a:xfrm>
              <a:off x="4430668" y="3598290"/>
              <a:ext cx="63543" cy="63543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7" name="Freeform 363"/>
            <p:cNvSpPr>
              <a:spLocks noEditPoints="1"/>
            </p:cNvSpPr>
            <p:nvPr/>
          </p:nvSpPr>
          <p:spPr bwMode="auto">
            <a:xfrm>
              <a:off x="4420501" y="3588123"/>
              <a:ext cx="81333" cy="81334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86A44A"/>
            </a:solidFill>
            <a:ln w="0" cap="flat">
              <a:solidFill>
                <a:srgbClr val="86A4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8" name="Freeform 364"/>
            <p:cNvSpPr>
              <a:spLocks noEditPoints="1"/>
            </p:cNvSpPr>
            <p:nvPr/>
          </p:nvSpPr>
          <p:spPr bwMode="auto">
            <a:xfrm>
              <a:off x="1662787" y="1237072"/>
              <a:ext cx="2470504" cy="2490843"/>
            </a:xfrm>
            <a:custGeom>
              <a:avLst/>
              <a:gdLst>
                <a:gd name="T0" fmla="*/ 5 w 16212"/>
                <a:gd name="T1" fmla="*/ 3609 h 16331"/>
                <a:gd name="T2" fmla="*/ 565 w 16212"/>
                <a:gd name="T3" fmla="*/ 57 h 16331"/>
                <a:gd name="T4" fmla="*/ 622 w 16212"/>
                <a:gd name="T5" fmla="*/ 3 h 16331"/>
                <a:gd name="T6" fmla="*/ 688 w 16212"/>
                <a:gd name="T7" fmla="*/ 43 h 16331"/>
                <a:gd name="T8" fmla="*/ 1232 w 16212"/>
                <a:gd name="T9" fmla="*/ 1451 h 16331"/>
                <a:gd name="T10" fmla="*/ 1793 w 16212"/>
                <a:gd name="T11" fmla="*/ 3086 h 16331"/>
                <a:gd name="T12" fmla="*/ 2354 w 16212"/>
                <a:gd name="T13" fmla="*/ 5105 h 16331"/>
                <a:gd name="T14" fmla="*/ 2897 w 16212"/>
                <a:gd name="T15" fmla="*/ 6783 h 16331"/>
                <a:gd name="T16" fmla="*/ 3459 w 16212"/>
                <a:gd name="T17" fmla="*/ 9140 h 16331"/>
                <a:gd name="T18" fmla="*/ 4018 w 16212"/>
                <a:gd name="T19" fmla="*/ 11186 h 16331"/>
                <a:gd name="T20" fmla="*/ 4561 w 16212"/>
                <a:gd name="T21" fmla="*/ 12847 h 16331"/>
                <a:gd name="T22" fmla="*/ 4500 w 16212"/>
                <a:gd name="T23" fmla="*/ 12802 h 16331"/>
                <a:gd name="T24" fmla="*/ 5060 w 16212"/>
                <a:gd name="T25" fmla="*/ 12802 h 16331"/>
                <a:gd name="T26" fmla="*/ 5101 w 16212"/>
                <a:gd name="T27" fmla="*/ 12817 h 16331"/>
                <a:gd name="T28" fmla="*/ 5661 w 16212"/>
                <a:gd name="T29" fmla="*/ 13281 h 16331"/>
                <a:gd name="T30" fmla="*/ 5579 w 16212"/>
                <a:gd name="T31" fmla="*/ 13282 h 16331"/>
                <a:gd name="T32" fmla="*/ 6123 w 16212"/>
                <a:gd name="T33" fmla="*/ 12818 h 16331"/>
                <a:gd name="T34" fmla="*/ 6183 w 16212"/>
                <a:gd name="T35" fmla="*/ 12805 h 16331"/>
                <a:gd name="T36" fmla="*/ 6226 w 16212"/>
                <a:gd name="T37" fmla="*/ 12849 h 16331"/>
                <a:gd name="T38" fmla="*/ 6786 w 16212"/>
                <a:gd name="T39" fmla="*/ 14785 h 16331"/>
                <a:gd name="T40" fmla="*/ 7344 w 16212"/>
                <a:gd name="T41" fmla="*/ 16235 h 16331"/>
                <a:gd name="T42" fmla="*/ 7307 w 16212"/>
                <a:gd name="T43" fmla="*/ 16318 h 16331"/>
                <a:gd name="T44" fmla="*/ 7225 w 16212"/>
                <a:gd name="T45" fmla="*/ 16281 h 16331"/>
                <a:gd name="T46" fmla="*/ 6663 w 16212"/>
                <a:gd name="T47" fmla="*/ 14820 h 16331"/>
                <a:gd name="T48" fmla="*/ 6103 w 16212"/>
                <a:gd name="T49" fmla="*/ 12884 h 16331"/>
                <a:gd name="T50" fmla="*/ 6206 w 16212"/>
                <a:gd name="T51" fmla="*/ 12915 h 16331"/>
                <a:gd name="T52" fmla="*/ 5662 w 16212"/>
                <a:gd name="T53" fmla="*/ 13379 h 16331"/>
                <a:gd name="T54" fmla="*/ 5580 w 16212"/>
                <a:gd name="T55" fmla="*/ 13380 h 16331"/>
                <a:gd name="T56" fmla="*/ 5020 w 16212"/>
                <a:gd name="T57" fmla="*/ 12916 h 16331"/>
                <a:gd name="T58" fmla="*/ 5060 w 16212"/>
                <a:gd name="T59" fmla="*/ 12930 h 16331"/>
                <a:gd name="T60" fmla="*/ 4500 w 16212"/>
                <a:gd name="T61" fmla="*/ 12930 h 16331"/>
                <a:gd name="T62" fmla="*/ 4440 w 16212"/>
                <a:gd name="T63" fmla="*/ 12886 h 16331"/>
                <a:gd name="T64" fmla="*/ 3895 w 16212"/>
                <a:gd name="T65" fmla="*/ 11219 h 16331"/>
                <a:gd name="T66" fmla="*/ 3334 w 16212"/>
                <a:gd name="T67" fmla="*/ 9169 h 16331"/>
                <a:gd name="T68" fmla="*/ 2776 w 16212"/>
                <a:gd name="T69" fmla="*/ 6822 h 16331"/>
                <a:gd name="T70" fmla="*/ 2231 w 16212"/>
                <a:gd name="T71" fmla="*/ 5140 h 16331"/>
                <a:gd name="T72" fmla="*/ 1672 w 16212"/>
                <a:gd name="T73" fmla="*/ 3127 h 16331"/>
                <a:gd name="T74" fmla="*/ 1113 w 16212"/>
                <a:gd name="T75" fmla="*/ 1498 h 16331"/>
                <a:gd name="T76" fmla="*/ 569 w 16212"/>
                <a:gd name="T77" fmla="*/ 90 h 16331"/>
                <a:gd name="T78" fmla="*/ 692 w 16212"/>
                <a:gd name="T79" fmla="*/ 76 h 16331"/>
                <a:gd name="T80" fmla="*/ 132 w 16212"/>
                <a:gd name="T81" fmla="*/ 3628 h 16331"/>
                <a:gd name="T82" fmla="*/ 59 w 16212"/>
                <a:gd name="T83" fmla="*/ 3682 h 16331"/>
                <a:gd name="T84" fmla="*/ 5 w 16212"/>
                <a:gd name="T85" fmla="*/ 3609 h 16331"/>
                <a:gd name="T86" fmla="*/ 8388 w 16212"/>
                <a:gd name="T87" fmla="*/ 16194 h 16331"/>
                <a:gd name="T88" fmla="*/ 8948 w 16212"/>
                <a:gd name="T89" fmla="*/ 16194 h 16331"/>
                <a:gd name="T90" fmla="*/ 9012 w 16212"/>
                <a:gd name="T91" fmla="*/ 16258 h 16331"/>
                <a:gd name="T92" fmla="*/ 8948 w 16212"/>
                <a:gd name="T93" fmla="*/ 16322 h 16331"/>
                <a:gd name="T94" fmla="*/ 8388 w 16212"/>
                <a:gd name="T95" fmla="*/ 16322 h 16331"/>
                <a:gd name="T96" fmla="*/ 8324 w 16212"/>
                <a:gd name="T97" fmla="*/ 16258 h 16331"/>
                <a:gd name="T98" fmla="*/ 8388 w 16212"/>
                <a:gd name="T99" fmla="*/ 16194 h 16331"/>
                <a:gd name="T100" fmla="*/ 15044 w 16212"/>
                <a:gd name="T101" fmla="*/ 16194 h 16331"/>
                <a:gd name="T102" fmla="*/ 15604 w 16212"/>
                <a:gd name="T103" fmla="*/ 16194 h 16331"/>
                <a:gd name="T104" fmla="*/ 16148 w 16212"/>
                <a:gd name="T105" fmla="*/ 16194 h 16331"/>
                <a:gd name="T106" fmla="*/ 16212 w 16212"/>
                <a:gd name="T107" fmla="*/ 16258 h 16331"/>
                <a:gd name="T108" fmla="*/ 16148 w 16212"/>
                <a:gd name="T109" fmla="*/ 16322 h 16331"/>
                <a:gd name="T110" fmla="*/ 15604 w 16212"/>
                <a:gd name="T111" fmla="*/ 16322 h 16331"/>
                <a:gd name="T112" fmla="*/ 15044 w 16212"/>
                <a:gd name="T113" fmla="*/ 16322 h 16331"/>
                <a:gd name="T114" fmla="*/ 14980 w 16212"/>
                <a:gd name="T115" fmla="*/ 16258 h 16331"/>
                <a:gd name="T116" fmla="*/ 15044 w 16212"/>
                <a:gd name="T117" fmla="*/ 16194 h 16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12" h="16331">
                  <a:moveTo>
                    <a:pt x="5" y="3609"/>
                  </a:moveTo>
                  <a:lnTo>
                    <a:pt x="565" y="57"/>
                  </a:lnTo>
                  <a:cubicBezTo>
                    <a:pt x="570" y="28"/>
                    <a:pt x="593" y="6"/>
                    <a:pt x="622" y="3"/>
                  </a:cubicBezTo>
                  <a:cubicBezTo>
                    <a:pt x="650" y="0"/>
                    <a:pt x="678" y="16"/>
                    <a:pt x="688" y="43"/>
                  </a:cubicBezTo>
                  <a:lnTo>
                    <a:pt x="1232" y="1451"/>
                  </a:lnTo>
                  <a:lnTo>
                    <a:pt x="1793" y="3086"/>
                  </a:lnTo>
                  <a:lnTo>
                    <a:pt x="2354" y="5105"/>
                  </a:lnTo>
                  <a:lnTo>
                    <a:pt x="2897" y="6783"/>
                  </a:lnTo>
                  <a:lnTo>
                    <a:pt x="3459" y="9140"/>
                  </a:lnTo>
                  <a:lnTo>
                    <a:pt x="4018" y="11186"/>
                  </a:lnTo>
                  <a:lnTo>
                    <a:pt x="4561" y="12847"/>
                  </a:lnTo>
                  <a:lnTo>
                    <a:pt x="4500" y="12802"/>
                  </a:lnTo>
                  <a:lnTo>
                    <a:pt x="5060" y="12802"/>
                  </a:lnTo>
                  <a:cubicBezTo>
                    <a:pt x="5075" y="12802"/>
                    <a:pt x="5090" y="12808"/>
                    <a:pt x="5101" y="12817"/>
                  </a:cubicBezTo>
                  <a:lnTo>
                    <a:pt x="5661" y="13281"/>
                  </a:lnTo>
                  <a:lnTo>
                    <a:pt x="5579" y="13282"/>
                  </a:lnTo>
                  <a:lnTo>
                    <a:pt x="6123" y="12818"/>
                  </a:lnTo>
                  <a:cubicBezTo>
                    <a:pt x="6139" y="12804"/>
                    <a:pt x="6162" y="12799"/>
                    <a:pt x="6183" y="12805"/>
                  </a:cubicBezTo>
                  <a:cubicBezTo>
                    <a:pt x="6204" y="12811"/>
                    <a:pt x="6220" y="12828"/>
                    <a:pt x="6226" y="12849"/>
                  </a:cubicBezTo>
                  <a:lnTo>
                    <a:pt x="6786" y="14785"/>
                  </a:lnTo>
                  <a:lnTo>
                    <a:pt x="7344" y="16235"/>
                  </a:lnTo>
                  <a:cubicBezTo>
                    <a:pt x="7357" y="16268"/>
                    <a:pt x="7340" y="16306"/>
                    <a:pt x="7307" y="16318"/>
                  </a:cubicBezTo>
                  <a:cubicBezTo>
                    <a:pt x="7274" y="16331"/>
                    <a:pt x="7237" y="16314"/>
                    <a:pt x="7225" y="16281"/>
                  </a:cubicBezTo>
                  <a:lnTo>
                    <a:pt x="6663" y="14820"/>
                  </a:lnTo>
                  <a:lnTo>
                    <a:pt x="6103" y="12884"/>
                  </a:lnTo>
                  <a:lnTo>
                    <a:pt x="6206" y="12915"/>
                  </a:lnTo>
                  <a:lnTo>
                    <a:pt x="5662" y="13379"/>
                  </a:lnTo>
                  <a:cubicBezTo>
                    <a:pt x="5638" y="13399"/>
                    <a:pt x="5604" y="13400"/>
                    <a:pt x="5580" y="13380"/>
                  </a:cubicBezTo>
                  <a:lnTo>
                    <a:pt x="5020" y="12916"/>
                  </a:lnTo>
                  <a:lnTo>
                    <a:pt x="5060" y="12930"/>
                  </a:lnTo>
                  <a:lnTo>
                    <a:pt x="4500" y="12930"/>
                  </a:lnTo>
                  <a:cubicBezTo>
                    <a:pt x="4473" y="12930"/>
                    <a:pt x="4448" y="12913"/>
                    <a:pt x="4440" y="12886"/>
                  </a:cubicBezTo>
                  <a:lnTo>
                    <a:pt x="3895" y="11219"/>
                  </a:lnTo>
                  <a:lnTo>
                    <a:pt x="3334" y="9169"/>
                  </a:lnTo>
                  <a:lnTo>
                    <a:pt x="2776" y="6822"/>
                  </a:lnTo>
                  <a:lnTo>
                    <a:pt x="2231" y="5140"/>
                  </a:lnTo>
                  <a:lnTo>
                    <a:pt x="1672" y="3127"/>
                  </a:lnTo>
                  <a:lnTo>
                    <a:pt x="1113" y="1498"/>
                  </a:lnTo>
                  <a:lnTo>
                    <a:pt x="569" y="90"/>
                  </a:lnTo>
                  <a:lnTo>
                    <a:pt x="692" y="76"/>
                  </a:lnTo>
                  <a:lnTo>
                    <a:pt x="132" y="3628"/>
                  </a:lnTo>
                  <a:cubicBezTo>
                    <a:pt x="126" y="3663"/>
                    <a:pt x="93" y="3687"/>
                    <a:pt x="59" y="3682"/>
                  </a:cubicBezTo>
                  <a:cubicBezTo>
                    <a:pt x="24" y="3676"/>
                    <a:pt x="0" y="3643"/>
                    <a:pt x="5" y="3609"/>
                  </a:cubicBezTo>
                  <a:close/>
                  <a:moveTo>
                    <a:pt x="8388" y="16194"/>
                  </a:moveTo>
                  <a:lnTo>
                    <a:pt x="8948" y="16194"/>
                  </a:lnTo>
                  <a:cubicBezTo>
                    <a:pt x="8984" y="16194"/>
                    <a:pt x="9012" y="16223"/>
                    <a:pt x="9012" y="16258"/>
                  </a:cubicBezTo>
                  <a:cubicBezTo>
                    <a:pt x="9012" y="16294"/>
                    <a:pt x="8984" y="16322"/>
                    <a:pt x="8948" y="16322"/>
                  </a:cubicBezTo>
                  <a:lnTo>
                    <a:pt x="8388" y="16322"/>
                  </a:lnTo>
                  <a:cubicBezTo>
                    <a:pt x="8353" y="16322"/>
                    <a:pt x="8324" y="16294"/>
                    <a:pt x="8324" y="16258"/>
                  </a:cubicBezTo>
                  <a:cubicBezTo>
                    <a:pt x="8324" y="16223"/>
                    <a:pt x="8353" y="16194"/>
                    <a:pt x="8388" y="16194"/>
                  </a:cubicBezTo>
                  <a:close/>
                  <a:moveTo>
                    <a:pt x="15044" y="16194"/>
                  </a:moveTo>
                  <a:lnTo>
                    <a:pt x="15604" y="16194"/>
                  </a:lnTo>
                  <a:lnTo>
                    <a:pt x="16148" y="16194"/>
                  </a:lnTo>
                  <a:cubicBezTo>
                    <a:pt x="16184" y="16194"/>
                    <a:pt x="16212" y="16223"/>
                    <a:pt x="16212" y="16258"/>
                  </a:cubicBezTo>
                  <a:cubicBezTo>
                    <a:pt x="16212" y="16294"/>
                    <a:pt x="16184" y="16322"/>
                    <a:pt x="16148" y="16322"/>
                  </a:cubicBezTo>
                  <a:lnTo>
                    <a:pt x="15604" y="16322"/>
                  </a:lnTo>
                  <a:lnTo>
                    <a:pt x="15044" y="16322"/>
                  </a:lnTo>
                  <a:cubicBezTo>
                    <a:pt x="15009" y="16322"/>
                    <a:pt x="14980" y="16294"/>
                    <a:pt x="14980" y="16258"/>
                  </a:cubicBezTo>
                  <a:cubicBezTo>
                    <a:pt x="14980" y="16223"/>
                    <a:pt x="15009" y="16194"/>
                    <a:pt x="15044" y="16194"/>
                  </a:cubicBezTo>
                  <a:close/>
                </a:path>
              </a:pathLst>
            </a:custGeom>
            <a:solidFill>
              <a:srgbClr val="6E548D"/>
            </a:solidFill>
            <a:ln w="1" cap="flat">
              <a:solidFill>
                <a:srgbClr val="6E548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9" name="Freeform 365"/>
            <p:cNvSpPr>
              <a:spLocks noEditPoints="1"/>
            </p:cNvSpPr>
            <p:nvPr/>
          </p:nvSpPr>
          <p:spPr bwMode="auto">
            <a:xfrm>
              <a:off x="1637371" y="1755574"/>
              <a:ext cx="63543" cy="61000"/>
            </a:xfrm>
            <a:custGeom>
              <a:avLst/>
              <a:gdLst>
                <a:gd name="T0" fmla="*/ 25 w 25"/>
                <a:gd name="T1" fmla="*/ 24 h 24"/>
                <a:gd name="T2" fmla="*/ 0 w 25"/>
                <a:gd name="T3" fmla="*/ 0 h 24"/>
                <a:gd name="T4" fmla="*/ 25 w 25"/>
                <a:gd name="T5" fmla="*/ 24 h 24"/>
                <a:gd name="T6" fmla="*/ 0 w 25"/>
                <a:gd name="T7" fmla="*/ 24 h 24"/>
                <a:gd name="T8" fmla="*/ 25 w 25"/>
                <a:gd name="T9" fmla="*/ 0 h 24"/>
                <a:gd name="T10" fmla="*/ 0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5" y="24"/>
                  </a:moveTo>
                  <a:lnTo>
                    <a:pt x="0" y="0"/>
                  </a:lnTo>
                  <a:lnTo>
                    <a:pt x="25" y="24"/>
                  </a:lnTo>
                  <a:close/>
                  <a:moveTo>
                    <a:pt x="0" y="24"/>
                  </a:moveTo>
                  <a:lnTo>
                    <a:pt x="25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0" name="Freeform 366"/>
            <p:cNvSpPr>
              <a:spLocks noEditPoints="1"/>
            </p:cNvSpPr>
            <p:nvPr/>
          </p:nvSpPr>
          <p:spPr bwMode="auto">
            <a:xfrm>
              <a:off x="1632287" y="1750490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1" name="Freeform 367"/>
            <p:cNvSpPr>
              <a:spLocks noEditPoints="1"/>
            </p:cNvSpPr>
            <p:nvPr/>
          </p:nvSpPr>
          <p:spPr bwMode="auto">
            <a:xfrm>
              <a:off x="1723788" y="121419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2" name="Freeform 368"/>
            <p:cNvSpPr>
              <a:spLocks noEditPoints="1"/>
            </p:cNvSpPr>
            <p:nvPr/>
          </p:nvSpPr>
          <p:spPr bwMode="auto">
            <a:xfrm>
              <a:off x="1718704" y="120911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3" name="Freeform 369"/>
            <p:cNvSpPr>
              <a:spLocks noEditPoints="1"/>
            </p:cNvSpPr>
            <p:nvPr/>
          </p:nvSpPr>
          <p:spPr bwMode="auto">
            <a:xfrm>
              <a:off x="1810204" y="1430239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4" name="Freeform 370"/>
            <p:cNvSpPr>
              <a:spLocks noEditPoints="1"/>
            </p:cNvSpPr>
            <p:nvPr/>
          </p:nvSpPr>
          <p:spPr bwMode="auto">
            <a:xfrm>
              <a:off x="1805121" y="1425156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5" name="Freeform 371"/>
            <p:cNvSpPr>
              <a:spLocks noEditPoints="1"/>
            </p:cNvSpPr>
            <p:nvPr/>
          </p:nvSpPr>
          <p:spPr bwMode="auto">
            <a:xfrm>
              <a:off x="1891538" y="1679323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6" name="Freeform 372"/>
            <p:cNvSpPr>
              <a:spLocks noEditPoints="1"/>
            </p:cNvSpPr>
            <p:nvPr/>
          </p:nvSpPr>
          <p:spPr bwMode="auto">
            <a:xfrm>
              <a:off x="1886455" y="1674240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7" name="Freeform 373"/>
            <p:cNvSpPr>
              <a:spLocks noEditPoints="1"/>
            </p:cNvSpPr>
            <p:nvPr/>
          </p:nvSpPr>
          <p:spPr bwMode="auto">
            <a:xfrm>
              <a:off x="1977955" y="198686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8" name="Freeform 374"/>
            <p:cNvSpPr>
              <a:spLocks noEditPoints="1"/>
            </p:cNvSpPr>
            <p:nvPr/>
          </p:nvSpPr>
          <p:spPr bwMode="auto">
            <a:xfrm>
              <a:off x="1972871" y="198178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9" name="Freeform 375"/>
            <p:cNvSpPr>
              <a:spLocks noEditPoints="1"/>
            </p:cNvSpPr>
            <p:nvPr/>
          </p:nvSpPr>
          <p:spPr bwMode="auto">
            <a:xfrm>
              <a:off x="2061831" y="2241035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0" name="Freeform 376"/>
            <p:cNvSpPr>
              <a:spLocks noEditPoints="1"/>
            </p:cNvSpPr>
            <p:nvPr/>
          </p:nvSpPr>
          <p:spPr bwMode="auto">
            <a:xfrm>
              <a:off x="2056747" y="2235951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5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5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5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1" name="Freeform 377"/>
            <p:cNvSpPr>
              <a:spLocks noEditPoints="1"/>
            </p:cNvSpPr>
            <p:nvPr/>
          </p:nvSpPr>
          <p:spPr bwMode="auto">
            <a:xfrm>
              <a:off x="2145705" y="2599410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2" name="Freeform 378"/>
            <p:cNvSpPr>
              <a:spLocks noEditPoints="1"/>
            </p:cNvSpPr>
            <p:nvPr/>
          </p:nvSpPr>
          <p:spPr bwMode="auto">
            <a:xfrm>
              <a:off x="2140622" y="2594327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3" name="Freeform 379"/>
            <p:cNvSpPr>
              <a:spLocks noEditPoints="1"/>
            </p:cNvSpPr>
            <p:nvPr/>
          </p:nvSpPr>
          <p:spPr bwMode="auto">
            <a:xfrm>
              <a:off x="2232122" y="2909495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4" name="Freeform 380"/>
            <p:cNvSpPr>
              <a:spLocks noEditPoints="1"/>
            </p:cNvSpPr>
            <p:nvPr/>
          </p:nvSpPr>
          <p:spPr bwMode="auto">
            <a:xfrm>
              <a:off x="2227038" y="2904411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5" name="Freeform 381"/>
            <p:cNvSpPr>
              <a:spLocks noEditPoints="1"/>
            </p:cNvSpPr>
            <p:nvPr/>
          </p:nvSpPr>
          <p:spPr bwMode="auto">
            <a:xfrm>
              <a:off x="2315998" y="3163662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6" name="Freeform 382"/>
            <p:cNvSpPr>
              <a:spLocks noEditPoints="1"/>
            </p:cNvSpPr>
            <p:nvPr/>
          </p:nvSpPr>
          <p:spPr bwMode="auto">
            <a:xfrm>
              <a:off x="2310914" y="3158579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7" name="Freeform 383"/>
            <p:cNvSpPr>
              <a:spLocks noEditPoints="1"/>
            </p:cNvSpPr>
            <p:nvPr/>
          </p:nvSpPr>
          <p:spPr bwMode="auto">
            <a:xfrm>
              <a:off x="2399872" y="3163662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8" name="Freeform 384"/>
            <p:cNvSpPr>
              <a:spLocks noEditPoints="1"/>
            </p:cNvSpPr>
            <p:nvPr/>
          </p:nvSpPr>
          <p:spPr bwMode="auto">
            <a:xfrm>
              <a:off x="2394789" y="3158579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9" name="Freeform 385"/>
            <p:cNvSpPr>
              <a:spLocks noEditPoints="1"/>
            </p:cNvSpPr>
            <p:nvPr/>
          </p:nvSpPr>
          <p:spPr bwMode="auto">
            <a:xfrm>
              <a:off x="2486289" y="3237372"/>
              <a:ext cx="61000" cy="63543"/>
            </a:xfrm>
            <a:custGeom>
              <a:avLst/>
              <a:gdLst>
                <a:gd name="T0" fmla="*/ 24 w 24"/>
                <a:gd name="T1" fmla="*/ 25 h 25"/>
                <a:gd name="T2" fmla="*/ 0 w 24"/>
                <a:gd name="T3" fmla="*/ 0 h 25"/>
                <a:gd name="T4" fmla="*/ 24 w 24"/>
                <a:gd name="T5" fmla="*/ 25 h 25"/>
                <a:gd name="T6" fmla="*/ 0 w 24"/>
                <a:gd name="T7" fmla="*/ 25 h 25"/>
                <a:gd name="T8" fmla="*/ 24 w 24"/>
                <a:gd name="T9" fmla="*/ 0 h 25"/>
                <a:gd name="T10" fmla="*/ 0 w 2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5">
                  <a:moveTo>
                    <a:pt x="24" y="25"/>
                  </a:moveTo>
                  <a:lnTo>
                    <a:pt x="0" y="0"/>
                  </a:lnTo>
                  <a:lnTo>
                    <a:pt x="24" y="25"/>
                  </a:lnTo>
                  <a:close/>
                  <a:moveTo>
                    <a:pt x="0" y="25"/>
                  </a:moveTo>
                  <a:lnTo>
                    <a:pt x="2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0" name="Freeform 386"/>
            <p:cNvSpPr>
              <a:spLocks noEditPoints="1"/>
            </p:cNvSpPr>
            <p:nvPr/>
          </p:nvSpPr>
          <p:spPr bwMode="auto">
            <a:xfrm>
              <a:off x="2481206" y="3232289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1" name="Freeform 387"/>
            <p:cNvSpPr>
              <a:spLocks noEditPoints="1"/>
            </p:cNvSpPr>
            <p:nvPr/>
          </p:nvSpPr>
          <p:spPr bwMode="auto">
            <a:xfrm>
              <a:off x="2570165" y="3163662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2" name="Freeform 388"/>
            <p:cNvSpPr>
              <a:spLocks noEditPoints="1"/>
            </p:cNvSpPr>
            <p:nvPr/>
          </p:nvSpPr>
          <p:spPr bwMode="auto">
            <a:xfrm>
              <a:off x="2565082" y="3158579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3" name="Freeform 389"/>
            <p:cNvSpPr>
              <a:spLocks noEditPoints="1"/>
            </p:cNvSpPr>
            <p:nvPr/>
          </p:nvSpPr>
          <p:spPr bwMode="auto">
            <a:xfrm>
              <a:off x="2654039" y="345849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4" name="Freeform 390"/>
            <p:cNvSpPr>
              <a:spLocks noEditPoints="1"/>
            </p:cNvSpPr>
            <p:nvPr/>
          </p:nvSpPr>
          <p:spPr bwMode="auto">
            <a:xfrm>
              <a:off x="2648956" y="345341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5" name="Freeform 391"/>
            <p:cNvSpPr>
              <a:spLocks noEditPoints="1"/>
            </p:cNvSpPr>
            <p:nvPr/>
          </p:nvSpPr>
          <p:spPr bwMode="auto">
            <a:xfrm>
              <a:off x="2737915" y="368470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6" name="Freeform 392"/>
            <p:cNvSpPr>
              <a:spLocks noEditPoints="1"/>
            </p:cNvSpPr>
            <p:nvPr/>
          </p:nvSpPr>
          <p:spPr bwMode="auto">
            <a:xfrm>
              <a:off x="2732832" y="367962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7" name="Freeform 393"/>
            <p:cNvSpPr>
              <a:spLocks noEditPoints="1"/>
            </p:cNvSpPr>
            <p:nvPr/>
          </p:nvSpPr>
          <p:spPr bwMode="auto">
            <a:xfrm>
              <a:off x="2908206" y="368470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8" name="Freeform 394"/>
            <p:cNvSpPr>
              <a:spLocks noEditPoints="1"/>
            </p:cNvSpPr>
            <p:nvPr/>
          </p:nvSpPr>
          <p:spPr bwMode="auto">
            <a:xfrm>
              <a:off x="2903123" y="367962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9" name="Freeform 395"/>
            <p:cNvSpPr>
              <a:spLocks noEditPoints="1"/>
            </p:cNvSpPr>
            <p:nvPr/>
          </p:nvSpPr>
          <p:spPr bwMode="auto">
            <a:xfrm>
              <a:off x="2992082" y="368470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0" name="Freeform 396"/>
            <p:cNvSpPr>
              <a:spLocks noEditPoints="1"/>
            </p:cNvSpPr>
            <p:nvPr/>
          </p:nvSpPr>
          <p:spPr bwMode="auto">
            <a:xfrm>
              <a:off x="2986999" y="367962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1" name="Freeform 397"/>
            <p:cNvSpPr>
              <a:spLocks noEditPoints="1"/>
            </p:cNvSpPr>
            <p:nvPr/>
          </p:nvSpPr>
          <p:spPr bwMode="auto">
            <a:xfrm>
              <a:off x="3159833" y="368470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2" name="Freeform 398"/>
            <p:cNvSpPr>
              <a:spLocks noEditPoints="1"/>
            </p:cNvSpPr>
            <p:nvPr/>
          </p:nvSpPr>
          <p:spPr bwMode="auto">
            <a:xfrm>
              <a:off x="3154749" y="367962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3" name="Freeform 399"/>
            <p:cNvSpPr>
              <a:spLocks noEditPoints="1"/>
            </p:cNvSpPr>
            <p:nvPr/>
          </p:nvSpPr>
          <p:spPr bwMode="auto">
            <a:xfrm>
              <a:off x="3922334" y="368470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4" name="Freeform 400"/>
            <p:cNvSpPr>
              <a:spLocks noEditPoints="1"/>
            </p:cNvSpPr>
            <p:nvPr/>
          </p:nvSpPr>
          <p:spPr bwMode="auto">
            <a:xfrm>
              <a:off x="3917251" y="367962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5" name="Freeform 401"/>
            <p:cNvSpPr>
              <a:spLocks noEditPoints="1"/>
            </p:cNvSpPr>
            <p:nvPr/>
          </p:nvSpPr>
          <p:spPr bwMode="auto">
            <a:xfrm>
              <a:off x="4008751" y="368470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6" name="Freeform 402"/>
            <p:cNvSpPr>
              <a:spLocks noEditPoints="1"/>
            </p:cNvSpPr>
            <p:nvPr/>
          </p:nvSpPr>
          <p:spPr bwMode="auto">
            <a:xfrm>
              <a:off x="4003667" y="367962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7" name="Freeform 403"/>
            <p:cNvSpPr>
              <a:spLocks noEditPoints="1"/>
            </p:cNvSpPr>
            <p:nvPr/>
          </p:nvSpPr>
          <p:spPr bwMode="auto">
            <a:xfrm>
              <a:off x="4092625" y="368470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8" name="Freeform 404"/>
            <p:cNvSpPr>
              <a:spLocks noEditPoints="1"/>
            </p:cNvSpPr>
            <p:nvPr/>
          </p:nvSpPr>
          <p:spPr bwMode="auto">
            <a:xfrm>
              <a:off x="4087542" y="367962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9" name="Freeform 405"/>
            <p:cNvSpPr>
              <a:spLocks noEditPoints="1"/>
            </p:cNvSpPr>
            <p:nvPr/>
          </p:nvSpPr>
          <p:spPr bwMode="auto">
            <a:xfrm>
              <a:off x="4430668" y="3684707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25 w 25"/>
                <a:gd name="T9" fmla="*/ 0 h 25"/>
                <a:gd name="T10" fmla="*/ 0 w 2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0" name="Freeform 406"/>
            <p:cNvSpPr>
              <a:spLocks noEditPoints="1"/>
            </p:cNvSpPr>
            <p:nvPr/>
          </p:nvSpPr>
          <p:spPr bwMode="auto">
            <a:xfrm>
              <a:off x="4425585" y="3679624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0 w 29"/>
                <a:gd name="T11" fmla="*/ 25 h 29"/>
                <a:gd name="T12" fmla="*/ 25 w 29"/>
                <a:gd name="T13" fmla="*/ 0 h 29"/>
                <a:gd name="T14" fmla="*/ 29 w 29"/>
                <a:gd name="T15" fmla="*/ 4 h 29"/>
                <a:gd name="T16" fmla="*/ 4 w 29"/>
                <a:gd name="T17" fmla="*/ 29 h 29"/>
                <a:gd name="T18" fmla="*/ 0 w 29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548D"/>
            </a:solidFill>
            <a:ln w="0" cap="flat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1" name="Freeform 407"/>
            <p:cNvSpPr>
              <a:spLocks noEditPoints="1"/>
            </p:cNvSpPr>
            <p:nvPr/>
          </p:nvSpPr>
          <p:spPr bwMode="auto">
            <a:xfrm>
              <a:off x="1662787" y="1557323"/>
              <a:ext cx="1372502" cy="2137551"/>
            </a:xfrm>
            <a:custGeom>
              <a:avLst/>
              <a:gdLst>
                <a:gd name="T0" fmla="*/ 5 w 9012"/>
                <a:gd name="T1" fmla="*/ 3752 h 14033"/>
                <a:gd name="T2" fmla="*/ 565 w 9012"/>
                <a:gd name="T3" fmla="*/ 56 h 14033"/>
                <a:gd name="T4" fmla="*/ 624 w 9012"/>
                <a:gd name="T5" fmla="*/ 2 h 14033"/>
                <a:gd name="T6" fmla="*/ 690 w 9012"/>
                <a:gd name="T7" fmla="*/ 48 h 14033"/>
                <a:gd name="T8" fmla="*/ 1234 w 9012"/>
                <a:gd name="T9" fmla="*/ 1920 h 14033"/>
                <a:gd name="T10" fmla="*/ 1795 w 9012"/>
                <a:gd name="T11" fmla="*/ 4259 h 14033"/>
                <a:gd name="T12" fmla="*/ 1790 w 9012"/>
                <a:gd name="T13" fmla="*/ 4246 h 14033"/>
                <a:gd name="T14" fmla="*/ 2350 w 9012"/>
                <a:gd name="T15" fmla="*/ 5430 h 14033"/>
                <a:gd name="T16" fmla="*/ 2897 w 9012"/>
                <a:gd name="T17" fmla="*/ 7069 h 14033"/>
                <a:gd name="T18" fmla="*/ 2846 w 9012"/>
                <a:gd name="T19" fmla="*/ 7026 h 14033"/>
                <a:gd name="T20" fmla="*/ 3406 w 9012"/>
                <a:gd name="T21" fmla="*/ 7106 h 14033"/>
                <a:gd name="T22" fmla="*/ 3459 w 9012"/>
                <a:gd name="T23" fmla="*/ 7155 h 14033"/>
                <a:gd name="T24" fmla="*/ 4019 w 9012"/>
                <a:gd name="T25" fmla="*/ 9555 h 14033"/>
                <a:gd name="T26" fmla="*/ 4561 w 9012"/>
                <a:gd name="T27" fmla="*/ 11019 h 14033"/>
                <a:gd name="T28" fmla="*/ 4500 w 9012"/>
                <a:gd name="T29" fmla="*/ 10977 h 14033"/>
                <a:gd name="T30" fmla="*/ 5060 w 9012"/>
                <a:gd name="T31" fmla="*/ 10977 h 14033"/>
                <a:gd name="T32" fmla="*/ 5003 w 9012"/>
                <a:gd name="T33" fmla="*/ 11014 h 14033"/>
                <a:gd name="T34" fmla="*/ 5563 w 9012"/>
                <a:gd name="T35" fmla="*/ 9830 h 14033"/>
                <a:gd name="T36" fmla="*/ 5648 w 9012"/>
                <a:gd name="T37" fmla="*/ 9800 h 14033"/>
                <a:gd name="T38" fmla="*/ 5678 w 9012"/>
                <a:gd name="T39" fmla="*/ 9885 h 14033"/>
                <a:gd name="T40" fmla="*/ 5118 w 9012"/>
                <a:gd name="T41" fmla="*/ 11069 h 14033"/>
                <a:gd name="T42" fmla="*/ 5060 w 9012"/>
                <a:gd name="T43" fmla="*/ 11105 h 14033"/>
                <a:gd name="T44" fmla="*/ 4500 w 9012"/>
                <a:gd name="T45" fmla="*/ 11105 h 14033"/>
                <a:gd name="T46" fmla="*/ 4440 w 9012"/>
                <a:gd name="T47" fmla="*/ 11064 h 14033"/>
                <a:gd name="T48" fmla="*/ 3894 w 9012"/>
                <a:gd name="T49" fmla="*/ 9584 h 14033"/>
                <a:gd name="T50" fmla="*/ 3334 w 9012"/>
                <a:gd name="T51" fmla="*/ 7184 h 14033"/>
                <a:gd name="T52" fmla="*/ 3387 w 9012"/>
                <a:gd name="T53" fmla="*/ 7233 h 14033"/>
                <a:gd name="T54" fmla="*/ 2827 w 9012"/>
                <a:gd name="T55" fmla="*/ 7153 h 14033"/>
                <a:gd name="T56" fmla="*/ 2776 w 9012"/>
                <a:gd name="T57" fmla="*/ 7110 h 14033"/>
                <a:gd name="T58" fmla="*/ 2235 w 9012"/>
                <a:gd name="T59" fmla="*/ 5485 h 14033"/>
                <a:gd name="T60" fmla="*/ 1675 w 9012"/>
                <a:gd name="T61" fmla="*/ 4301 h 14033"/>
                <a:gd name="T62" fmla="*/ 1670 w 9012"/>
                <a:gd name="T63" fmla="*/ 4288 h 14033"/>
                <a:gd name="T64" fmla="*/ 1111 w 9012"/>
                <a:gd name="T65" fmla="*/ 1955 h 14033"/>
                <a:gd name="T66" fmla="*/ 567 w 9012"/>
                <a:gd name="T67" fmla="*/ 83 h 14033"/>
                <a:gd name="T68" fmla="*/ 692 w 9012"/>
                <a:gd name="T69" fmla="*/ 75 h 14033"/>
                <a:gd name="T70" fmla="*/ 132 w 9012"/>
                <a:gd name="T71" fmla="*/ 3771 h 14033"/>
                <a:gd name="T72" fmla="*/ 59 w 9012"/>
                <a:gd name="T73" fmla="*/ 3825 h 14033"/>
                <a:gd name="T74" fmla="*/ 5 w 9012"/>
                <a:gd name="T75" fmla="*/ 3752 h 14033"/>
                <a:gd name="T76" fmla="*/ 6724 w 9012"/>
                <a:gd name="T77" fmla="*/ 12433 h 14033"/>
                <a:gd name="T78" fmla="*/ 7284 w 9012"/>
                <a:gd name="T79" fmla="*/ 12433 h 14033"/>
                <a:gd name="T80" fmla="*/ 7348 w 9012"/>
                <a:gd name="T81" fmla="*/ 12497 h 14033"/>
                <a:gd name="T82" fmla="*/ 7284 w 9012"/>
                <a:gd name="T83" fmla="*/ 12561 h 14033"/>
                <a:gd name="T84" fmla="*/ 6724 w 9012"/>
                <a:gd name="T85" fmla="*/ 12561 h 14033"/>
                <a:gd name="T86" fmla="*/ 6660 w 9012"/>
                <a:gd name="T87" fmla="*/ 12497 h 14033"/>
                <a:gd name="T88" fmla="*/ 6724 w 9012"/>
                <a:gd name="T89" fmla="*/ 12433 h 14033"/>
                <a:gd name="T90" fmla="*/ 8388 w 9012"/>
                <a:gd name="T91" fmla="*/ 13905 h 14033"/>
                <a:gd name="T92" fmla="*/ 8948 w 9012"/>
                <a:gd name="T93" fmla="*/ 13905 h 14033"/>
                <a:gd name="T94" fmla="*/ 9012 w 9012"/>
                <a:gd name="T95" fmla="*/ 13969 h 14033"/>
                <a:gd name="T96" fmla="*/ 8948 w 9012"/>
                <a:gd name="T97" fmla="*/ 14033 h 14033"/>
                <a:gd name="T98" fmla="*/ 8388 w 9012"/>
                <a:gd name="T99" fmla="*/ 14033 h 14033"/>
                <a:gd name="T100" fmla="*/ 8324 w 9012"/>
                <a:gd name="T101" fmla="*/ 13969 h 14033"/>
                <a:gd name="T102" fmla="*/ 8388 w 9012"/>
                <a:gd name="T103" fmla="*/ 13905 h 14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12" h="14033">
                  <a:moveTo>
                    <a:pt x="5" y="3752"/>
                  </a:moveTo>
                  <a:lnTo>
                    <a:pt x="565" y="56"/>
                  </a:lnTo>
                  <a:cubicBezTo>
                    <a:pt x="570" y="26"/>
                    <a:pt x="594" y="4"/>
                    <a:pt x="624" y="2"/>
                  </a:cubicBezTo>
                  <a:cubicBezTo>
                    <a:pt x="654" y="0"/>
                    <a:pt x="682" y="19"/>
                    <a:pt x="690" y="48"/>
                  </a:cubicBezTo>
                  <a:lnTo>
                    <a:pt x="1234" y="1920"/>
                  </a:lnTo>
                  <a:lnTo>
                    <a:pt x="1795" y="4259"/>
                  </a:lnTo>
                  <a:lnTo>
                    <a:pt x="1790" y="4246"/>
                  </a:lnTo>
                  <a:lnTo>
                    <a:pt x="2350" y="5430"/>
                  </a:lnTo>
                  <a:lnTo>
                    <a:pt x="2897" y="7069"/>
                  </a:lnTo>
                  <a:lnTo>
                    <a:pt x="2846" y="7026"/>
                  </a:lnTo>
                  <a:lnTo>
                    <a:pt x="3406" y="7106"/>
                  </a:lnTo>
                  <a:cubicBezTo>
                    <a:pt x="3432" y="7110"/>
                    <a:pt x="3453" y="7129"/>
                    <a:pt x="3459" y="7155"/>
                  </a:cubicBezTo>
                  <a:lnTo>
                    <a:pt x="4019" y="9555"/>
                  </a:lnTo>
                  <a:lnTo>
                    <a:pt x="4561" y="11019"/>
                  </a:lnTo>
                  <a:lnTo>
                    <a:pt x="4500" y="10977"/>
                  </a:lnTo>
                  <a:lnTo>
                    <a:pt x="5060" y="10977"/>
                  </a:lnTo>
                  <a:lnTo>
                    <a:pt x="5003" y="11014"/>
                  </a:lnTo>
                  <a:lnTo>
                    <a:pt x="5563" y="9830"/>
                  </a:lnTo>
                  <a:cubicBezTo>
                    <a:pt x="5578" y="9798"/>
                    <a:pt x="5616" y="9785"/>
                    <a:pt x="5648" y="9800"/>
                  </a:cubicBezTo>
                  <a:cubicBezTo>
                    <a:pt x="5680" y="9815"/>
                    <a:pt x="5693" y="9853"/>
                    <a:pt x="5678" y="9885"/>
                  </a:cubicBezTo>
                  <a:lnTo>
                    <a:pt x="5118" y="11069"/>
                  </a:lnTo>
                  <a:cubicBezTo>
                    <a:pt x="5108" y="11091"/>
                    <a:pt x="5085" y="11105"/>
                    <a:pt x="5060" y="11105"/>
                  </a:cubicBezTo>
                  <a:lnTo>
                    <a:pt x="4500" y="11105"/>
                  </a:lnTo>
                  <a:cubicBezTo>
                    <a:pt x="4474" y="11105"/>
                    <a:pt x="4450" y="11089"/>
                    <a:pt x="4440" y="11064"/>
                  </a:cubicBezTo>
                  <a:lnTo>
                    <a:pt x="3894" y="9584"/>
                  </a:lnTo>
                  <a:lnTo>
                    <a:pt x="3334" y="7184"/>
                  </a:lnTo>
                  <a:lnTo>
                    <a:pt x="3387" y="7233"/>
                  </a:lnTo>
                  <a:lnTo>
                    <a:pt x="2827" y="7153"/>
                  </a:lnTo>
                  <a:cubicBezTo>
                    <a:pt x="2803" y="7149"/>
                    <a:pt x="2783" y="7133"/>
                    <a:pt x="2776" y="7110"/>
                  </a:cubicBezTo>
                  <a:lnTo>
                    <a:pt x="2235" y="5485"/>
                  </a:lnTo>
                  <a:lnTo>
                    <a:pt x="1675" y="4301"/>
                  </a:lnTo>
                  <a:cubicBezTo>
                    <a:pt x="1673" y="4297"/>
                    <a:pt x="1671" y="4293"/>
                    <a:pt x="1670" y="4288"/>
                  </a:cubicBezTo>
                  <a:lnTo>
                    <a:pt x="1111" y="1955"/>
                  </a:lnTo>
                  <a:lnTo>
                    <a:pt x="567" y="83"/>
                  </a:lnTo>
                  <a:lnTo>
                    <a:pt x="692" y="75"/>
                  </a:lnTo>
                  <a:lnTo>
                    <a:pt x="132" y="3771"/>
                  </a:lnTo>
                  <a:cubicBezTo>
                    <a:pt x="126" y="3806"/>
                    <a:pt x="94" y="3830"/>
                    <a:pt x="59" y="3825"/>
                  </a:cubicBezTo>
                  <a:cubicBezTo>
                    <a:pt x="24" y="3819"/>
                    <a:pt x="0" y="3787"/>
                    <a:pt x="5" y="3752"/>
                  </a:cubicBezTo>
                  <a:close/>
                  <a:moveTo>
                    <a:pt x="6724" y="12433"/>
                  </a:moveTo>
                  <a:lnTo>
                    <a:pt x="7284" y="12433"/>
                  </a:lnTo>
                  <a:cubicBezTo>
                    <a:pt x="7320" y="12433"/>
                    <a:pt x="7348" y="12462"/>
                    <a:pt x="7348" y="12497"/>
                  </a:cubicBezTo>
                  <a:cubicBezTo>
                    <a:pt x="7348" y="12533"/>
                    <a:pt x="7320" y="12561"/>
                    <a:pt x="7284" y="12561"/>
                  </a:cubicBezTo>
                  <a:lnTo>
                    <a:pt x="6724" y="12561"/>
                  </a:lnTo>
                  <a:cubicBezTo>
                    <a:pt x="6689" y="12561"/>
                    <a:pt x="6660" y="12533"/>
                    <a:pt x="6660" y="12497"/>
                  </a:cubicBezTo>
                  <a:cubicBezTo>
                    <a:pt x="6660" y="12462"/>
                    <a:pt x="6689" y="12433"/>
                    <a:pt x="6724" y="12433"/>
                  </a:cubicBezTo>
                  <a:close/>
                  <a:moveTo>
                    <a:pt x="8388" y="13905"/>
                  </a:moveTo>
                  <a:lnTo>
                    <a:pt x="8948" y="13905"/>
                  </a:lnTo>
                  <a:cubicBezTo>
                    <a:pt x="8984" y="13905"/>
                    <a:pt x="9012" y="13934"/>
                    <a:pt x="9012" y="13969"/>
                  </a:cubicBezTo>
                  <a:cubicBezTo>
                    <a:pt x="9012" y="14005"/>
                    <a:pt x="8984" y="14033"/>
                    <a:pt x="8948" y="14033"/>
                  </a:cubicBezTo>
                  <a:lnTo>
                    <a:pt x="8388" y="14033"/>
                  </a:lnTo>
                  <a:cubicBezTo>
                    <a:pt x="8353" y="14033"/>
                    <a:pt x="8324" y="14005"/>
                    <a:pt x="8324" y="13969"/>
                  </a:cubicBezTo>
                  <a:cubicBezTo>
                    <a:pt x="8324" y="13934"/>
                    <a:pt x="8353" y="13905"/>
                    <a:pt x="8388" y="13905"/>
                  </a:cubicBezTo>
                  <a:close/>
                </a:path>
              </a:pathLst>
            </a:custGeom>
            <a:solidFill>
              <a:srgbClr val="3D96AE"/>
            </a:solidFill>
            <a:ln w="1" cap="flat">
              <a:solidFill>
                <a:srgbClr val="3D96A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2" name="Freeform 408"/>
            <p:cNvSpPr>
              <a:spLocks noEditPoints="1"/>
            </p:cNvSpPr>
            <p:nvPr/>
          </p:nvSpPr>
          <p:spPr bwMode="auto">
            <a:xfrm>
              <a:off x="1637371" y="2098701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3" name="Freeform 409"/>
            <p:cNvSpPr>
              <a:spLocks noEditPoints="1"/>
            </p:cNvSpPr>
            <p:nvPr/>
          </p:nvSpPr>
          <p:spPr bwMode="auto">
            <a:xfrm>
              <a:off x="1632287" y="2093617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4" name="Freeform 410"/>
            <p:cNvSpPr>
              <a:spLocks noEditPoints="1"/>
            </p:cNvSpPr>
            <p:nvPr/>
          </p:nvSpPr>
          <p:spPr bwMode="auto">
            <a:xfrm>
              <a:off x="1723788" y="1534448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5" name="Freeform 411"/>
            <p:cNvSpPr>
              <a:spLocks noEditPoints="1"/>
            </p:cNvSpPr>
            <p:nvPr/>
          </p:nvSpPr>
          <p:spPr bwMode="auto">
            <a:xfrm>
              <a:off x="1718704" y="1529365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6" name="Freeform 412"/>
            <p:cNvSpPr>
              <a:spLocks noEditPoints="1"/>
            </p:cNvSpPr>
            <p:nvPr/>
          </p:nvSpPr>
          <p:spPr bwMode="auto">
            <a:xfrm>
              <a:off x="1810204" y="1816574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7" name="Freeform 413"/>
            <p:cNvSpPr>
              <a:spLocks noEditPoints="1"/>
            </p:cNvSpPr>
            <p:nvPr/>
          </p:nvSpPr>
          <p:spPr bwMode="auto">
            <a:xfrm>
              <a:off x="1805121" y="1814033"/>
              <a:ext cx="73709" cy="71167"/>
            </a:xfrm>
            <a:custGeom>
              <a:avLst/>
              <a:gdLst>
                <a:gd name="T0" fmla="*/ 25 w 29"/>
                <a:gd name="T1" fmla="*/ 28 h 28"/>
                <a:gd name="T2" fmla="*/ 0 w 29"/>
                <a:gd name="T3" fmla="*/ 4 h 28"/>
                <a:gd name="T4" fmla="*/ 4 w 29"/>
                <a:gd name="T5" fmla="*/ 0 h 28"/>
                <a:gd name="T6" fmla="*/ 29 w 29"/>
                <a:gd name="T7" fmla="*/ 24 h 28"/>
                <a:gd name="T8" fmla="*/ 25 w 29"/>
                <a:gd name="T9" fmla="*/ 28 h 28"/>
                <a:gd name="T10" fmla="*/ 17 w 29"/>
                <a:gd name="T11" fmla="*/ 1 h 28"/>
                <a:gd name="T12" fmla="*/ 17 w 29"/>
                <a:gd name="T13" fmla="*/ 26 h 28"/>
                <a:gd name="T14" fmla="*/ 11 w 29"/>
                <a:gd name="T15" fmla="*/ 26 h 28"/>
                <a:gd name="T16" fmla="*/ 11 w 29"/>
                <a:gd name="T17" fmla="*/ 1 h 28"/>
                <a:gd name="T18" fmla="*/ 17 w 29"/>
                <a:gd name="T19" fmla="*/ 1 h 28"/>
                <a:gd name="T20" fmla="*/ 0 w 29"/>
                <a:gd name="T21" fmla="*/ 24 h 28"/>
                <a:gd name="T22" fmla="*/ 25 w 29"/>
                <a:gd name="T23" fmla="*/ 0 h 28"/>
                <a:gd name="T24" fmla="*/ 29 w 29"/>
                <a:gd name="T25" fmla="*/ 4 h 28"/>
                <a:gd name="T26" fmla="*/ 4 w 29"/>
                <a:gd name="T27" fmla="*/ 28 h 28"/>
                <a:gd name="T28" fmla="*/ 0 w 29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8">
                  <a:moveTo>
                    <a:pt x="25" y="2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4"/>
                  </a:lnTo>
                  <a:lnTo>
                    <a:pt x="25" y="28"/>
                  </a:lnTo>
                  <a:close/>
                  <a:moveTo>
                    <a:pt x="17" y="1"/>
                  </a:moveTo>
                  <a:lnTo>
                    <a:pt x="17" y="26"/>
                  </a:lnTo>
                  <a:lnTo>
                    <a:pt x="11" y="26"/>
                  </a:lnTo>
                  <a:lnTo>
                    <a:pt x="11" y="1"/>
                  </a:lnTo>
                  <a:lnTo>
                    <a:pt x="17" y="1"/>
                  </a:lnTo>
                  <a:close/>
                  <a:moveTo>
                    <a:pt x="0" y="24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8" name="Freeform 414"/>
            <p:cNvSpPr>
              <a:spLocks noEditPoints="1"/>
            </p:cNvSpPr>
            <p:nvPr/>
          </p:nvSpPr>
          <p:spPr bwMode="auto">
            <a:xfrm>
              <a:off x="1891538" y="2177492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9" name="Freeform 415"/>
            <p:cNvSpPr>
              <a:spLocks noEditPoints="1"/>
            </p:cNvSpPr>
            <p:nvPr/>
          </p:nvSpPr>
          <p:spPr bwMode="auto">
            <a:xfrm>
              <a:off x="1886455" y="2172409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0" name="Freeform 416"/>
            <p:cNvSpPr>
              <a:spLocks noEditPoints="1"/>
            </p:cNvSpPr>
            <p:nvPr/>
          </p:nvSpPr>
          <p:spPr bwMode="auto">
            <a:xfrm>
              <a:off x="1977955" y="2357952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1" name="Freeform 417"/>
            <p:cNvSpPr>
              <a:spLocks noEditPoints="1"/>
            </p:cNvSpPr>
            <p:nvPr/>
          </p:nvSpPr>
          <p:spPr bwMode="auto">
            <a:xfrm>
              <a:off x="1972871" y="2352868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2" name="Freeform 418"/>
            <p:cNvSpPr>
              <a:spLocks noEditPoints="1"/>
            </p:cNvSpPr>
            <p:nvPr/>
          </p:nvSpPr>
          <p:spPr bwMode="auto">
            <a:xfrm>
              <a:off x="2061831" y="2604494"/>
              <a:ext cx="63543" cy="61000"/>
            </a:xfrm>
            <a:custGeom>
              <a:avLst/>
              <a:gdLst>
                <a:gd name="T0" fmla="*/ 25 w 25"/>
                <a:gd name="T1" fmla="*/ 24 h 24"/>
                <a:gd name="T2" fmla="*/ 0 w 25"/>
                <a:gd name="T3" fmla="*/ 0 h 24"/>
                <a:gd name="T4" fmla="*/ 25 w 25"/>
                <a:gd name="T5" fmla="*/ 24 h 24"/>
                <a:gd name="T6" fmla="*/ 13 w 25"/>
                <a:gd name="T7" fmla="*/ 0 h 24"/>
                <a:gd name="T8" fmla="*/ 13 w 25"/>
                <a:gd name="T9" fmla="*/ 24 h 24"/>
                <a:gd name="T10" fmla="*/ 13 w 25"/>
                <a:gd name="T11" fmla="*/ 0 h 24"/>
                <a:gd name="T12" fmla="*/ 0 w 25"/>
                <a:gd name="T13" fmla="*/ 24 h 24"/>
                <a:gd name="T14" fmla="*/ 25 w 25"/>
                <a:gd name="T15" fmla="*/ 0 h 24"/>
                <a:gd name="T16" fmla="*/ 0 w 25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4">
                  <a:moveTo>
                    <a:pt x="25" y="24"/>
                  </a:moveTo>
                  <a:lnTo>
                    <a:pt x="0" y="0"/>
                  </a:lnTo>
                  <a:lnTo>
                    <a:pt x="25" y="24"/>
                  </a:lnTo>
                  <a:close/>
                  <a:moveTo>
                    <a:pt x="13" y="0"/>
                  </a:moveTo>
                  <a:lnTo>
                    <a:pt x="13" y="24"/>
                  </a:lnTo>
                  <a:lnTo>
                    <a:pt x="13" y="0"/>
                  </a:lnTo>
                  <a:close/>
                  <a:moveTo>
                    <a:pt x="0" y="24"/>
                  </a:moveTo>
                  <a:lnTo>
                    <a:pt x="25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3" name="Freeform 419"/>
            <p:cNvSpPr>
              <a:spLocks noEditPoints="1"/>
            </p:cNvSpPr>
            <p:nvPr/>
          </p:nvSpPr>
          <p:spPr bwMode="auto">
            <a:xfrm>
              <a:off x="2056747" y="2599410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4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6 h 29"/>
                <a:gd name="T14" fmla="*/ 12 w 29"/>
                <a:gd name="T15" fmla="*/ 26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4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4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6"/>
                  </a:lnTo>
                  <a:lnTo>
                    <a:pt x="12" y="26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4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4" name="Freeform 420"/>
            <p:cNvSpPr>
              <a:spLocks noEditPoints="1"/>
            </p:cNvSpPr>
            <p:nvPr/>
          </p:nvSpPr>
          <p:spPr bwMode="auto">
            <a:xfrm>
              <a:off x="2145705" y="2614660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5" name="Freeform 421"/>
            <p:cNvSpPr>
              <a:spLocks noEditPoints="1"/>
            </p:cNvSpPr>
            <p:nvPr/>
          </p:nvSpPr>
          <p:spPr bwMode="auto">
            <a:xfrm>
              <a:off x="2140622" y="2609577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6" name="Freeform 422"/>
            <p:cNvSpPr>
              <a:spLocks noEditPoints="1"/>
            </p:cNvSpPr>
            <p:nvPr/>
          </p:nvSpPr>
          <p:spPr bwMode="auto">
            <a:xfrm>
              <a:off x="2232122" y="2983204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7" name="Freeform 423"/>
            <p:cNvSpPr>
              <a:spLocks noEditPoints="1"/>
            </p:cNvSpPr>
            <p:nvPr/>
          </p:nvSpPr>
          <p:spPr bwMode="auto">
            <a:xfrm>
              <a:off x="2227038" y="2978121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8" name="Freeform 424"/>
            <p:cNvSpPr>
              <a:spLocks noEditPoints="1"/>
            </p:cNvSpPr>
            <p:nvPr/>
          </p:nvSpPr>
          <p:spPr bwMode="auto">
            <a:xfrm>
              <a:off x="2315998" y="3206872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9" name="Freeform 425"/>
            <p:cNvSpPr>
              <a:spLocks noEditPoints="1"/>
            </p:cNvSpPr>
            <p:nvPr/>
          </p:nvSpPr>
          <p:spPr bwMode="auto">
            <a:xfrm>
              <a:off x="2310914" y="3201788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0" name="Freeform 426"/>
            <p:cNvSpPr>
              <a:spLocks noEditPoints="1"/>
            </p:cNvSpPr>
            <p:nvPr/>
          </p:nvSpPr>
          <p:spPr bwMode="auto">
            <a:xfrm>
              <a:off x="2399872" y="3206872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1" name="Freeform 427"/>
            <p:cNvSpPr>
              <a:spLocks noEditPoints="1"/>
            </p:cNvSpPr>
            <p:nvPr/>
          </p:nvSpPr>
          <p:spPr bwMode="auto">
            <a:xfrm>
              <a:off x="2394789" y="3201788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2" name="Freeform 428"/>
            <p:cNvSpPr>
              <a:spLocks noEditPoints="1"/>
            </p:cNvSpPr>
            <p:nvPr/>
          </p:nvSpPr>
          <p:spPr bwMode="auto">
            <a:xfrm>
              <a:off x="2486289" y="3026412"/>
              <a:ext cx="61000" cy="63543"/>
            </a:xfrm>
            <a:custGeom>
              <a:avLst/>
              <a:gdLst>
                <a:gd name="T0" fmla="*/ 24 w 24"/>
                <a:gd name="T1" fmla="*/ 25 h 25"/>
                <a:gd name="T2" fmla="*/ 0 w 24"/>
                <a:gd name="T3" fmla="*/ 0 h 25"/>
                <a:gd name="T4" fmla="*/ 24 w 24"/>
                <a:gd name="T5" fmla="*/ 25 h 25"/>
                <a:gd name="T6" fmla="*/ 12 w 24"/>
                <a:gd name="T7" fmla="*/ 0 h 25"/>
                <a:gd name="T8" fmla="*/ 12 w 24"/>
                <a:gd name="T9" fmla="*/ 25 h 25"/>
                <a:gd name="T10" fmla="*/ 12 w 24"/>
                <a:gd name="T11" fmla="*/ 0 h 25"/>
                <a:gd name="T12" fmla="*/ 0 w 24"/>
                <a:gd name="T13" fmla="*/ 25 h 25"/>
                <a:gd name="T14" fmla="*/ 24 w 24"/>
                <a:gd name="T15" fmla="*/ 0 h 25"/>
                <a:gd name="T16" fmla="*/ 0 w 2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5">
                  <a:moveTo>
                    <a:pt x="24" y="25"/>
                  </a:moveTo>
                  <a:lnTo>
                    <a:pt x="0" y="0"/>
                  </a:lnTo>
                  <a:lnTo>
                    <a:pt x="24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3" name="Freeform 429"/>
            <p:cNvSpPr>
              <a:spLocks noEditPoints="1"/>
            </p:cNvSpPr>
            <p:nvPr/>
          </p:nvSpPr>
          <p:spPr bwMode="auto">
            <a:xfrm>
              <a:off x="2481206" y="3021329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4" name="Freeform 430"/>
            <p:cNvSpPr>
              <a:spLocks noEditPoints="1"/>
            </p:cNvSpPr>
            <p:nvPr/>
          </p:nvSpPr>
          <p:spPr bwMode="auto">
            <a:xfrm>
              <a:off x="2654039" y="3430539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5" name="Freeform 431"/>
            <p:cNvSpPr>
              <a:spLocks noEditPoints="1"/>
            </p:cNvSpPr>
            <p:nvPr/>
          </p:nvSpPr>
          <p:spPr bwMode="auto">
            <a:xfrm>
              <a:off x="2648956" y="3425456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6" name="Freeform 432"/>
            <p:cNvSpPr>
              <a:spLocks noEditPoints="1"/>
            </p:cNvSpPr>
            <p:nvPr/>
          </p:nvSpPr>
          <p:spPr bwMode="auto">
            <a:xfrm>
              <a:off x="2737915" y="3430539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7" name="Freeform 433"/>
            <p:cNvSpPr>
              <a:spLocks noEditPoints="1"/>
            </p:cNvSpPr>
            <p:nvPr/>
          </p:nvSpPr>
          <p:spPr bwMode="auto">
            <a:xfrm>
              <a:off x="2732832" y="3425456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8" name="Freeform 434"/>
            <p:cNvSpPr>
              <a:spLocks noEditPoints="1"/>
            </p:cNvSpPr>
            <p:nvPr/>
          </p:nvSpPr>
          <p:spPr bwMode="auto">
            <a:xfrm>
              <a:off x="2908206" y="3651664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9" name="Freeform 435"/>
            <p:cNvSpPr>
              <a:spLocks noEditPoints="1"/>
            </p:cNvSpPr>
            <p:nvPr/>
          </p:nvSpPr>
          <p:spPr bwMode="auto">
            <a:xfrm>
              <a:off x="2903123" y="3646581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0" name="Freeform 436"/>
            <p:cNvSpPr>
              <a:spLocks noEditPoints="1"/>
            </p:cNvSpPr>
            <p:nvPr/>
          </p:nvSpPr>
          <p:spPr bwMode="auto">
            <a:xfrm>
              <a:off x="2992082" y="3651664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1" name="Freeform 437"/>
            <p:cNvSpPr>
              <a:spLocks noEditPoints="1"/>
            </p:cNvSpPr>
            <p:nvPr/>
          </p:nvSpPr>
          <p:spPr bwMode="auto">
            <a:xfrm>
              <a:off x="2986999" y="3646581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2" name="Freeform 438"/>
            <p:cNvSpPr>
              <a:spLocks noEditPoints="1"/>
            </p:cNvSpPr>
            <p:nvPr/>
          </p:nvSpPr>
          <p:spPr bwMode="auto">
            <a:xfrm>
              <a:off x="3159833" y="3651664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3 w 25"/>
                <a:gd name="T7" fmla="*/ 0 h 25"/>
                <a:gd name="T8" fmla="*/ 13 w 25"/>
                <a:gd name="T9" fmla="*/ 25 h 25"/>
                <a:gd name="T10" fmla="*/ 13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3" y="0"/>
                  </a:move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3" name="Freeform 439"/>
            <p:cNvSpPr>
              <a:spLocks noEditPoints="1"/>
            </p:cNvSpPr>
            <p:nvPr/>
          </p:nvSpPr>
          <p:spPr bwMode="auto">
            <a:xfrm>
              <a:off x="3154749" y="3646581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8 w 29"/>
                <a:gd name="T11" fmla="*/ 2 h 29"/>
                <a:gd name="T12" fmla="*/ 18 w 29"/>
                <a:gd name="T13" fmla="*/ 27 h 29"/>
                <a:gd name="T14" fmla="*/ 12 w 29"/>
                <a:gd name="T15" fmla="*/ 27 h 29"/>
                <a:gd name="T16" fmla="*/ 12 w 29"/>
                <a:gd name="T17" fmla="*/ 2 h 29"/>
                <a:gd name="T18" fmla="*/ 18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8" y="2"/>
                  </a:moveTo>
                  <a:lnTo>
                    <a:pt x="18" y="27"/>
                  </a:lnTo>
                  <a:lnTo>
                    <a:pt x="12" y="27"/>
                  </a:lnTo>
                  <a:lnTo>
                    <a:pt x="12" y="2"/>
                  </a:lnTo>
                  <a:lnTo>
                    <a:pt x="18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4" name="Freeform 440"/>
            <p:cNvSpPr>
              <a:spLocks noEditPoints="1"/>
            </p:cNvSpPr>
            <p:nvPr/>
          </p:nvSpPr>
          <p:spPr bwMode="auto">
            <a:xfrm>
              <a:off x="4430668" y="3651664"/>
              <a:ext cx="63543" cy="6354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0 h 25"/>
                <a:gd name="T4" fmla="*/ 25 w 25"/>
                <a:gd name="T5" fmla="*/ 25 h 25"/>
                <a:gd name="T6" fmla="*/ 12 w 25"/>
                <a:gd name="T7" fmla="*/ 0 h 25"/>
                <a:gd name="T8" fmla="*/ 12 w 25"/>
                <a:gd name="T9" fmla="*/ 25 h 25"/>
                <a:gd name="T10" fmla="*/ 12 w 25"/>
                <a:gd name="T11" fmla="*/ 0 h 25"/>
                <a:gd name="T12" fmla="*/ 0 w 25"/>
                <a:gd name="T13" fmla="*/ 25 h 25"/>
                <a:gd name="T14" fmla="*/ 25 w 25"/>
                <a:gd name="T15" fmla="*/ 0 h 25"/>
                <a:gd name="T16" fmla="*/ 0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0"/>
                  </a:lnTo>
                  <a:lnTo>
                    <a:pt x="25" y="25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5" name="Freeform 441"/>
            <p:cNvSpPr>
              <a:spLocks noEditPoints="1"/>
            </p:cNvSpPr>
            <p:nvPr/>
          </p:nvSpPr>
          <p:spPr bwMode="auto">
            <a:xfrm>
              <a:off x="4425585" y="3646581"/>
              <a:ext cx="73709" cy="73709"/>
            </a:xfrm>
            <a:custGeom>
              <a:avLst/>
              <a:gdLst>
                <a:gd name="T0" fmla="*/ 25 w 29"/>
                <a:gd name="T1" fmla="*/ 29 h 29"/>
                <a:gd name="T2" fmla="*/ 0 w 29"/>
                <a:gd name="T3" fmla="*/ 4 h 29"/>
                <a:gd name="T4" fmla="*/ 4 w 29"/>
                <a:gd name="T5" fmla="*/ 0 h 29"/>
                <a:gd name="T6" fmla="*/ 29 w 29"/>
                <a:gd name="T7" fmla="*/ 25 h 29"/>
                <a:gd name="T8" fmla="*/ 25 w 29"/>
                <a:gd name="T9" fmla="*/ 29 h 29"/>
                <a:gd name="T10" fmla="*/ 17 w 29"/>
                <a:gd name="T11" fmla="*/ 2 h 29"/>
                <a:gd name="T12" fmla="*/ 17 w 29"/>
                <a:gd name="T13" fmla="*/ 27 h 29"/>
                <a:gd name="T14" fmla="*/ 11 w 29"/>
                <a:gd name="T15" fmla="*/ 27 h 29"/>
                <a:gd name="T16" fmla="*/ 11 w 29"/>
                <a:gd name="T17" fmla="*/ 2 h 29"/>
                <a:gd name="T18" fmla="*/ 17 w 29"/>
                <a:gd name="T19" fmla="*/ 2 h 29"/>
                <a:gd name="T20" fmla="*/ 0 w 29"/>
                <a:gd name="T21" fmla="*/ 25 h 29"/>
                <a:gd name="T22" fmla="*/ 25 w 29"/>
                <a:gd name="T23" fmla="*/ 0 h 29"/>
                <a:gd name="T24" fmla="*/ 29 w 29"/>
                <a:gd name="T25" fmla="*/ 4 h 29"/>
                <a:gd name="T26" fmla="*/ 4 w 29"/>
                <a:gd name="T27" fmla="*/ 29 h 29"/>
                <a:gd name="T28" fmla="*/ 0 w 29"/>
                <a:gd name="T2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5" y="2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9" y="25"/>
                  </a:lnTo>
                  <a:lnTo>
                    <a:pt x="25" y="29"/>
                  </a:lnTo>
                  <a:close/>
                  <a:moveTo>
                    <a:pt x="17" y="2"/>
                  </a:moveTo>
                  <a:lnTo>
                    <a:pt x="17" y="27"/>
                  </a:lnTo>
                  <a:lnTo>
                    <a:pt x="11" y="27"/>
                  </a:lnTo>
                  <a:lnTo>
                    <a:pt x="11" y="2"/>
                  </a:lnTo>
                  <a:lnTo>
                    <a:pt x="17" y="2"/>
                  </a:lnTo>
                  <a:close/>
                  <a:moveTo>
                    <a:pt x="0" y="25"/>
                  </a:moveTo>
                  <a:lnTo>
                    <a:pt x="25" y="0"/>
                  </a:lnTo>
                  <a:lnTo>
                    <a:pt x="29" y="4"/>
                  </a:lnTo>
                  <a:lnTo>
                    <a:pt x="4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96AE"/>
            </a:solidFill>
            <a:ln w="0" cap="flat">
              <a:solidFill>
                <a:srgbClr val="3D96A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6" name="Freeform 442"/>
            <p:cNvSpPr>
              <a:spLocks/>
            </p:cNvSpPr>
            <p:nvPr/>
          </p:nvSpPr>
          <p:spPr bwMode="auto">
            <a:xfrm>
              <a:off x="1662787" y="1554782"/>
              <a:ext cx="1120878" cy="2152801"/>
            </a:xfrm>
            <a:custGeom>
              <a:avLst/>
              <a:gdLst>
                <a:gd name="T0" fmla="*/ 5 w 7357"/>
                <a:gd name="T1" fmla="*/ 3625 h 14133"/>
                <a:gd name="T2" fmla="*/ 565 w 7357"/>
                <a:gd name="T3" fmla="*/ 57 h 14133"/>
                <a:gd name="T4" fmla="*/ 624 w 7357"/>
                <a:gd name="T5" fmla="*/ 3 h 14133"/>
                <a:gd name="T6" fmla="*/ 690 w 7357"/>
                <a:gd name="T7" fmla="*/ 47 h 14133"/>
                <a:gd name="T8" fmla="*/ 1234 w 7357"/>
                <a:gd name="T9" fmla="*/ 1791 h 14133"/>
                <a:gd name="T10" fmla="*/ 1793 w 7357"/>
                <a:gd name="T11" fmla="*/ 3341 h 14133"/>
                <a:gd name="T12" fmla="*/ 2353 w 7357"/>
                <a:gd name="T13" fmla="*/ 5071 h 14133"/>
                <a:gd name="T14" fmla="*/ 2899 w 7357"/>
                <a:gd name="T15" fmla="*/ 7428 h 14133"/>
                <a:gd name="T16" fmla="*/ 2866 w 7357"/>
                <a:gd name="T17" fmla="*/ 7386 h 14133"/>
                <a:gd name="T18" fmla="*/ 3426 w 7357"/>
                <a:gd name="T19" fmla="*/ 7674 h 14133"/>
                <a:gd name="T20" fmla="*/ 3457 w 7357"/>
                <a:gd name="T21" fmla="*/ 7710 h 14133"/>
                <a:gd name="T22" fmla="*/ 4017 w 7357"/>
                <a:gd name="T23" fmla="*/ 9406 h 14133"/>
                <a:gd name="T24" fmla="*/ 4561 w 7357"/>
                <a:gd name="T25" fmla="*/ 11119 h 14133"/>
                <a:gd name="T26" fmla="*/ 5120 w 7357"/>
                <a:gd name="T27" fmla="*/ 12571 h 14133"/>
                <a:gd name="T28" fmla="*/ 5680 w 7357"/>
                <a:gd name="T29" fmla="*/ 14044 h 14133"/>
                <a:gd name="T30" fmla="*/ 5558 w 7357"/>
                <a:gd name="T31" fmla="*/ 14055 h 14133"/>
                <a:gd name="T32" fmla="*/ 6102 w 7357"/>
                <a:gd name="T33" fmla="*/ 11127 h 14133"/>
                <a:gd name="T34" fmla="*/ 6159 w 7357"/>
                <a:gd name="T35" fmla="*/ 11075 h 14133"/>
                <a:gd name="T36" fmla="*/ 6224 w 7357"/>
                <a:gd name="T37" fmla="*/ 11115 h 14133"/>
                <a:gd name="T38" fmla="*/ 6784 w 7357"/>
                <a:gd name="T39" fmla="*/ 12571 h 14133"/>
                <a:gd name="T40" fmla="*/ 6671 w 7357"/>
                <a:gd name="T41" fmla="*/ 12559 h 14133"/>
                <a:gd name="T42" fmla="*/ 7231 w 7357"/>
                <a:gd name="T43" fmla="*/ 11711 h 14133"/>
                <a:gd name="T44" fmla="*/ 7320 w 7357"/>
                <a:gd name="T45" fmla="*/ 11693 h 14133"/>
                <a:gd name="T46" fmla="*/ 7338 w 7357"/>
                <a:gd name="T47" fmla="*/ 11782 h 14133"/>
                <a:gd name="T48" fmla="*/ 6778 w 7357"/>
                <a:gd name="T49" fmla="*/ 12630 h 14133"/>
                <a:gd name="T50" fmla="*/ 6718 w 7357"/>
                <a:gd name="T51" fmla="*/ 12658 h 14133"/>
                <a:gd name="T52" fmla="*/ 6665 w 7357"/>
                <a:gd name="T53" fmla="*/ 12617 h 14133"/>
                <a:gd name="T54" fmla="*/ 6105 w 7357"/>
                <a:gd name="T55" fmla="*/ 11161 h 14133"/>
                <a:gd name="T56" fmla="*/ 6227 w 7357"/>
                <a:gd name="T57" fmla="*/ 11150 h 14133"/>
                <a:gd name="T58" fmla="*/ 5683 w 7357"/>
                <a:gd name="T59" fmla="*/ 14078 h 14133"/>
                <a:gd name="T60" fmla="*/ 5626 w 7357"/>
                <a:gd name="T61" fmla="*/ 14130 h 14133"/>
                <a:gd name="T62" fmla="*/ 5561 w 7357"/>
                <a:gd name="T63" fmla="*/ 14089 h 14133"/>
                <a:gd name="T64" fmla="*/ 5001 w 7357"/>
                <a:gd name="T65" fmla="*/ 12617 h 14133"/>
                <a:gd name="T66" fmla="*/ 4439 w 7357"/>
                <a:gd name="T67" fmla="*/ 11158 h 14133"/>
                <a:gd name="T68" fmla="*/ 3896 w 7357"/>
                <a:gd name="T69" fmla="*/ 9447 h 14133"/>
                <a:gd name="T70" fmla="*/ 3336 w 7357"/>
                <a:gd name="T71" fmla="*/ 7751 h 14133"/>
                <a:gd name="T72" fmla="*/ 3367 w 7357"/>
                <a:gd name="T73" fmla="*/ 7787 h 14133"/>
                <a:gd name="T74" fmla="*/ 2807 w 7357"/>
                <a:gd name="T75" fmla="*/ 7499 h 14133"/>
                <a:gd name="T76" fmla="*/ 2774 w 7357"/>
                <a:gd name="T77" fmla="*/ 7457 h 14133"/>
                <a:gd name="T78" fmla="*/ 2232 w 7357"/>
                <a:gd name="T79" fmla="*/ 5110 h 14133"/>
                <a:gd name="T80" fmla="*/ 1672 w 7357"/>
                <a:gd name="T81" fmla="*/ 3384 h 14133"/>
                <a:gd name="T82" fmla="*/ 1111 w 7357"/>
                <a:gd name="T83" fmla="*/ 1830 h 14133"/>
                <a:gd name="T84" fmla="*/ 567 w 7357"/>
                <a:gd name="T85" fmla="*/ 86 h 14133"/>
                <a:gd name="T86" fmla="*/ 692 w 7357"/>
                <a:gd name="T87" fmla="*/ 76 h 14133"/>
                <a:gd name="T88" fmla="*/ 132 w 7357"/>
                <a:gd name="T89" fmla="*/ 3644 h 14133"/>
                <a:gd name="T90" fmla="*/ 59 w 7357"/>
                <a:gd name="T91" fmla="*/ 3698 h 14133"/>
                <a:gd name="T92" fmla="*/ 5 w 7357"/>
                <a:gd name="T93" fmla="*/ 3625 h 14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57" h="14133">
                  <a:moveTo>
                    <a:pt x="5" y="3625"/>
                  </a:moveTo>
                  <a:lnTo>
                    <a:pt x="565" y="57"/>
                  </a:lnTo>
                  <a:cubicBezTo>
                    <a:pt x="570" y="27"/>
                    <a:pt x="594" y="5"/>
                    <a:pt x="624" y="3"/>
                  </a:cubicBezTo>
                  <a:cubicBezTo>
                    <a:pt x="653" y="0"/>
                    <a:pt x="681" y="19"/>
                    <a:pt x="690" y="47"/>
                  </a:cubicBezTo>
                  <a:lnTo>
                    <a:pt x="1234" y="1791"/>
                  </a:lnTo>
                  <a:lnTo>
                    <a:pt x="1793" y="3341"/>
                  </a:lnTo>
                  <a:lnTo>
                    <a:pt x="2353" y="5071"/>
                  </a:lnTo>
                  <a:lnTo>
                    <a:pt x="2899" y="7428"/>
                  </a:lnTo>
                  <a:lnTo>
                    <a:pt x="2866" y="7386"/>
                  </a:lnTo>
                  <a:lnTo>
                    <a:pt x="3426" y="7674"/>
                  </a:lnTo>
                  <a:cubicBezTo>
                    <a:pt x="3441" y="7681"/>
                    <a:pt x="3452" y="7694"/>
                    <a:pt x="3457" y="7710"/>
                  </a:cubicBezTo>
                  <a:lnTo>
                    <a:pt x="4017" y="9406"/>
                  </a:lnTo>
                  <a:lnTo>
                    <a:pt x="4561" y="11119"/>
                  </a:lnTo>
                  <a:lnTo>
                    <a:pt x="5120" y="12571"/>
                  </a:lnTo>
                  <a:lnTo>
                    <a:pt x="5680" y="14044"/>
                  </a:lnTo>
                  <a:lnTo>
                    <a:pt x="5558" y="14055"/>
                  </a:lnTo>
                  <a:lnTo>
                    <a:pt x="6102" y="11127"/>
                  </a:lnTo>
                  <a:cubicBezTo>
                    <a:pt x="6107" y="11099"/>
                    <a:pt x="6130" y="11077"/>
                    <a:pt x="6159" y="11075"/>
                  </a:cubicBezTo>
                  <a:cubicBezTo>
                    <a:pt x="6187" y="11072"/>
                    <a:pt x="6214" y="11089"/>
                    <a:pt x="6224" y="11115"/>
                  </a:cubicBezTo>
                  <a:lnTo>
                    <a:pt x="6784" y="12571"/>
                  </a:lnTo>
                  <a:lnTo>
                    <a:pt x="6671" y="12559"/>
                  </a:lnTo>
                  <a:lnTo>
                    <a:pt x="7231" y="11711"/>
                  </a:lnTo>
                  <a:cubicBezTo>
                    <a:pt x="7251" y="11682"/>
                    <a:pt x="7290" y="11674"/>
                    <a:pt x="7320" y="11693"/>
                  </a:cubicBezTo>
                  <a:cubicBezTo>
                    <a:pt x="7349" y="11713"/>
                    <a:pt x="7357" y="11752"/>
                    <a:pt x="7338" y="11782"/>
                  </a:cubicBezTo>
                  <a:lnTo>
                    <a:pt x="6778" y="12630"/>
                  </a:lnTo>
                  <a:cubicBezTo>
                    <a:pt x="6765" y="12650"/>
                    <a:pt x="6741" y="12661"/>
                    <a:pt x="6718" y="12658"/>
                  </a:cubicBezTo>
                  <a:cubicBezTo>
                    <a:pt x="6694" y="12656"/>
                    <a:pt x="6673" y="12640"/>
                    <a:pt x="6665" y="12617"/>
                  </a:cubicBezTo>
                  <a:lnTo>
                    <a:pt x="6105" y="11161"/>
                  </a:lnTo>
                  <a:lnTo>
                    <a:pt x="6227" y="11150"/>
                  </a:lnTo>
                  <a:lnTo>
                    <a:pt x="5683" y="14078"/>
                  </a:lnTo>
                  <a:cubicBezTo>
                    <a:pt x="5678" y="14106"/>
                    <a:pt x="5655" y="14128"/>
                    <a:pt x="5626" y="14130"/>
                  </a:cubicBezTo>
                  <a:cubicBezTo>
                    <a:pt x="5598" y="14133"/>
                    <a:pt x="5571" y="14116"/>
                    <a:pt x="5561" y="14089"/>
                  </a:cubicBezTo>
                  <a:lnTo>
                    <a:pt x="5001" y="12617"/>
                  </a:lnTo>
                  <a:lnTo>
                    <a:pt x="4439" y="11158"/>
                  </a:lnTo>
                  <a:lnTo>
                    <a:pt x="3896" y="9447"/>
                  </a:lnTo>
                  <a:lnTo>
                    <a:pt x="3336" y="7751"/>
                  </a:lnTo>
                  <a:lnTo>
                    <a:pt x="3367" y="7787"/>
                  </a:lnTo>
                  <a:lnTo>
                    <a:pt x="2807" y="7499"/>
                  </a:lnTo>
                  <a:cubicBezTo>
                    <a:pt x="2790" y="7491"/>
                    <a:pt x="2778" y="7475"/>
                    <a:pt x="2774" y="7457"/>
                  </a:cubicBezTo>
                  <a:lnTo>
                    <a:pt x="2232" y="5110"/>
                  </a:lnTo>
                  <a:lnTo>
                    <a:pt x="1672" y="3384"/>
                  </a:lnTo>
                  <a:lnTo>
                    <a:pt x="1111" y="1830"/>
                  </a:lnTo>
                  <a:lnTo>
                    <a:pt x="567" y="86"/>
                  </a:lnTo>
                  <a:lnTo>
                    <a:pt x="692" y="76"/>
                  </a:lnTo>
                  <a:lnTo>
                    <a:pt x="132" y="3644"/>
                  </a:lnTo>
                  <a:cubicBezTo>
                    <a:pt x="126" y="3679"/>
                    <a:pt x="93" y="3703"/>
                    <a:pt x="59" y="3698"/>
                  </a:cubicBezTo>
                  <a:cubicBezTo>
                    <a:pt x="24" y="3692"/>
                    <a:pt x="0" y="3659"/>
                    <a:pt x="5" y="3625"/>
                  </a:cubicBezTo>
                  <a:close/>
                </a:path>
              </a:pathLst>
            </a:custGeom>
            <a:solidFill>
              <a:srgbClr val="DA8137"/>
            </a:solidFill>
            <a:ln w="1" cap="flat">
              <a:solidFill>
                <a:srgbClr val="DA813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7" name="Oval 443"/>
            <p:cNvSpPr>
              <a:spLocks noChangeArrowheads="1"/>
            </p:cNvSpPr>
            <p:nvPr/>
          </p:nvSpPr>
          <p:spPr bwMode="auto">
            <a:xfrm>
              <a:off x="1637371" y="2075825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8" name="Freeform 444"/>
            <p:cNvSpPr>
              <a:spLocks noEditPoints="1"/>
            </p:cNvSpPr>
            <p:nvPr/>
          </p:nvSpPr>
          <p:spPr bwMode="auto">
            <a:xfrm>
              <a:off x="1632287" y="2068201"/>
              <a:ext cx="73709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9" name="Oval 445"/>
            <p:cNvSpPr>
              <a:spLocks noChangeArrowheads="1"/>
            </p:cNvSpPr>
            <p:nvPr/>
          </p:nvSpPr>
          <p:spPr bwMode="auto">
            <a:xfrm>
              <a:off x="1723788" y="1531906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0" name="Freeform 446"/>
            <p:cNvSpPr>
              <a:spLocks noEditPoints="1"/>
            </p:cNvSpPr>
            <p:nvPr/>
          </p:nvSpPr>
          <p:spPr bwMode="auto">
            <a:xfrm>
              <a:off x="1716163" y="1524282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1" name="Oval 447"/>
            <p:cNvSpPr>
              <a:spLocks noChangeArrowheads="1"/>
            </p:cNvSpPr>
            <p:nvPr/>
          </p:nvSpPr>
          <p:spPr bwMode="auto">
            <a:xfrm>
              <a:off x="1810204" y="1798783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2" name="Freeform 448"/>
            <p:cNvSpPr>
              <a:spLocks noEditPoints="1"/>
            </p:cNvSpPr>
            <p:nvPr/>
          </p:nvSpPr>
          <p:spPr bwMode="auto">
            <a:xfrm>
              <a:off x="1802580" y="1791157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3" name="Oval 449"/>
            <p:cNvSpPr>
              <a:spLocks noChangeArrowheads="1"/>
            </p:cNvSpPr>
            <p:nvPr/>
          </p:nvSpPr>
          <p:spPr bwMode="auto">
            <a:xfrm>
              <a:off x="1891538" y="2035158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4" name="Freeform 450"/>
            <p:cNvSpPr>
              <a:spLocks noEditPoints="1"/>
            </p:cNvSpPr>
            <p:nvPr/>
          </p:nvSpPr>
          <p:spPr bwMode="auto">
            <a:xfrm>
              <a:off x="1883914" y="2027534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5" name="Oval 451"/>
            <p:cNvSpPr>
              <a:spLocks noChangeArrowheads="1"/>
            </p:cNvSpPr>
            <p:nvPr/>
          </p:nvSpPr>
          <p:spPr bwMode="auto">
            <a:xfrm>
              <a:off x="1977955" y="2296952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6" name="Freeform 452"/>
            <p:cNvSpPr>
              <a:spLocks noEditPoints="1"/>
            </p:cNvSpPr>
            <p:nvPr/>
          </p:nvSpPr>
          <p:spPr bwMode="auto">
            <a:xfrm>
              <a:off x="1970331" y="2289326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7" name="Oval 453"/>
            <p:cNvSpPr>
              <a:spLocks noChangeArrowheads="1"/>
            </p:cNvSpPr>
            <p:nvPr/>
          </p:nvSpPr>
          <p:spPr bwMode="auto">
            <a:xfrm>
              <a:off x="2061831" y="2655327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8" name="Freeform 454"/>
            <p:cNvSpPr>
              <a:spLocks noEditPoints="1"/>
            </p:cNvSpPr>
            <p:nvPr/>
          </p:nvSpPr>
          <p:spPr bwMode="auto">
            <a:xfrm>
              <a:off x="2056747" y="2647703"/>
              <a:ext cx="73709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9" name="Oval 455"/>
            <p:cNvSpPr>
              <a:spLocks noChangeArrowheads="1"/>
            </p:cNvSpPr>
            <p:nvPr/>
          </p:nvSpPr>
          <p:spPr bwMode="auto">
            <a:xfrm>
              <a:off x="2145705" y="2701077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0" name="Freeform 456"/>
            <p:cNvSpPr>
              <a:spLocks noEditPoints="1"/>
            </p:cNvSpPr>
            <p:nvPr/>
          </p:nvSpPr>
          <p:spPr bwMode="auto">
            <a:xfrm>
              <a:off x="2138081" y="2693453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1" name="Oval 457"/>
            <p:cNvSpPr>
              <a:spLocks noChangeArrowheads="1"/>
            </p:cNvSpPr>
            <p:nvPr/>
          </p:nvSpPr>
          <p:spPr bwMode="auto">
            <a:xfrm>
              <a:off x="2232122" y="2957787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2" name="Freeform 458"/>
            <p:cNvSpPr>
              <a:spLocks noEditPoints="1"/>
            </p:cNvSpPr>
            <p:nvPr/>
          </p:nvSpPr>
          <p:spPr bwMode="auto">
            <a:xfrm>
              <a:off x="2224498" y="2950162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3" name="Oval 459"/>
            <p:cNvSpPr>
              <a:spLocks noChangeArrowheads="1"/>
            </p:cNvSpPr>
            <p:nvPr/>
          </p:nvSpPr>
          <p:spPr bwMode="auto">
            <a:xfrm>
              <a:off x="2315998" y="3217038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4" name="Freeform 460"/>
            <p:cNvSpPr>
              <a:spLocks noEditPoints="1"/>
            </p:cNvSpPr>
            <p:nvPr/>
          </p:nvSpPr>
          <p:spPr bwMode="auto">
            <a:xfrm>
              <a:off x="2308372" y="3209413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5" name="Oval 461"/>
            <p:cNvSpPr>
              <a:spLocks noChangeArrowheads="1"/>
            </p:cNvSpPr>
            <p:nvPr/>
          </p:nvSpPr>
          <p:spPr bwMode="auto">
            <a:xfrm>
              <a:off x="2399872" y="3443247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6" name="Freeform 462"/>
            <p:cNvSpPr>
              <a:spLocks noEditPoints="1"/>
            </p:cNvSpPr>
            <p:nvPr/>
          </p:nvSpPr>
          <p:spPr bwMode="auto">
            <a:xfrm>
              <a:off x="2392248" y="3435623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7" name="Oval 463"/>
            <p:cNvSpPr>
              <a:spLocks noChangeArrowheads="1"/>
            </p:cNvSpPr>
            <p:nvPr/>
          </p:nvSpPr>
          <p:spPr bwMode="auto">
            <a:xfrm>
              <a:off x="2486289" y="3664374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8" name="Freeform 464"/>
            <p:cNvSpPr>
              <a:spLocks noEditPoints="1"/>
            </p:cNvSpPr>
            <p:nvPr/>
          </p:nvSpPr>
          <p:spPr bwMode="auto">
            <a:xfrm>
              <a:off x="2478665" y="3656748"/>
              <a:ext cx="73709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9" name="Oval 465"/>
            <p:cNvSpPr>
              <a:spLocks noChangeArrowheads="1"/>
            </p:cNvSpPr>
            <p:nvPr/>
          </p:nvSpPr>
          <p:spPr bwMode="auto">
            <a:xfrm>
              <a:off x="2570165" y="3217038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0" name="Freeform 467"/>
            <p:cNvSpPr>
              <a:spLocks noEditPoints="1"/>
            </p:cNvSpPr>
            <p:nvPr/>
          </p:nvSpPr>
          <p:spPr bwMode="auto">
            <a:xfrm>
              <a:off x="2562539" y="3209413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1" name="Oval 468"/>
            <p:cNvSpPr>
              <a:spLocks noChangeArrowheads="1"/>
            </p:cNvSpPr>
            <p:nvPr/>
          </p:nvSpPr>
          <p:spPr bwMode="auto">
            <a:xfrm>
              <a:off x="2654039" y="3443247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2" name="Freeform 469"/>
            <p:cNvSpPr>
              <a:spLocks noEditPoints="1"/>
            </p:cNvSpPr>
            <p:nvPr/>
          </p:nvSpPr>
          <p:spPr bwMode="auto">
            <a:xfrm>
              <a:off x="2646415" y="3435623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3" name="Oval 470"/>
            <p:cNvSpPr>
              <a:spLocks noChangeArrowheads="1"/>
            </p:cNvSpPr>
            <p:nvPr/>
          </p:nvSpPr>
          <p:spPr bwMode="auto">
            <a:xfrm>
              <a:off x="2737915" y="3311080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4" name="Freeform 471"/>
            <p:cNvSpPr>
              <a:spLocks noEditPoints="1"/>
            </p:cNvSpPr>
            <p:nvPr/>
          </p:nvSpPr>
          <p:spPr bwMode="auto">
            <a:xfrm>
              <a:off x="2730289" y="3303455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5" name="Oval 472"/>
            <p:cNvSpPr>
              <a:spLocks noChangeArrowheads="1"/>
            </p:cNvSpPr>
            <p:nvPr/>
          </p:nvSpPr>
          <p:spPr bwMode="auto">
            <a:xfrm>
              <a:off x="2908206" y="3664374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6" name="Freeform 473"/>
            <p:cNvSpPr>
              <a:spLocks noEditPoints="1"/>
            </p:cNvSpPr>
            <p:nvPr/>
          </p:nvSpPr>
          <p:spPr bwMode="auto">
            <a:xfrm>
              <a:off x="2900582" y="3656748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7" name="Oval 474"/>
            <p:cNvSpPr>
              <a:spLocks noChangeArrowheads="1"/>
            </p:cNvSpPr>
            <p:nvPr/>
          </p:nvSpPr>
          <p:spPr bwMode="auto">
            <a:xfrm>
              <a:off x="3078499" y="3664374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8" name="Freeform 475"/>
            <p:cNvSpPr>
              <a:spLocks noEditPoints="1"/>
            </p:cNvSpPr>
            <p:nvPr/>
          </p:nvSpPr>
          <p:spPr bwMode="auto">
            <a:xfrm>
              <a:off x="3070873" y="3656748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9" name="Oval 476"/>
            <p:cNvSpPr>
              <a:spLocks noChangeArrowheads="1"/>
            </p:cNvSpPr>
            <p:nvPr/>
          </p:nvSpPr>
          <p:spPr bwMode="auto">
            <a:xfrm>
              <a:off x="3332666" y="3664374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30" name="Freeform 477"/>
            <p:cNvSpPr>
              <a:spLocks noEditPoints="1"/>
            </p:cNvSpPr>
            <p:nvPr/>
          </p:nvSpPr>
          <p:spPr bwMode="auto">
            <a:xfrm>
              <a:off x="3325040" y="3656748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0" cap="flat">
              <a:solidFill>
                <a:srgbClr val="DA81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31" name="Rectangle 483"/>
            <p:cNvSpPr>
              <a:spLocks noChangeArrowheads="1"/>
            </p:cNvSpPr>
            <p:nvPr/>
          </p:nvSpPr>
          <p:spPr bwMode="auto">
            <a:xfrm>
              <a:off x="1029913" y="4022100"/>
              <a:ext cx="125033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32" name="Rectangle 484"/>
            <p:cNvSpPr>
              <a:spLocks noChangeArrowheads="1"/>
            </p:cNvSpPr>
            <p:nvPr/>
          </p:nvSpPr>
          <p:spPr bwMode="auto">
            <a:xfrm>
              <a:off x="1825456" y="4022100"/>
              <a:ext cx="250063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33" name="Rectangle 485"/>
            <p:cNvSpPr>
              <a:spLocks noChangeArrowheads="1"/>
            </p:cNvSpPr>
            <p:nvPr/>
          </p:nvSpPr>
          <p:spPr bwMode="auto">
            <a:xfrm>
              <a:off x="2671831" y="4022100"/>
              <a:ext cx="250063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20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34" name="Rectangle 486"/>
            <p:cNvSpPr>
              <a:spLocks noChangeArrowheads="1"/>
            </p:cNvSpPr>
            <p:nvPr/>
          </p:nvSpPr>
          <p:spPr bwMode="auto">
            <a:xfrm>
              <a:off x="3515666" y="4022100"/>
              <a:ext cx="250063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30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35" name="Rectangle 487"/>
            <p:cNvSpPr>
              <a:spLocks noChangeArrowheads="1"/>
            </p:cNvSpPr>
            <p:nvPr/>
          </p:nvSpPr>
          <p:spPr bwMode="auto">
            <a:xfrm>
              <a:off x="4292765" y="4022100"/>
              <a:ext cx="250063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40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37" name="Freeform 498"/>
            <p:cNvSpPr>
              <a:spLocks/>
            </p:cNvSpPr>
            <p:nvPr/>
          </p:nvSpPr>
          <p:spPr bwMode="auto">
            <a:xfrm>
              <a:off x="2891849" y="1302199"/>
              <a:ext cx="409210" cy="20333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416FA6"/>
            </a:solidFill>
            <a:ln w="1" cap="flat">
              <a:solidFill>
                <a:srgbClr val="416FA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38" name="Freeform 499"/>
            <p:cNvSpPr>
              <a:spLocks/>
            </p:cNvSpPr>
            <p:nvPr/>
          </p:nvSpPr>
          <p:spPr bwMode="auto">
            <a:xfrm>
              <a:off x="3064683" y="1281866"/>
              <a:ext cx="61000" cy="6100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57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39" name="Freeform 500"/>
            <p:cNvSpPr>
              <a:spLocks noEditPoints="1"/>
            </p:cNvSpPr>
            <p:nvPr/>
          </p:nvSpPr>
          <p:spPr bwMode="auto">
            <a:xfrm>
              <a:off x="3057057" y="1274240"/>
              <a:ext cx="76250" cy="76250"/>
            </a:xfrm>
            <a:custGeom>
              <a:avLst/>
              <a:gdLst>
                <a:gd name="T0" fmla="*/ 219 w 506"/>
                <a:gd name="T1" fmla="*/ 19 h 505"/>
                <a:gd name="T2" fmla="*/ 287 w 506"/>
                <a:gd name="T3" fmla="*/ 19 h 505"/>
                <a:gd name="T4" fmla="*/ 487 w 506"/>
                <a:gd name="T5" fmla="*/ 219 h 505"/>
                <a:gd name="T6" fmla="*/ 487 w 506"/>
                <a:gd name="T7" fmla="*/ 287 h 505"/>
                <a:gd name="T8" fmla="*/ 287 w 506"/>
                <a:gd name="T9" fmla="*/ 487 h 505"/>
                <a:gd name="T10" fmla="*/ 219 w 506"/>
                <a:gd name="T11" fmla="*/ 487 h 505"/>
                <a:gd name="T12" fmla="*/ 19 w 506"/>
                <a:gd name="T13" fmla="*/ 287 h 505"/>
                <a:gd name="T14" fmla="*/ 19 w 506"/>
                <a:gd name="T15" fmla="*/ 219 h 505"/>
                <a:gd name="T16" fmla="*/ 219 w 506"/>
                <a:gd name="T17" fmla="*/ 19 h 505"/>
                <a:gd name="T18" fmla="*/ 87 w 506"/>
                <a:gd name="T19" fmla="*/ 287 h 505"/>
                <a:gd name="T20" fmla="*/ 87 w 506"/>
                <a:gd name="T21" fmla="*/ 219 h 505"/>
                <a:gd name="T22" fmla="*/ 287 w 506"/>
                <a:gd name="T23" fmla="*/ 419 h 505"/>
                <a:gd name="T24" fmla="*/ 219 w 506"/>
                <a:gd name="T25" fmla="*/ 419 h 505"/>
                <a:gd name="T26" fmla="*/ 419 w 506"/>
                <a:gd name="T27" fmla="*/ 219 h 505"/>
                <a:gd name="T28" fmla="*/ 419 w 506"/>
                <a:gd name="T29" fmla="*/ 287 h 505"/>
                <a:gd name="T30" fmla="*/ 219 w 506"/>
                <a:gd name="T31" fmla="*/ 87 h 505"/>
                <a:gd name="T32" fmla="*/ 287 w 506"/>
                <a:gd name="T33" fmla="*/ 87 h 505"/>
                <a:gd name="T34" fmla="*/ 87 w 506"/>
                <a:gd name="T35" fmla="*/ 28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6" h="505">
                  <a:moveTo>
                    <a:pt x="219" y="19"/>
                  </a:moveTo>
                  <a:cubicBezTo>
                    <a:pt x="238" y="0"/>
                    <a:pt x="268" y="0"/>
                    <a:pt x="287" y="19"/>
                  </a:cubicBezTo>
                  <a:lnTo>
                    <a:pt x="487" y="219"/>
                  </a:lnTo>
                  <a:cubicBezTo>
                    <a:pt x="506" y="237"/>
                    <a:pt x="506" y="268"/>
                    <a:pt x="487" y="287"/>
                  </a:cubicBezTo>
                  <a:lnTo>
                    <a:pt x="287" y="487"/>
                  </a:lnTo>
                  <a:cubicBezTo>
                    <a:pt x="268" y="505"/>
                    <a:pt x="238" y="505"/>
                    <a:pt x="219" y="487"/>
                  </a:cubicBezTo>
                  <a:lnTo>
                    <a:pt x="19" y="287"/>
                  </a:lnTo>
                  <a:cubicBezTo>
                    <a:pt x="0" y="268"/>
                    <a:pt x="0" y="237"/>
                    <a:pt x="19" y="219"/>
                  </a:cubicBezTo>
                  <a:lnTo>
                    <a:pt x="219" y="19"/>
                  </a:lnTo>
                  <a:close/>
                  <a:moveTo>
                    <a:pt x="87" y="287"/>
                  </a:moveTo>
                  <a:lnTo>
                    <a:pt x="87" y="219"/>
                  </a:lnTo>
                  <a:lnTo>
                    <a:pt x="287" y="419"/>
                  </a:lnTo>
                  <a:lnTo>
                    <a:pt x="219" y="419"/>
                  </a:lnTo>
                  <a:lnTo>
                    <a:pt x="419" y="219"/>
                  </a:lnTo>
                  <a:lnTo>
                    <a:pt x="419" y="287"/>
                  </a:lnTo>
                  <a:lnTo>
                    <a:pt x="219" y="87"/>
                  </a:lnTo>
                  <a:lnTo>
                    <a:pt x="287" y="87"/>
                  </a:lnTo>
                  <a:lnTo>
                    <a:pt x="87" y="287"/>
                  </a:lnTo>
                  <a:close/>
                </a:path>
              </a:pathLst>
            </a:custGeom>
            <a:solidFill>
              <a:srgbClr val="416FA6"/>
            </a:solidFill>
            <a:ln w="1" cap="flat">
              <a:solidFill>
                <a:srgbClr val="416FA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40" name="Rectangle 501"/>
            <p:cNvSpPr>
              <a:spLocks noChangeArrowheads="1"/>
            </p:cNvSpPr>
            <p:nvPr/>
          </p:nvSpPr>
          <p:spPr bwMode="auto">
            <a:xfrm>
              <a:off x="3334099" y="1138300"/>
              <a:ext cx="704260" cy="25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15 min</a:t>
              </a:r>
              <a:endParaRPr kumimoji="1" lang="ja-JP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41" name="Freeform 502"/>
            <p:cNvSpPr>
              <a:spLocks/>
            </p:cNvSpPr>
            <p:nvPr/>
          </p:nvSpPr>
          <p:spPr bwMode="auto">
            <a:xfrm>
              <a:off x="2891849" y="1602117"/>
              <a:ext cx="409210" cy="20333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A8423F"/>
            </a:solidFill>
            <a:ln w="1" cap="flat">
              <a:solidFill>
                <a:srgbClr val="A842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42" name="Rectangle 503"/>
            <p:cNvSpPr>
              <a:spLocks noChangeArrowheads="1"/>
            </p:cNvSpPr>
            <p:nvPr/>
          </p:nvSpPr>
          <p:spPr bwMode="auto">
            <a:xfrm>
              <a:off x="3064683" y="1581784"/>
              <a:ext cx="61000" cy="61000"/>
            </a:xfrm>
            <a:prstGeom prst="rect">
              <a:avLst/>
            </a:prstGeom>
            <a:solidFill>
              <a:srgbClr val="AA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43" name="Freeform 504"/>
            <p:cNvSpPr>
              <a:spLocks noEditPoints="1"/>
            </p:cNvSpPr>
            <p:nvPr/>
          </p:nvSpPr>
          <p:spPr bwMode="auto">
            <a:xfrm>
              <a:off x="3057057" y="1574158"/>
              <a:ext cx="76250" cy="73709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A8423F"/>
            </a:solidFill>
            <a:ln w="1" cap="flat">
              <a:solidFill>
                <a:srgbClr val="A842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44" name="Rectangle 505"/>
            <p:cNvSpPr>
              <a:spLocks noChangeArrowheads="1"/>
            </p:cNvSpPr>
            <p:nvPr/>
          </p:nvSpPr>
          <p:spPr bwMode="auto">
            <a:xfrm>
              <a:off x="3334099" y="1438216"/>
              <a:ext cx="704260" cy="25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30 min</a:t>
              </a:r>
              <a:endParaRPr kumimoji="1" lang="ja-JP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45" name="Freeform 506"/>
            <p:cNvSpPr>
              <a:spLocks/>
            </p:cNvSpPr>
            <p:nvPr/>
          </p:nvSpPr>
          <p:spPr bwMode="auto">
            <a:xfrm>
              <a:off x="2891849" y="1902035"/>
              <a:ext cx="409210" cy="20333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86A44A"/>
            </a:solidFill>
            <a:ln w="1" cap="flat">
              <a:solidFill>
                <a:srgbClr val="86A4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46" name="Freeform 507"/>
            <p:cNvSpPr>
              <a:spLocks/>
            </p:cNvSpPr>
            <p:nvPr/>
          </p:nvSpPr>
          <p:spPr bwMode="auto">
            <a:xfrm>
              <a:off x="3064683" y="1881702"/>
              <a:ext cx="61000" cy="6100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24 h 24"/>
                <a:gd name="T4" fmla="*/ 0 w 24"/>
                <a:gd name="T5" fmla="*/ 24 h 24"/>
                <a:gd name="T6" fmla="*/ 12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47" name="Freeform 508"/>
            <p:cNvSpPr>
              <a:spLocks noEditPoints="1"/>
            </p:cNvSpPr>
            <p:nvPr/>
          </p:nvSpPr>
          <p:spPr bwMode="auto">
            <a:xfrm>
              <a:off x="3057057" y="1874076"/>
              <a:ext cx="76250" cy="76250"/>
            </a:xfrm>
            <a:custGeom>
              <a:avLst/>
              <a:gdLst>
                <a:gd name="T0" fmla="*/ 207 w 501"/>
                <a:gd name="T1" fmla="*/ 26 h 496"/>
                <a:gd name="T2" fmla="*/ 250 w 501"/>
                <a:gd name="T3" fmla="*/ 0 h 496"/>
                <a:gd name="T4" fmla="*/ 293 w 501"/>
                <a:gd name="T5" fmla="*/ 26 h 496"/>
                <a:gd name="T6" fmla="*/ 493 w 501"/>
                <a:gd name="T7" fmla="*/ 426 h 496"/>
                <a:gd name="T8" fmla="*/ 491 w 501"/>
                <a:gd name="T9" fmla="*/ 473 h 496"/>
                <a:gd name="T10" fmla="*/ 450 w 501"/>
                <a:gd name="T11" fmla="*/ 496 h 496"/>
                <a:gd name="T12" fmla="*/ 50 w 501"/>
                <a:gd name="T13" fmla="*/ 496 h 496"/>
                <a:gd name="T14" fmla="*/ 9 w 501"/>
                <a:gd name="T15" fmla="*/ 473 h 496"/>
                <a:gd name="T16" fmla="*/ 7 w 501"/>
                <a:gd name="T17" fmla="*/ 426 h 496"/>
                <a:gd name="T18" fmla="*/ 207 w 501"/>
                <a:gd name="T19" fmla="*/ 26 h 496"/>
                <a:gd name="T20" fmla="*/ 93 w 501"/>
                <a:gd name="T21" fmla="*/ 469 h 496"/>
                <a:gd name="T22" fmla="*/ 50 w 501"/>
                <a:gd name="T23" fmla="*/ 400 h 496"/>
                <a:gd name="T24" fmla="*/ 450 w 501"/>
                <a:gd name="T25" fmla="*/ 400 h 496"/>
                <a:gd name="T26" fmla="*/ 407 w 501"/>
                <a:gd name="T27" fmla="*/ 469 h 496"/>
                <a:gd name="T28" fmla="*/ 207 w 501"/>
                <a:gd name="T29" fmla="*/ 69 h 496"/>
                <a:gd name="T30" fmla="*/ 293 w 501"/>
                <a:gd name="T31" fmla="*/ 69 h 496"/>
                <a:gd name="T32" fmla="*/ 93 w 501"/>
                <a:gd name="T33" fmla="*/ 46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1" h="496">
                  <a:moveTo>
                    <a:pt x="207" y="26"/>
                  </a:moveTo>
                  <a:cubicBezTo>
                    <a:pt x="215" y="10"/>
                    <a:pt x="232" y="0"/>
                    <a:pt x="250" y="0"/>
                  </a:cubicBezTo>
                  <a:cubicBezTo>
                    <a:pt x="268" y="0"/>
                    <a:pt x="285" y="10"/>
                    <a:pt x="293" y="26"/>
                  </a:cubicBezTo>
                  <a:lnTo>
                    <a:pt x="493" y="426"/>
                  </a:lnTo>
                  <a:cubicBezTo>
                    <a:pt x="501" y="441"/>
                    <a:pt x="500" y="459"/>
                    <a:pt x="491" y="473"/>
                  </a:cubicBezTo>
                  <a:cubicBezTo>
                    <a:pt x="482" y="487"/>
                    <a:pt x="467" y="496"/>
                    <a:pt x="450" y="496"/>
                  </a:cubicBezTo>
                  <a:lnTo>
                    <a:pt x="50" y="496"/>
                  </a:lnTo>
                  <a:cubicBezTo>
                    <a:pt x="33" y="496"/>
                    <a:pt x="18" y="487"/>
                    <a:pt x="9" y="473"/>
                  </a:cubicBezTo>
                  <a:cubicBezTo>
                    <a:pt x="1" y="459"/>
                    <a:pt x="0" y="441"/>
                    <a:pt x="7" y="426"/>
                  </a:cubicBezTo>
                  <a:lnTo>
                    <a:pt x="207" y="26"/>
                  </a:lnTo>
                  <a:close/>
                  <a:moveTo>
                    <a:pt x="93" y="469"/>
                  </a:moveTo>
                  <a:lnTo>
                    <a:pt x="50" y="400"/>
                  </a:lnTo>
                  <a:lnTo>
                    <a:pt x="450" y="400"/>
                  </a:lnTo>
                  <a:lnTo>
                    <a:pt x="407" y="469"/>
                  </a:lnTo>
                  <a:lnTo>
                    <a:pt x="207" y="69"/>
                  </a:lnTo>
                  <a:lnTo>
                    <a:pt x="293" y="69"/>
                  </a:lnTo>
                  <a:lnTo>
                    <a:pt x="93" y="469"/>
                  </a:lnTo>
                  <a:close/>
                </a:path>
              </a:pathLst>
            </a:custGeom>
            <a:solidFill>
              <a:srgbClr val="86A44A"/>
            </a:solidFill>
            <a:ln w="1" cap="flat">
              <a:solidFill>
                <a:srgbClr val="86A4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48" name="Rectangle 509"/>
            <p:cNvSpPr>
              <a:spLocks noChangeArrowheads="1"/>
            </p:cNvSpPr>
            <p:nvPr/>
          </p:nvSpPr>
          <p:spPr bwMode="auto">
            <a:xfrm>
              <a:off x="3334099" y="1738134"/>
              <a:ext cx="704260" cy="25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45 min</a:t>
              </a:r>
              <a:endParaRPr kumimoji="1" lang="ja-JP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49" name="Freeform 510"/>
            <p:cNvSpPr>
              <a:spLocks/>
            </p:cNvSpPr>
            <p:nvPr/>
          </p:nvSpPr>
          <p:spPr bwMode="auto">
            <a:xfrm>
              <a:off x="2891849" y="2201953"/>
              <a:ext cx="409210" cy="20333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6E548D"/>
            </a:solidFill>
            <a:ln w="1" cap="flat">
              <a:solidFill>
                <a:srgbClr val="6E548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50" name="Freeform 511"/>
            <p:cNvSpPr>
              <a:spLocks noEditPoints="1"/>
            </p:cNvSpPr>
            <p:nvPr/>
          </p:nvSpPr>
          <p:spPr bwMode="auto">
            <a:xfrm>
              <a:off x="3064683" y="2181620"/>
              <a:ext cx="61000" cy="61000"/>
            </a:xfrm>
            <a:custGeom>
              <a:avLst/>
              <a:gdLst>
                <a:gd name="T0" fmla="*/ 24 w 24"/>
                <a:gd name="T1" fmla="*/ 24 h 24"/>
                <a:gd name="T2" fmla="*/ 0 w 24"/>
                <a:gd name="T3" fmla="*/ 0 h 24"/>
                <a:gd name="T4" fmla="*/ 24 w 24"/>
                <a:gd name="T5" fmla="*/ 24 h 24"/>
                <a:gd name="T6" fmla="*/ 0 w 24"/>
                <a:gd name="T7" fmla="*/ 24 h 24"/>
                <a:gd name="T8" fmla="*/ 24 w 24"/>
                <a:gd name="T9" fmla="*/ 0 h 24"/>
                <a:gd name="T10" fmla="*/ 0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0" y="0"/>
                  </a:lnTo>
                  <a:lnTo>
                    <a:pt x="24" y="24"/>
                  </a:lnTo>
                  <a:close/>
                  <a:moveTo>
                    <a:pt x="0" y="24"/>
                  </a:move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15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51" name="Freeform 512"/>
            <p:cNvSpPr>
              <a:spLocks noEditPoints="1"/>
            </p:cNvSpPr>
            <p:nvPr/>
          </p:nvSpPr>
          <p:spPr bwMode="auto">
            <a:xfrm>
              <a:off x="3059600" y="2176536"/>
              <a:ext cx="71167" cy="71167"/>
            </a:xfrm>
            <a:custGeom>
              <a:avLst/>
              <a:gdLst>
                <a:gd name="T0" fmla="*/ 24 w 28"/>
                <a:gd name="T1" fmla="*/ 28 h 28"/>
                <a:gd name="T2" fmla="*/ 0 w 28"/>
                <a:gd name="T3" fmla="*/ 4 h 28"/>
                <a:gd name="T4" fmla="*/ 4 w 28"/>
                <a:gd name="T5" fmla="*/ 0 h 28"/>
                <a:gd name="T6" fmla="*/ 28 w 28"/>
                <a:gd name="T7" fmla="*/ 24 h 28"/>
                <a:gd name="T8" fmla="*/ 24 w 28"/>
                <a:gd name="T9" fmla="*/ 28 h 28"/>
                <a:gd name="T10" fmla="*/ 0 w 28"/>
                <a:gd name="T11" fmla="*/ 24 h 28"/>
                <a:gd name="T12" fmla="*/ 24 w 28"/>
                <a:gd name="T13" fmla="*/ 0 h 28"/>
                <a:gd name="T14" fmla="*/ 28 w 28"/>
                <a:gd name="T15" fmla="*/ 4 h 28"/>
                <a:gd name="T16" fmla="*/ 4 w 28"/>
                <a:gd name="T17" fmla="*/ 28 h 28"/>
                <a:gd name="T18" fmla="*/ 0 w 28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4" y="2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8" y="24"/>
                  </a:lnTo>
                  <a:lnTo>
                    <a:pt x="24" y="28"/>
                  </a:lnTo>
                  <a:close/>
                  <a:moveTo>
                    <a:pt x="0" y="24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4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E548D"/>
            </a:solidFill>
            <a:ln w="1" cap="flat">
              <a:solidFill>
                <a:srgbClr val="6E548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52" name="Rectangle 513"/>
            <p:cNvSpPr>
              <a:spLocks noChangeArrowheads="1"/>
            </p:cNvSpPr>
            <p:nvPr/>
          </p:nvSpPr>
          <p:spPr bwMode="auto">
            <a:xfrm>
              <a:off x="3334099" y="2038052"/>
              <a:ext cx="704260" cy="25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60 min</a:t>
              </a:r>
              <a:endParaRPr kumimoji="1" lang="ja-JP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53" name="Freeform 514"/>
            <p:cNvSpPr>
              <a:spLocks/>
            </p:cNvSpPr>
            <p:nvPr/>
          </p:nvSpPr>
          <p:spPr bwMode="auto">
            <a:xfrm>
              <a:off x="2891849" y="2501871"/>
              <a:ext cx="409210" cy="20333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3D96AE"/>
            </a:solidFill>
            <a:ln w="1" cap="flat">
              <a:solidFill>
                <a:srgbClr val="3D96A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54" name="Freeform 515"/>
            <p:cNvSpPr>
              <a:spLocks noEditPoints="1"/>
            </p:cNvSpPr>
            <p:nvPr/>
          </p:nvSpPr>
          <p:spPr bwMode="auto">
            <a:xfrm>
              <a:off x="3064683" y="2481537"/>
              <a:ext cx="61000" cy="61000"/>
            </a:xfrm>
            <a:custGeom>
              <a:avLst/>
              <a:gdLst>
                <a:gd name="T0" fmla="*/ 24 w 24"/>
                <a:gd name="T1" fmla="*/ 24 h 24"/>
                <a:gd name="T2" fmla="*/ 0 w 24"/>
                <a:gd name="T3" fmla="*/ 0 h 24"/>
                <a:gd name="T4" fmla="*/ 24 w 24"/>
                <a:gd name="T5" fmla="*/ 24 h 24"/>
                <a:gd name="T6" fmla="*/ 12 w 24"/>
                <a:gd name="T7" fmla="*/ 0 h 24"/>
                <a:gd name="T8" fmla="*/ 12 w 24"/>
                <a:gd name="T9" fmla="*/ 24 h 24"/>
                <a:gd name="T10" fmla="*/ 12 w 24"/>
                <a:gd name="T11" fmla="*/ 0 h 24"/>
                <a:gd name="T12" fmla="*/ 0 w 24"/>
                <a:gd name="T13" fmla="*/ 24 h 24"/>
                <a:gd name="T14" fmla="*/ 24 w 24"/>
                <a:gd name="T15" fmla="*/ 0 h 24"/>
                <a:gd name="T16" fmla="*/ 0 w 24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0" y="0"/>
                  </a:lnTo>
                  <a:lnTo>
                    <a:pt x="24" y="24"/>
                  </a:lnTo>
                  <a:close/>
                  <a:moveTo>
                    <a:pt x="12" y="0"/>
                  </a:moveTo>
                  <a:lnTo>
                    <a:pt x="12" y="24"/>
                  </a:lnTo>
                  <a:lnTo>
                    <a:pt x="12" y="0"/>
                  </a:lnTo>
                  <a:close/>
                  <a:moveTo>
                    <a:pt x="0" y="24"/>
                  </a:move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1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55" name="Freeform 516"/>
            <p:cNvSpPr>
              <a:spLocks noEditPoints="1"/>
            </p:cNvSpPr>
            <p:nvPr/>
          </p:nvSpPr>
          <p:spPr bwMode="auto">
            <a:xfrm>
              <a:off x="3059600" y="2476454"/>
              <a:ext cx="71167" cy="71167"/>
            </a:xfrm>
            <a:custGeom>
              <a:avLst/>
              <a:gdLst>
                <a:gd name="T0" fmla="*/ 24 w 28"/>
                <a:gd name="T1" fmla="*/ 28 h 28"/>
                <a:gd name="T2" fmla="*/ 0 w 28"/>
                <a:gd name="T3" fmla="*/ 4 h 28"/>
                <a:gd name="T4" fmla="*/ 4 w 28"/>
                <a:gd name="T5" fmla="*/ 0 h 28"/>
                <a:gd name="T6" fmla="*/ 28 w 28"/>
                <a:gd name="T7" fmla="*/ 24 h 28"/>
                <a:gd name="T8" fmla="*/ 24 w 28"/>
                <a:gd name="T9" fmla="*/ 28 h 28"/>
                <a:gd name="T10" fmla="*/ 17 w 28"/>
                <a:gd name="T11" fmla="*/ 2 h 28"/>
                <a:gd name="T12" fmla="*/ 17 w 28"/>
                <a:gd name="T13" fmla="*/ 26 h 28"/>
                <a:gd name="T14" fmla="*/ 12 w 28"/>
                <a:gd name="T15" fmla="*/ 26 h 28"/>
                <a:gd name="T16" fmla="*/ 12 w 28"/>
                <a:gd name="T17" fmla="*/ 2 h 28"/>
                <a:gd name="T18" fmla="*/ 17 w 28"/>
                <a:gd name="T19" fmla="*/ 2 h 28"/>
                <a:gd name="T20" fmla="*/ 0 w 28"/>
                <a:gd name="T21" fmla="*/ 24 h 28"/>
                <a:gd name="T22" fmla="*/ 24 w 28"/>
                <a:gd name="T23" fmla="*/ 0 h 28"/>
                <a:gd name="T24" fmla="*/ 28 w 28"/>
                <a:gd name="T25" fmla="*/ 4 h 28"/>
                <a:gd name="T26" fmla="*/ 4 w 28"/>
                <a:gd name="T27" fmla="*/ 28 h 28"/>
                <a:gd name="T28" fmla="*/ 0 w 28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8">
                  <a:moveTo>
                    <a:pt x="24" y="2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8" y="24"/>
                  </a:lnTo>
                  <a:lnTo>
                    <a:pt x="24" y="28"/>
                  </a:lnTo>
                  <a:close/>
                  <a:moveTo>
                    <a:pt x="17" y="2"/>
                  </a:moveTo>
                  <a:lnTo>
                    <a:pt x="17" y="26"/>
                  </a:lnTo>
                  <a:lnTo>
                    <a:pt x="12" y="26"/>
                  </a:lnTo>
                  <a:lnTo>
                    <a:pt x="12" y="2"/>
                  </a:lnTo>
                  <a:lnTo>
                    <a:pt x="17" y="2"/>
                  </a:lnTo>
                  <a:close/>
                  <a:moveTo>
                    <a:pt x="0" y="24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4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D96AE"/>
            </a:solidFill>
            <a:ln w="1" cap="flat">
              <a:solidFill>
                <a:srgbClr val="3D96A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56" name="Rectangle 517"/>
            <p:cNvSpPr>
              <a:spLocks noChangeArrowheads="1"/>
            </p:cNvSpPr>
            <p:nvPr/>
          </p:nvSpPr>
          <p:spPr bwMode="auto">
            <a:xfrm>
              <a:off x="3334099" y="2337970"/>
              <a:ext cx="824188" cy="25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120 min</a:t>
              </a:r>
              <a:endParaRPr kumimoji="1" lang="ja-JP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57" name="Freeform 518"/>
            <p:cNvSpPr>
              <a:spLocks/>
            </p:cNvSpPr>
            <p:nvPr/>
          </p:nvSpPr>
          <p:spPr bwMode="auto">
            <a:xfrm>
              <a:off x="2891849" y="2801789"/>
              <a:ext cx="409210" cy="20333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DA8137"/>
            </a:solidFill>
            <a:ln w="1" cap="flat">
              <a:solidFill>
                <a:srgbClr val="DA813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58" name="Oval 519"/>
            <p:cNvSpPr>
              <a:spLocks noChangeArrowheads="1"/>
            </p:cNvSpPr>
            <p:nvPr/>
          </p:nvSpPr>
          <p:spPr bwMode="auto">
            <a:xfrm>
              <a:off x="3064683" y="2781455"/>
              <a:ext cx="61000" cy="61000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59" name="Freeform 520"/>
            <p:cNvSpPr>
              <a:spLocks noEditPoints="1"/>
            </p:cNvSpPr>
            <p:nvPr/>
          </p:nvSpPr>
          <p:spPr bwMode="auto">
            <a:xfrm>
              <a:off x="3057057" y="2773829"/>
              <a:ext cx="76250" cy="76250"/>
            </a:xfrm>
            <a:custGeom>
              <a:avLst/>
              <a:gdLst>
                <a:gd name="T0" fmla="*/ 492 w 497"/>
                <a:gd name="T1" fmla="*/ 293 h 497"/>
                <a:gd name="T2" fmla="*/ 475 w 497"/>
                <a:gd name="T3" fmla="*/ 349 h 497"/>
                <a:gd name="T4" fmla="*/ 428 w 497"/>
                <a:gd name="T5" fmla="*/ 420 h 497"/>
                <a:gd name="T6" fmla="*/ 383 w 497"/>
                <a:gd name="T7" fmla="*/ 457 h 497"/>
                <a:gd name="T8" fmla="*/ 303 w 497"/>
                <a:gd name="T9" fmla="*/ 490 h 497"/>
                <a:gd name="T10" fmla="*/ 244 w 497"/>
                <a:gd name="T11" fmla="*/ 496 h 497"/>
                <a:gd name="T12" fmla="*/ 156 w 497"/>
                <a:gd name="T13" fmla="*/ 478 h 497"/>
                <a:gd name="T14" fmla="*/ 106 w 497"/>
                <a:gd name="T15" fmla="*/ 451 h 497"/>
                <a:gd name="T16" fmla="*/ 46 w 497"/>
                <a:gd name="T17" fmla="*/ 391 h 497"/>
                <a:gd name="T18" fmla="*/ 19 w 497"/>
                <a:gd name="T19" fmla="*/ 341 h 497"/>
                <a:gd name="T20" fmla="*/ 1 w 497"/>
                <a:gd name="T21" fmla="*/ 253 h 497"/>
                <a:gd name="T22" fmla="*/ 7 w 497"/>
                <a:gd name="T23" fmla="*/ 194 h 497"/>
                <a:gd name="T24" fmla="*/ 40 w 497"/>
                <a:gd name="T25" fmla="*/ 114 h 497"/>
                <a:gd name="T26" fmla="*/ 76 w 497"/>
                <a:gd name="T27" fmla="*/ 71 h 497"/>
                <a:gd name="T28" fmla="*/ 148 w 497"/>
                <a:gd name="T29" fmla="*/ 22 h 497"/>
                <a:gd name="T30" fmla="*/ 204 w 497"/>
                <a:gd name="T31" fmla="*/ 5 h 497"/>
                <a:gd name="T32" fmla="*/ 293 w 497"/>
                <a:gd name="T33" fmla="*/ 5 h 497"/>
                <a:gd name="T34" fmla="*/ 349 w 497"/>
                <a:gd name="T35" fmla="*/ 22 h 497"/>
                <a:gd name="T36" fmla="*/ 421 w 497"/>
                <a:gd name="T37" fmla="*/ 71 h 497"/>
                <a:gd name="T38" fmla="*/ 457 w 497"/>
                <a:gd name="T39" fmla="*/ 114 h 497"/>
                <a:gd name="T40" fmla="*/ 490 w 497"/>
                <a:gd name="T41" fmla="*/ 194 h 497"/>
                <a:gd name="T42" fmla="*/ 397 w 497"/>
                <a:gd name="T43" fmla="*/ 213 h 497"/>
                <a:gd name="T44" fmla="*/ 390 w 497"/>
                <a:gd name="T45" fmla="*/ 193 h 497"/>
                <a:gd name="T46" fmla="*/ 353 w 497"/>
                <a:gd name="T47" fmla="*/ 138 h 497"/>
                <a:gd name="T48" fmla="*/ 338 w 497"/>
                <a:gd name="T49" fmla="*/ 125 h 497"/>
                <a:gd name="T50" fmla="*/ 274 w 497"/>
                <a:gd name="T51" fmla="*/ 98 h 497"/>
                <a:gd name="T52" fmla="*/ 253 w 497"/>
                <a:gd name="T53" fmla="*/ 96 h 497"/>
                <a:gd name="T54" fmla="*/ 185 w 497"/>
                <a:gd name="T55" fmla="*/ 110 h 497"/>
                <a:gd name="T56" fmla="*/ 168 w 497"/>
                <a:gd name="T57" fmla="*/ 119 h 497"/>
                <a:gd name="T58" fmla="*/ 119 w 497"/>
                <a:gd name="T59" fmla="*/ 168 h 497"/>
                <a:gd name="T60" fmla="*/ 110 w 497"/>
                <a:gd name="T61" fmla="*/ 185 h 497"/>
                <a:gd name="T62" fmla="*/ 96 w 497"/>
                <a:gd name="T63" fmla="*/ 253 h 497"/>
                <a:gd name="T64" fmla="*/ 98 w 497"/>
                <a:gd name="T65" fmla="*/ 274 h 497"/>
                <a:gd name="T66" fmla="*/ 125 w 497"/>
                <a:gd name="T67" fmla="*/ 338 h 497"/>
                <a:gd name="T68" fmla="*/ 138 w 497"/>
                <a:gd name="T69" fmla="*/ 353 h 497"/>
                <a:gd name="T70" fmla="*/ 193 w 497"/>
                <a:gd name="T71" fmla="*/ 390 h 497"/>
                <a:gd name="T72" fmla="*/ 213 w 497"/>
                <a:gd name="T73" fmla="*/ 397 h 497"/>
                <a:gd name="T74" fmla="*/ 284 w 497"/>
                <a:gd name="T75" fmla="*/ 397 h 497"/>
                <a:gd name="T76" fmla="*/ 304 w 497"/>
                <a:gd name="T77" fmla="*/ 390 h 497"/>
                <a:gd name="T78" fmla="*/ 360 w 497"/>
                <a:gd name="T79" fmla="*/ 353 h 497"/>
                <a:gd name="T80" fmla="*/ 372 w 497"/>
                <a:gd name="T81" fmla="*/ 338 h 497"/>
                <a:gd name="T82" fmla="*/ 399 w 497"/>
                <a:gd name="T83" fmla="*/ 274 h 497"/>
                <a:gd name="T84" fmla="*/ 401 w 497"/>
                <a:gd name="T85" fmla="*/ 25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497">
                  <a:moveTo>
                    <a:pt x="496" y="244"/>
                  </a:moveTo>
                  <a:cubicBezTo>
                    <a:pt x="497" y="247"/>
                    <a:pt x="497" y="250"/>
                    <a:pt x="496" y="253"/>
                  </a:cubicBezTo>
                  <a:lnTo>
                    <a:pt x="492" y="293"/>
                  </a:lnTo>
                  <a:cubicBezTo>
                    <a:pt x="492" y="297"/>
                    <a:pt x="491" y="300"/>
                    <a:pt x="490" y="303"/>
                  </a:cubicBezTo>
                  <a:lnTo>
                    <a:pt x="478" y="341"/>
                  </a:lnTo>
                  <a:cubicBezTo>
                    <a:pt x="477" y="344"/>
                    <a:pt x="476" y="346"/>
                    <a:pt x="475" y="349"/>
                  </a:cubicBezTo>
                  <a:lnTo>
                    <a:pt x="457" y="383"/>
                  </a:lnTo>
                  <a:cubicBezTo>
                    <a:pt x="455" y="386"/>
                    <a:pt x="454" y="388"/>
                    <a:pt x="452" y="390"/>
                  </a:cubicBezTo>
                  <a:lnTo>
                    <a:pt x="428" y="420"/>
                  </a:lnTo>
                  <a:cubicBezTo>
                    <a:pt x="426" y="423"/>
                    <a:pt x="423" y="426"/>
                    <a:pt x="420" y="428"/>
                  </a:cubicBezTo>
                  <a:lnTo>
                    <a:pt x="390" y="452"/>
                  </a:lnTo>
                  <a:cubicBezTo>
                    <a:pt x="388" y="454"/>
                    <a:pt x="386" y="455"/>
                    <a:pt x="383" y="457"/>
                  </a:cubicBezTo>
                  <a:lnTo>
                    <a:pt x="349" y="475"/>
                  </a:lnTo>
                  <a:cubicBezTo>
                    <a:pt x="346" y="476"/>
                    <a:pt x="344" y="477"/>
                    <a:pt x="341" y="478"/>
                  </a:cubicBezTo>
                  <a:lnTo>
                    <a:pt x="303" y="490"/>
                  </a:lnTo>
                  <a:cubicBezTo>
                    <a:pt x="300" y="491"/>
                    <a:pt x="297" y="492"/>
                    <a:pt x="293" y="492"/>
                  </a:cubicBezTo>
                  <a:lnTo>
                    <a:pt x="253" y="496"/>
                  </a:lnTo>
                  <a:cubicBezTo>
                    <a:pt x="250" y="497"/>
                    <a:pt x="247" y="497"/>
                    <a:pt x="244" y="496"/>
                  </a:cubicBezTo>
                  <a:lnTo>
                    <a:pt x="204" y="492"/>
                  </a:lnTo>
                  <a:cubicBezTo>
                    <a:pt x="200" y="492"/>
                    <a:pt x="197" y="491"/>
                    <a:pt x="194" y="490"/>
                  </a:cubicBezTo>
                  <a:lnTo>
                    <a:pt x="156" y="478"/>
                  </a:lnTo>
                  <a:cubicBezTo>
                    <a:pt x="153" y="477"/>
                    <a:pt x="151" y="476"/>
                    <a:pt x="148" y="475"/>
                  </a:cubicBezTo>
                  <a:lnTo>
                    <a:pt x="114" y="457"/>
                  </a:lnTo>
                  <a:cubicBezTo>
                    <a:pt x="111" y="455"/>
                    <a:pt x="108" y="454"/>
                    <a:pt x="106" y="451"/>
                  </a:cubicBezTo>
                  <a:lnTo>
                    <a:pt x="77" y="427"/>
                  </a:lnTo>
                  <a:cubicBezTo>
                    <a:pt x="75" y="426"/>
                    <a:pt x="72" y="423"/>
                    <a:pt x="71" y="421"/>
                  </a:cubicBezTo>
                  <a:lnTo>
                    <a:pt x="46" y="391"/>
                  </a:lnTo>
                  <a:cubicBezTo>
                    <a:pt x="43" y="389"/>
                    <a:pt x="42" y="386"/>
                    <a:pt x="40" y="383"/>
                  </a:cubicBezTo>
                  <a:lnTo>
                    <a:pt x="22" y="349"/>
                  </a:lnTo>
                  <a:cubicBezTo>
                    <a:pt x="21" y="346"/>
                    <a:pt x="20" y="344"/>
                    <a:pt x="19" y="341"/>
                  </a:cubicBezTo>
                  <a:lnTo>
                    <a:pt x="7" y="303"/>
                  </a:lnTo>
                  <a:cubicBezTo>
                    <a:pt x="6" y="300"/>
                    <a:pt x="5" y="297"/>
                    <a:pt x="5" y="293"/>
                  </a:cubicBezTo>
                  <a:lnTo>
                    <a:pt x="1" y="253"/>
                  </a:lnTo>
                  <a:cubicBezTo>
                    <a:pt x="0" y="250"/>
                    <a:pt x="0" y="247"/>
                    <a:pt x="1" y="244"/>
                  </a:cubicBezTo>
                  <a:lnTo>
                    <a:pt x="5" y="204"/>
                  </a:lnTo>
                  <a:cubicBezTo>
                    <a:pt x="5" y="200"/>
                    <a:pt x="6" y="197"/>
                    <a:pt x="7" y="194"/>
                  </a:cubicBezTo>
                  <a:lnTo>
                    <a:pt x="19" y="156"/>
                  </a:lnTo>
                  <a:cubicBezTo>
                    <a:pt x="20" y="153"/>
                    <a:pt x="21" y="151"/>
                    <a:pt x="22" y="148"/>
                  </a:cubicBezTo>
                  <a:lnTo>
                    <a:pt x="40" y="114"/>
                  </a:lnTo>
                  <a:cubicBezTo>
                    <a:pt x="42" y="111"/>
                    <a:pt x="44" y="108"/>
                    <a:pt x="46" y="105"/>
                  </a:cubicBezTo>
                  <a:lnTo>
                    <a:pt x="71" y="76"/>
                  </a:lnTo>
                  <a:cubicBezTo>
                    <a:pt x="73" y="74"/>
                    <a:pt x="74" y="73"/>
                    <a:pt x="76" y="71"/>
                  </a:cubicBezTo>
                  <a:lnTo>
                    <a:pt x="105" y="46"/>
                  </a:lnTo>
                  <a:cubicBezTo>
                    <a:pt x="108" y="44"/>
                    <a:pt x="111" y="42"/>
                    <a:pt x="114" y="40"/>
                  </a:cubicBezTo>
                  <a:lnTo>
                    <a:pt x="148" y="22"/>
                  </a:lnTo>
                  <a:cubicBezTo>
                    <a:pt x="151" y="21"/>
                    <a:pt x="153" y="20"/>
                    <a:pt x="156" y="19"/>
                  </a:cubicBezTo>
                  <a:lnTo>
                    <a:pt x="194" y="7"/>
                  </a:lnTo>
                  <a:cubicBezTo>
                    <a:pt x="197" y="6"/>
                    <a:pt x="200" y="5"/>
                    <a:pt x="204" y="5"/>
                  </a:cubicBezTo>
                  <a:lnTo>
                    <a:pt x="244" y="1"/>
                  </a:lnTo>
                  <a:cubicBezTo>
                    <a:pt x="247" y="0"/>
                    <a:pt x="250" y="0"/>
                    <a:pt x="253" y="1"/>
                  </a:cubicBezTo>
                  <a:lnTo>
                    <a:pt x="293" y="5"/>
                  </a:lnTo>
                  <a:cubicBezTo>
                    <a:pt x="297" y="5"/>
                    <a:pt x="300" y="6"/>
                    <a:pt x="303" y="7"/>
                  </a:cubicBezTo>
                  <a:lnTo>
                    <a:pt x="341" y="19"/>
                  </a:lnTo>
                  <a:cubicBezTo>
                    <a:pt x="344" y="20"/>
                    <a:pt x="346" y="21"/>
                    <a:pt x="349" y="22"/>
                  </a:cubicBezTo>
                  <a:lnTo>
                    <a:pt x="383" y="40"/>
                  </a:lnTo>
                  <a:cubicBezTo>
                    <a:pt x="386" y="42"/>
                    <a:pt x="389" y="43"/>
                    <a:pt x="391" y="46"/>
                  </a:cubicBezTo>
                  <a:lnTo>
                    <a:pt x="421" y="71"/>
                  </a:lnTo>
                  <a:cubicBezTo>
                    <a:pt x="423" y="72"/>
                    <a:pt x="426" y="75"/>
                    <a:pt x="427" y="77"/>
                  </a:cubicBezTo>
                  <a:lnTo>
                    <a:pt x="451" y="106"/>
                  </a:lnTo>
                  <a:cubicBezTo>
                    <a:pt x="454" y="108"/>
                    <a:pt x="455" y="111"/>
                    <a:pt x="457" y="114"/>
                  </a:cubicBezTo>
                  <a:lnTo>
                    <a:pt x="475" y="148"/>
                  </a:lnTo>
                  <a:cubicBezTo>
                    <a:pt x="476" y="151"/>
                    <a:pt x="477" y="153"/>
                    <a:pt x="478" y="156"/>
                  </a:cubicBezTo>
                  <a:lnTo>
                    <a:pt x="490" y="194"/>
                  </a:lnTo>
                  <a:cubicBezTo>
                    <a:pt x="491" y="197"/>
                    <a:pt x="492" y="200"/>
                    <a:pt x="492" y="204"/>
                  </a:cubicBezTo>
                  <a:lnTo>
                    <a:pt x="496" y="244"/>
                  </a:lnTo>
                  <a:close/>
                  <a:moveTo>
                    <a:pt x="397" y="213"/>
                  </a:moveTo>
                  <a:lnTo>
                    <a:pt x="399" y="223"/>
                  </a:lnTo>
                  <a:lnTo>
                    <a:pt x="387" y="185"/>
                  </a:lnTo>
                  <a:lnTo>
                    <a:pt x="390" y="193"/>
                  </a:lnTo>
                  <a:lnTo>
                    <a:pt x="372" y="159"/>
                  </a:lnTo>
                  <a:lnTo>
                    <a:pt x="377" y="167"/>
                  </a:lnTo>
                  <a:lnTo>
                    <a:pt x="353" y="138"/>
                  </a:lnTo>
                  <a:lnTo>
                    <a:pt x="360" y="144"/>
                  </a:lnTo>
                  <a:lnTo>
                    <a:pt x="330" y="119"/>
                  </a:lnTo>
                  <a:lnTo>
                    <a:pt x="338" y="125"/>
                  </a:lnTo>
                  <a:lnTo>
                    <a:pt x="304" y="107"/>
                  </a:lnTo>
                  <a:lnTo>
                    <a:pt x="312" y="110"/>
                  </a:lnTo>
                  <a:lnTo>
                    <a:pt x="274" y="98"/>
                  </a:lnTo>
                  <a:lnTo>
                    <a:pt x="284" y="100"/>
                  </a:lnTo>
                  <a:lnTo>
                    <a:pt x="244" y="96"/>
                  </a:lnTo>
                  <a:lnTo>
                    <a:pt x="253" y="96"/>
                  </a:lnTo>
                  <a:lnTo>
                    <a:pt x="213" y="100"/>
                  </a:lnTo>
                  <a:lnTo>
                    <a:pt x="223" y="98"/>
                  </a:lnTo>
                  <a:lnTo>
                    <a:pt x="185" y="110"/>
                  </a:lnTo>
                  <a:lnTo>
                    <a:pt x="193" y="107"/>
                  </a:lnTo>
                  <a:lnTo>
                    <a:pt x="159" y="125"/>
                  </a:lnTo>
                  <a:lnTo>
                    <a:pt x="168" y="119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19" y="168"/>
                  </a:lnTo>
                  <a:lnTo>
                    <a:pt x="125" y="159"/>
                  </a:lnTo>
                  <a:lnTo>
                    <a:pt x="107" y="193"/>
                  </a:lnTo>
                  <a:lnTo>
                    <a:pt x="110" y="185"/>
                  </a:lnTo>
                  <a:lnTo>
                    <a:pt x="98" y="223"/>
                  </a:lnTo>
                  <a:lnTo>
                    <a:pt x="100" y="213"/>
                  </a:lnTo>
                  <a:lnTo>
                    <a:pt x="96" y="253"/>
                  </a:lnTo>
                  <a:lnTo>
                    <a:pt x="96" y="244"/>
                  </a:lnTo>
                  <a:lnTo>
                    <a:pt x="100" y="284"/>
                  </a:lnTo>
                  <a:lnTo>
                    <a:pt x="98" y="274"/>
                  </a:lnTo>
                  <a:lnTo>
                    <a:pt x="110" y="312"/>
                  </a:lnTo>
                  <a:lnTo>
                    <a:pt x="107" y="304"/>
                  </a:lnTo>
                  <a:lnTo>
                    <a:pt x="125" y="338"/>
                  </a:lnTo>
                  <a:lnTo>
                    <a:pt x="119" y="330"/>
                  </a:lnTo>
                  <a:lnTo>
                    <a:pt x="144" y="360"/>
                  </a:lnTo>
                  <a:lnTo>
                    <a:pt x="138" y="353"/>
                  </a:lnTo>
                  <a:lnTo>
                    <a:pt x="167" y="377"/>
                  </a:lnTo>
                  <a:lnTo>
                    <a:pt x="159" y="372"/>
                  </a:lnTo>
                  <a:lnTo>
                    <a:pt x="193" y="390"/>
                  </a:lnTo>
                  <a:lnTo>
                    <a:pt x="185" y="387"/>
                  </a:lnTo>
                  <a:lnTo>
                    <a:pt x="223" y="399"/>
                  </a:lnTo>
                  <a:lnTo>
                    <a:pt x="213" y="397"/>
                  </a:lnTo>
                  <a:lnTo>
                    <a:pt x="253" y="401"/>
                  </a:lnTo>
                  <a:lnTo>
                    <a:pt x="244" y="401"/>
                  </a:lnTo>
                  <a:lnTo>
                    <a:pt x="284" y="397"/>
                  </a:lnTo>
                  <a:lnTo>
                    <a:pt x="274" y="399"/>
                  </a:lnTo>
                  <a:lnTo>
                    <a:pt x="312" y="387"/>
                  </a:lnTo>
                  <a:lnTo>
                    <a:pt x="304" y="390"/>
                  </a:lnTo>
                  <a:lnTo>
                    <a:pt x="338" y="372"/>
                  </a:lnTo>
                  <a:lnTo>
                    <a:pt x="330" y="377"/>
                  </a:lnTo>
                  <a:lnTo>
                    <a:pt x="360" y="353"/>
                  </a:lnTo>
                  <a:lnTo>
                    <a:pt x="353" y="360"/>
                  </a:lnTo>
                  <a:lnTo>
                    <a:pt x="377" y="330"/>
                  </a:lnTo>
                  <a:lnTo>
                    <a:pt x="372" y="338"/>
                  </a:lnTo>
                  <a:lnTo>
                    <a:pt x="390" y="304"/>
                  </a:lnTo>
                  <a:lnTo>
                    <a:pt x="387" y="312"/>
                  </a:lnTo>
                  <a:lnTo>
                    <a:pt x="399" y="274"/>
                  </a:lnTo>
                  <a:lnTo>
                    <a:pt x="397" y="284"/>
                  </a:lnTo>
                  <a:lnTo>
                    <a:pt x="401" y="244"/>
                  </a:lnTo>
                  <a:lnTo>
                    <a:pt x="401" y="253"/>
                  </a:lnTo>
                  <a:lnTo>
                    <a:pt x="397" y="213"/>
                  </a:lnTo>
                  <a:close/>
                </a:path>
              </a:pathLst>
            </a:custGeom>
            <a:solidFill>
              <a:srgbClr val="DA8137"/>
            </a:solidFill>
            <a:ln w="1" cap="flat">
              <a:solidFill>
                <a:srgbClr val="DA813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60" name="Rectangle 521"/>
            <p:cNvSpPr>
              <a:spLocks noChangeArrowheads="1"/>
            </p:cNvSpPr>
            <p:nvPr/>
          </p:nvSpPr>
          <p:spPr bwMode="auto">
            <a:xfrm>
              <a:off x="3334099" y="2637887"/>
              <a:ext cx="824188" cy="25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  <a:r>
                <a:rPr kumimoji="1" lang="ja-JP" altLang="ja-JP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480 min</a:t>
              </a:r>
              <a:endParaRPr kumimoji="1" lang="ja-JP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cxnSp>
          <p:nvCxnSpPr>
            <p:cNvPr id="461" name="直線コネクタ 460"/>
            <p:cNvCxnSpPr/>
            <p:nvPr/>
          </p:nvCxnSpPr>
          <p:spPr>
            <a:xfrm>
              <a:off x="3626791" y="3909713"/>
              <a:ext cx="0" cy="634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直線コネクタ 461"/>
            <p:cNvCxnSpPr/>
            <p:nvPr/>
          </p:nvCxnSpPr>
          <p:spPr>
            <a:xfrm>
              <a:off x="2780415" y="3909713"/>
              <a:ext cx="0" cy="634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線コネクタ 462"/>
            <p:cNvCxnSpPr/>
            <p:nvPr/>
          </p:nvCxnSpPr>
          <p:spPr>
            <a:xfrm>
              <a:off x="1934038" y="3909713"/>
              <a:ext cx="0" cy="634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Rectangle 218"/>
            <p:cNvSpPr>
              <a:spLocks noChangeArrowheads="1"/>
            </p:cNvSpPr>
            <p:nvPr/>
          </p:nvSpPr>
          <p:spPr bwMode="auto">
            <a:xfrm>
              <a:off x="591295" y="3851264"/>
              <a:ext cx="385302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</a:t>
              </a: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-1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65" name="Rectangle 219"/>
            <p:cNvSpPr>
              <a:spLocks noChangeArrowheads="1"/>
            </p:cNvSpPr>
            <p:nvPr/>
          </p:nvSpPr>
          <p:spPr bwMode="auto">
            <a:xfrm>
              <a:off x="619005" y="3109097"/>
              <a:ext cx="334269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100" dirty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lang="en-US" altLang="ja-JP" sz="1100" baseline="30000" dirty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66" name="Rectangle 220"/>
            <p:cNvSpPr>
              <a:spLocks noChangeArrowheads="1"/>
            </p:cNvSpPr>
            <p:nvPr/>
          </p:nvSpPr>
          <p:spPr bwMode="auto">
            <a:xfrm>
              <a:off x="646713" y="2366924"/>
              <a:ext cx="334269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67" name="Rectangle 221"/>
            <p:cNvSpPr>
              <a:spLocks noChangeArrowheads="1"/>
            </p:cNvSpPr>
            <p:nvPr/>
          </p:nvSpPr>
          <p:spPr bwMode="auto">
            <a:xfrm>
              <a:off x="646713" y="1627300"/>
              <a:ext cx="334269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2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68" name="Rectangle 222"/>
            <p:cNvSpPr>
              <a:spLocks noChangeArrowheads="1"/>
            </p:cNvSpPr>
            <p:nvPr/>
          </p:nvSpPr>
          <p:spPr bwMode="auto">
            <a:xfrm>
              <a:off x="646713" y="885132"/>
              <a:ext cx="334269" cy="26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3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cxnSp>
          <p:nvCxnSpPr>
            <p:cNvPr id="469" name="直線コネクタ 468"/>
            <p:cNvCxnSpPr/>
            <p:nvPr/>
          </p:nvCxnSpPr>
          <p:spPr>
            <a:xfrm>
              <a:off x="1076091" y="1744497"/>
              <a:ext cx="634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線コネクタ 469"/>
            <p:cNvCxnSpPr/>
            <p:nvPr/>
          </p:nvCxnSpPr>
          <p:spPr>
            <a:xfrm>
              <a:off x="1084431" y="2481584"/>
              <a:ext cx="634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線コネクタ 470"/>
            <p:cNvCxnSpPr/>
            <p:nvPr/>
          </p:nvCxnSpPr>
          <p:spPr>
            <a:xfrm>
              <a:off x="1081175" y="3218670"/>
              <a:ext cx="634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テキスト ボックス 471"/>
            <p:cNvSpPr txBox="1"/>
            <p:nvPr/>
          </p:nvSpPr>
          <p:spPr>
            <a:xfrm rot="16200000">
              <a:off x="-1482762" y="2286573"/>
              <a:ext cx="3762603" cy="48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Number density, </a:t>
              </a:r>
              <a:r>
                <a:rPr kumimoji="1" lang="en-US" altLang="ja-JP" sz="1400" i="1" dirty="0" err="1" smtClean="0">
                  <a:latin typeface="Arial" pitchFamily="34" charset="0"/>
                  <a:cs typeface="Arial" pitchFamily="34" charset="0"/>
                </a:rPr>
                <a:t>ρ</a:t>
              </a:r>
              <a:r>
                <a:rPr kumimoji="1" lang="en-US" altLang="ja-JP" sz="1400" i="1" baseline="-25000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/ mm</a:t>
              </a:r>
              <a:r>
                <a:rPr lang="en-US" altLang="ja-JP" sz="1400" baseline="30000" dirty="0" smtClean="0">
                  <a:latin typeface="Arial" pitchFamily="34" charset="0"/>
                  <a:cs typeface="Arial" pitchFamily="34" charset="0"/>
                </a:rPr>
                <a:t>-3</a:t>
              </a:r>
              <a:endParaRPr kumimoji="1" lang="ja-JP" altLang="en-US" sz="1400" baseline="30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5" name="テキスト ボックス 474"/>
          <p:cNvSpPr txBox="1"/>
          <p:nvPr/>
        </p:nvSpPr>
        <p:spPr>
          <a:xfrm>
            <a:off x="1656016" y="3512840"/>
            <a:ext cx="3724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Effect of solution treatment time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8" name="グループ化 477"/>
          <p:cNvGrpSpPr>
            <a:grpSpLocks noChangeAspect="1"/>
          </p:cNvGrpSpPr>
          <p:nvPr/>
        </p:nvGrpSpPr>
        <p:grpSpPr>
          <a:xfrm>
            <a:off x="1815377" y="3732166"/>
            <a:ext cx="2801493" cy="2547752"/>
            <a:chOff x="4445341" y="523082"/>
            <a:chExt cx="4571031" cy="4157012"/>
          </a:xfrm>
        </p:grpSpPr>
        <p:sp>
          <p:nvSpPr>
            <p:cNvPr id="2" name="Freeform 526"/>
            <p:cNvSpPr>
              <a:spLocks noEditPoints="1"/>
            </p:cNvSpPr>
            <p:nvPr/>
          </p:nvSpPr>
          <p:spPr bwMode="auto">
            <a:xfrm>
              <a:off x="5396479" y="990256"/>
              <a:ext cx="3480201" cy="2969151"/>
            </a:xfrm>
            <a:custGeom>
              <a:avLst/>
              <a:gdLst>
                <a:gd name="T0" fmla="*/ 0 w 22688"/>
                <a:gd name="T1" fmla="*/ 32 h 19360"/>
                <a:gd name="T2" fmla="*/ 32 w 22688"/>
                <a:gd name="T3" fmla="*/ 0 h 19360"/>
                <a:gd name="T4" fmla="*/ 22656 w 22688"/>
                <a:gd name="T5" fmla="*/ 0 h 19360"/>
                <a:gd name="T6" fmla="*/ 22688 w 22688"/>
                <a:gd name="T7" fmla="*/ 32 h 19360"/>
                <a:gd name="T8" fmla="*/ 22688 w 22688"/>
                <a:gd name="T9" fmla="*/ 19328 h 19360"/>
                <a:gd name="T10" fmla="*/ 22656 w 22688"/>
                <a:gd name="T11" fmla="*/ 19360 h 19360"/>
                <a:gd name="T12" fmla="*/ 32 w 22688"/>
                <a:gd name="T13" fmla="*/ 19360 h 19360"/>
                <a:gd name="T14" fmla="*/ 0 w 22688"/>
                <a:gd name="T15" fmla="*/ 19328 h 19360"/>
                <a:gd name="T16" fmla="*/ 0 w 22688"/>
                <a:gd name="T17" fmla="*/ 32 h 19360"/>
                <a:gd name="T18" fmla="*/ 64 w 22688"/>
                <a:gd name="T19" fmla="*/ 19328 h 19360"/>
                <a:gd name="T20" fmla="*/ 32 w 22688"/>
                <a:gd name="T21" fmla="*/ 19296 h 19360"/>
                <a:gd name="T22" fmla="*/ 22656 w 22688"/>
                <a:gd name="T23" fmla="*/ 19296 h 19360"/>
                <a:gd name="T24" fmla="*/ 22624 w 22688"/>
                <a:gd name="T25" fmla="*/ 19328 h 19360"/>
                <a:gd name="T26" fmla="*/ 22624 w 22688"/>
                <a:gd name="T27" fmla="*/ 32 h 19360"/>
                <a:gd name="T28" fmla="*/ 22656 w 22688"/>
                <a:gd name="T29" fmla="*/ 64 h 19360"/>
                <a:gd name="T30" fmla="*/ 32 w 22688"/>
                <a:gd name="T31" fmla="*/ 64 h 19360"/>
                <a:gd name="T32" fmla="*/ 64 w 22688"/>
                <a:gd name="T33" fmla="*/ 32 h 19360"/>
                <a:gd name="T34" fmla="*/ 64 w 22688"/>
                <a:gd name="T35" fmla="*/ 19328 h 19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88" h="19360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22656" y="0"/>
                  </a:lnTo>
                  <a:cubicBezTo>
                    <a:pt x="22674" y="0"/>
                    <a:pt x="22688" y="15"/>
                    <a:pt x="22688" y="32"/>
                  </a:cubicBezTo>
                  <a:lnTo>
                    <a:pt x="22688" y="19328"/>
                  </a:lnTo>
                  <a:cubicBezTo>
                    <a:pt x="22688" y="19346"/>
                    <a:pt x="22674" y="19360"/>
                    <a:pt x="22656" y="19360"/>
                  </a:cubicBezTo>
                  <a:lnTo>
                    <a:pt x="32" y="19360"/>
                  </a:lnTo>
                  <a:cubicBezTo>
                    <a:pt x="15" y="19360"/>
                    <a:pt x="0" y="19346"/>
                    <a:pt x="0" y="19328"/>
                  </a:cubicBezTo>
                  <a:lnTo>
                    <a:pt x="0" y="32"/>
                  </a:lnTo>
                  <a:close/>
                  <a:moveTo>
                    <a:pt x="64" y="19328"/>
                  </a:moveTo>
                  <a:lnTo>
                    <a:pt x="32" y="19296"/>
                  </a:lnTo>
                  <a:lnTo>
                    <a:pt x="22656" y="19296"/>
                  </a:lnTo>
                  <a:lnTo>
                    <a:pt x="22624" y="19328"/>
                  </a:lnTo>
                  <a:lnTo>
                    <a:pt x="22624" y="32"/>
                  </a:lnTo>
                  <a:lnTo>
                    <a:pt x="22656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932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" name="Freeform 531"/>
            <p:cNvSpPr>
              <a:spLocks noEditPoints="1"/>
            </p:cNvSpPr>
            <p:nvPr/>
          </p:nvSpPr>
          <p:spPr bwMode="auto">
            <a:xfrm>
              <a:off x="5695440" y="1233000"/>
              <a:ext cx="1275052" cy="2478551"/>
            </a:xfrm>
            <a:custGeom>
              <a:avLst/>
              <a:gdLst>
                <a:gd name="T0" fmla="*/ 3 w 8306"/>
                <a:gd name="T1" fmla="*/ 3566 h 16166"/>
                <a:gd name="T2" fmla="*/ 291 w 8306"/>
                <a:gd name="T3" fmla="*/ 46 h 16166"/>
                <a:gd name="T4" fmla="*/ 336 w 8306"/>
                <a:gd name="T5" fmla="*/ 2 h 16166"/>
                <a:gd name="T6" fmla="*/ 385 w 8306"/>
                <a:gd name="T7" fmla="*/ 40 h 16166"/>
                <a:gd name="T8" fmla="*/ 673 w 8306"/>
                <a:gd name="T9" fmla="*/ 1448 h 16166"/>
                <a:gd name="T10" fmla="*/ 946 w 8306"/>
                <a:gd name="T11" fmla="*/ 3066 h 16166"/>
                <a:gd name="T12" fmla="*/ 1234 w 8306"/>
                <a:gd name="T13" fmla="*/ 5067 h 16166"/>
                <a:gd name="T14" fmla="*/ 1522 w 8306"/>
                <a:gd name="T15" fmla="*/ 6729 h 16166"/>
                <a:gd name="T16" fmla="*/ 1810 w 8306"/>
                <a:gd name="T17" fmla="*/ 9052 h 16166"/>
                <a:gd name="T18" fmla="*/ 2082 w 8306"/>
                <a:gd name="T19" fmla="*/ 11083 h 16166"/>
                <a:gd name="T20" fmla="*/ 2370 w 8306"/>
                <a:gd name="T21" fmla="*/ 12729 h 16166"/>
                <a:gd name="T22" fmla="*/ 2322 w 8306"/>
                <a:gd name="T23" fmla="*/ 12689 h 16166"/>
                <a:gd name="T24" fmla="*/ 2610 w 8306"/>
                <a:gd name="T25" fmla="*/ 12689 h 16166"/>
                <a:gd name="T26" fmla="*/ 2652 w 8306"/>
                <a:gd name="T27" fmla="*/ 12713 h 16166"/>
                <a:gd name="T28" fmla="*/ 2924 w 8306"/>
                <a:gd name="T29" fmla="*/ 13177 h 16166"/>
                <a:gd name="T30" fmla="*/ 2842 w 8306"/>
                <a:gd name="T31" fmla="*/ 13176 h 16166"/>
                <a:gd name="T32" fmla="*/ 3130 w 8306"/>
                <a:gd name="T33" fmla="*/ 12712 h 16166"/>
                <a:gd name="T34" fmla="*/ 3180 w 8306"/>
                <a:gd name="T35" fmla="*/ 12690 h 16166"/>
                <a:gd name="T36" fmla="*/ 3218 w 8306"/>
                <a:gd name="T37" fmla="*/ 12730 h 16166"/>
                <a:gd name="T38" fmla="*/ 3506 w 8306"/>
                <a:gd name="T39" fmla="*/ 14650 h 16166"/>
                <a:gd name="T40" fmla="*/ 3778 w 8306"/>
                <a:gd name="T41" fmla="*/ 16105 h 16166"/>
                <a:gd name="T42" fmla="*/ 3739 w 8306"/>
                <a:gd name="T43" fmla="*/ 16161 h 16166"/>
                <a:gd name="T44" fmla="*/ 3683 w 8306"/>
                <a:gd name="T45" fmla="*/ 16122 h 16166"/>
                <a:gd name="T46" fmla="*/ 3411 w 8306"/>
                <a:gd name="T47" fmla="*/ 14665 h 16166"/>
                <a:gd name="T48" fmla="*/ 3123 w 8306"/>
                <a:gd name="T49" fmla="*/ 12745 h 16166"/>
                <a:gd name="T50" fmla="*/ 3211 w 8306"/>
                <a:gd name="T51" fmla="*/ 12763 h 16166"/>
                <a:gd name="T52" fmla="*/ 2923 w 8306"/>
                <a:gd name="T53" fmla="*/ 13227 h 16166"/>
                <a:gd name="T54" fmla="*/ 2882 w 8306"/>
                <a:gd name="T55" fmla="*/ 13249 h 16166"/>
                <a:gd name="T56" fmla="*/ 2841 w 8306"/>
                <a:gd name="T57" fmla="*/ 13226 h 16166"/>
                <a:gd name="T58" fmla="*/ 2569 w 8306"/>
                <a:gd name="T59" fmla="*/ 12762 h 16166"/>
                <a:gd name="T60" fmla="*/ 2610 w 8306"/>
                <a:gd name="T61" fmla="*/ 12785 h 16166"/>
                <a:gd name="T62" fmla="*/ 2322 w 8306"/>
                <a:gd name="T63" fmla="*/ 12785 h 16166"/>
                <a:gd name="T64" fmla="*/ 2275 w 8306"/>
                <a:gd name="T65" fmla="*/ 12746 h 16166"/>
                <a:gd name="T66" fmla="*/ 1987 w 8306"/>
                <a:gd name="T67" fmla="*/ 11096 h 16166"/>
                <a:gd name="T68" fmla="*/ 1715 w 8306"/>
                <a:gd name="T69" fmla="*/ 9063 h 16166"/>
                <a:gd name="T70" fmla="*/ 1427 w 8306"/>
                <a:gd name="T71" fmla="*/ 6746 h 16166"/>
                <a:gd name="T72" fmla="*/ 1139 w 8306"/>
                <a:gd name="T73" fmla="*/ 5080 h 16166"/>
                <a:gd name="T74" fmla="*/ 851 w 8306"/>
                <a:gd name="T75" fmla="*/ 3081 h 16166"/>
                <a:gd name="T76" fmla="*/ 579 w 8306"/>
                <a:gd name="T77" fmla="*/ 1467 h 16166"/>
                <a:gd name="T78" fmla="*/ 291 w 8306"/>
                <a:gd name="T79" fmla="*/ 59 h 16166"/>
                <a:gd name="T80" fmla="*/ 386 w 8306"/>
                <a:gd name="T81" fmla="*/ 53 h 16166"/>
                <a:gd name="T82" fmla="*/ 98 w 8306"/>
                <a:gd name="T83" fmla="*/ 3573 h 16166"/>
                <a:gd name="T84" fmla="*/ 47 w 8306"/>
                <a:gd name="T85" fmla="*/ 3617 h 16166"/>
                <a:gd name="T86" fmla="*/ 3 w 8306"/>
                <a:gd name="T87" fmla="*/ 3566 h 16166"/>
                <a:gd name="T88" fmla="*/ 4306 w 8306"/>
                <a:gd name="T89" fmla="*/ 16065 h 16166"/>
                <a:gd name="T90" fmla="*/ 4578 w 8306"/>
                <a:gd name="T91" fmla="*/ 16065 h 16166"/>
                <a:gd name="T92" fmla="*/ 4626 w 8306"/>
                <a:gd name="T93" fmla="*/ 16113 h 16166"/>
                <a:gd name="T94" fmla="*/ 4578 w 8306"/>
                <a:gd name="T95" fmla="*/ 16161 h 16166"/>
                <a:gd name="T96" fmla="*/ 4306 w 8306"/>
                <a:gd name="T97" fmla="*/ 16161 h 16166"/>
                <a:gd name="T98" fmla="*/ 4258 w 8306"/>
                <a:gd name="T99" fmla="*/ 16113 h 16166"/>
                <a:gd name="T100" fmla="*/ 4306 w 8306"/>
                <a:gd name="T101" fmla="*/ 16065 h 16166"/>
                <a:gd name="T102" fmla="*/ 7698 w 8306"/>
                <a:gd name="T103" fmla="*/ 16065 h 16166"/>
                <a:gd name="T104" fmla="*/ 7970 w 8306"/>
                <a:gd name="T105" fmla="*/ 16065 h 16166"/>
                <a:gd name="T106" fmla="*/ 8258 w 8306"/>
                <a:gd name="T107" fmla="*/ 16065 h 16166"/>
                <a:gd name="T108" fmla="*/ 8306 w 8306"/>
                <a:gd name="T109" fmla="*/ 16113 h 16166"/>
                <a:gd name="T110" fmla="*/ 8258 w 8306"/>
                <a:gd name="T111" fmla="*/ 16161 h 16166"/>
                <a:gd name="T112" fmla="*/ 7970 w 8306"/>
                <a:gd name="T113" fmla="*/ 16161 h 16166"/>
                <a:gd name="T114" fmla="*/ 7698 w 8306"/>
                <a:gd name="T115" fmla="*/ 16161 h 16166"/>
                <a:gd name="T116" fmla="*/ 7650 w 8306"/>
                <a:gd name="T117" fmla="*/ 16113 h 16166"/>
                <a:gd name="T118" fmla="*/ 7698 w 8306"/>
                <a:gd name="T119" fmla="*/ 16065 h 16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6" h="16166">
                  <a:moveTo>
                    <a:pt x="3" y="3566"/>
                  </a:moveTo>
                  <a:lnTo>
                    <a:pt x="291" y="46"/>
                  </a:lnTo>
                  <a:cubicBezTo>
                    <a:pt x="293" y="22"/>
                    <a:pt x="312" y="3"/>
                    <a:pt x="336" y="2"/>
                  </a:cubicBezTo>
                  <a:cubicBezTo>
                    <a:pt x="359" y="0"/>
                    <a:pt x="381" y="16"/>
                    <a:pt x="385" y="40"/>
                  </a:cubicBezTo>
                  <a:lnTo>
                    <a:pt x="673" y="1448"/>
                  </a:lnTo>
                  <a:lnTo>
                    <a:pt x="946" y="3066"/>
                  </a:lnTo>
                  <a:lnTo>
                    <a:pt x="1234" y="5067"/>
                  </a:lnTo>
                  <a:lnTo>
                    <a:pt x="1522" y="6729"/>
                  </a:lnTo>
                  <a:lnTo>
                    <a:pt x="1810" y="9052"/>
                  </a:lnTo>
                  <a:lnTo>
                    <a:pt x="2082" y="11083"/>
                  </a:lnTo>
                  <a:lnTo>
                    <a:pt x="2370" y="12729"/>
                  </a:lnTo>
                  <a:lnTo>
                    <a:pt x="2322" y="12689"/>
                  </a:lnTo>
                  <a:lnTo>
                    <a:pt x="2610" y="12689"/>
                  </a:lnTo>
                  <a:cubicBezTo>
                    <a:pt x="2628" y="12689"/>
                    <a:pt x="2643" y="12698"/>
                    <a:pt x="2652" y="12713"/>
                  </a:cubicBezTo>
                  <a:lnTo>
                    <a:pt x="2924" y="13177"/>
                  </a:lnTo>
                  <a:lnTo>
                    <a:pt x="2842" y="13176"/>
                  </a:lnTo>
                  <a:lnTo>
                    <a:pt x="3130" y="12712"/>
                  </a:lnTo>
                  <a:cubicBezTo>
                    <a:pt x="3140" y="12695"/>
                    <a:pt x="3160" y="12686"/>
                    <a:pt x="3180" y="12690"/>
                  </a:cubicBezTo>
                  <a:cubicBezTo>
                    <a:pt x="3200" y="12695"/>
                    <a:pt x="3215" y="12710"/>
                    <a:pt x="3218" y="12730"/>
                  </a:cubicBezTo>
                  <a:lnTo>
                    <a:pt x="3506" y="14650"/>
                  </a:lnTo>
                  <a:lnTo>
                    <a:pt x="3778" y="16105"/>
                  </a:lnTo>
                  <a:cubicBezTo>
                    <a:pt x="3783" y="16131"/>
                    <a:pt x="3765" y="16156"/>
                    <a:pt x="3739" y="16161"/>
                  </a:cubicBezTo>
                  <a:cubicBezTo>
                    <a:pt x="3713" y="16166"/>
                    <a:pt x="3688" y="16148"/>
                    <a:pt x="3683" y="16122"/>
                  </a:cubicBezTo>
                  <a:lnTo>
                    <a:pt x="3411" y="14665"/>
                  </a:lnTo>
                  <a:lnTo>
                    <a:pt x="3123" y="12745"/>
                  </a:lnTo>
                  <a:lnTo>
                    <a:pt x="3211" y="12763"/>
                  </a:lnTo>
                  <a:lnTo>
                    <a:pt x="2923" y="13227"/>
                  </a:lnTo>
                  <a:cubicBezTo>
                    <a:pt x="2914" y="13241"/>
                    <a:pt x="2899" y="13250"/>
                    <a:pt x="2882" y="13249"/>
                  </a:cubicBezTo>
                  <a:cubicBezTo>
                    <a:pt x="2865" y="13249"/>
                    <a:pt x="2850" y="13240"/>
                    <a:pt x="2841" y="13226"/>
                  </a:cubicBezTo>
                  <a:lnTo>
                    <a:pt x="2569" y="12762"/>
                  </a:lnTo>
                  <a:lnTo>
                    <a:pt x="2610" y="12785"/>
                  </a:lnTo>
                  <a:lnTo>
                    <a:pt x="2322" y="12785"/>
                  </a:lnTo>
                  <a:cubicBezTo>
                    <a:pt x="2299" y="12785"/>
                    <a:pt x="2279" y="12769"/>
                    <a:pt x="2275" y="12746"/>
                  </a:cubicBezTo>
                  <a:lnTo>
                    <a:pt x="1987" y="11096"/>
                  </a:lnTo>
                  <a:lnTo>
                    <a:pt x="1715" y="9063"/>
                  </a:lnTo>
                  <a:lnTo>
                    <a:pt x="1427" y="6746"/>
                  </a:lnTo>
                  <a:lnTo>
                    <a:pt x="1139" y="5080"/>
                  </a:lnTo>
                  <a:lnTo>
                    <a:pt x="851" y="3081"/>
                  </a:lnTo>
                  <a:lnTo>
                    <a:pt x="579" y="1467"/>
                  </a:lnTo>
                  <a:lnTo>
                    <a:pt x="291" y="59"/>
                  </a:lnTo>
                  <a:lnTo>
                    <a:pt x="386" y="53"/>
                  </a:lnTo>
                  <a:lnTo>
                    <a:pt x="98" y="3573"/>
                  </a:lnTo>
                  <a:cubicBezTo>
                    <a:pt x="96" y="3600"/>
                    <a:pt x="73" y="3619"/>
                    <a:pt x="47" y="3617"/>
                  </a:cubicBezTo>
                  <a:cubicBezTo>
                    <a:pt x="20" y="3615"/>
                    <a:pt x="0" y="3592"/>
                    <a:pt x="3" y="3566"/>
                  </a:cubicBezTo>
                  <a:close/>
                  <a:moveTo>
                    <a:pt x="4306" y="16065"/>
                  </a:moveTo>
                  <a:lnTo>
                    <a:pt x="4578" y="16065"/>
                  </a:lnTo>
                  <a:cubicBezTo>
                    <a:pt x="4605" y="16065"/>
                    <a:pt x="4626" y="16087"/>
                    <a:pt x="4626" y="16113"/>
                  </a:cubicBezTo>
                  <a:cubicBezTo>
                    <a:pt x="4626" y="16140"/>
                    <a:pt x="4605" y="16161"/>
                    <a:pt x="4578" y="16161"/>
                  </a:cubicBezTo>
                  <a:lnTo>
                    <a:pt x="4306" y="16161"/>
                  </a:lnTo>
                  <a:cubicBezTo>
                    <a:pt x="4280" y="16161"/>
                    <a:pt x="4258" y="16140"/>
                    <a:pt x="4258" y="16113"/>
                  </a:cubicBezTo>
                  <a:cubicBezTo>
                    <a:pt x="4258" y="16087"/>
                    <a:pt x="4280" y="16065"/>
                    <a:pt x="4306" y="16065"/>
                  </a:cubicBezTo>
                  <a:close/>
                  <a:moveTo>
                    <a:pt x="7698" y="16065"/>
                  </a:moveTo>
                  <a:lnTo>
                    <a:pt x="7970" y="16065"/>
                  </a:lnTo>
                  <a:lnTo>
                    <a:pt x="8258" y="16065"/>
                  </a:lnTo>
                  <a:cubicBezTo>
                    <a:pt x="8285" y="16065"/>
                    <a:pt x="8306" y="16087"/>
                    <a:pt x="8306" y="16113"/>
                  </a:cubicBezTo>
                  <a:cubicBezTo>
                    <a:pt x="8306" y="16140"/>
                    <a:pt x="8285" y="16161"/>
                    <a:pt x="8258" y="16161"/>
                  </a:cubicBezTo>
                  <a:lnTo>
                    <a:pt x="7970" y="16161"/>
                  </a:lnTo>
                  <a:lnTo>
                    <a:pt x="7698" y="16161"/>
                  </a:lnTo>
                  <a:cubicBezTo>
                    <a:pt x="7672" y="16161"/>
                    <a:pt x="7650" y="16140"/>
                    <a:pt x="7650" y="16113"/>
                  </a:cubicBezTo>
                  <a:cubicBezTo>
                    <a:pt x="7650" y="16087"/>
                    <a:pt x="7672" y="16065"/>
                    <a:pt x="7698" y="16065"/>
                  </a:cubicBez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" name="Freeform 532"/>
            <p:cNvSpPr>
              <a:spLocks/>
            </p:cNvSpPr>
            <p:nvPr/>
          </p:nvSpPr>
          <p:spPr bwMode="auto">
            <a:xfrm>
              <a:off x="5672442" y="1749152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" name="Freeform 533"/>
            <p:cNvSpPr>
              <a:spLocks noEditPoints="1"/>
            </p:cNvSpPr>
            <p:nvPr/>
          </p:nvSpPr>
          <p:spPr bwMode="auto">
            <a:xfrm>
              <a:off x="5662221" y="1738931"/>
              <a:ext cx="81767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" name="Freeform 534"/>
            <p:cNvSpPr>
              <a:spLocks/>
            </p:cNvSpPr>
            <p:nvPr/>
          </p:nvSpPr>
          <p:spPr bwMode="auto">
            <a:xfrm>
              <a:off x="5715882" y="1210004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" name="Freeform 535"/>
            <p:cNvSpPr>
              <a:spLocks noEditPoints="1"/>
            </p:cNvSpPr>
            <p:nvPr/>
          </p:nvSpPr>
          <p:spPr bwMode="auto">
            <a:xfrm>
              <a:off x="5705661" y="1199783"/>
              <a:ext cx="81767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" name="Freeform 536"/>
            <p:cNvSpPr>
              <a:spLocks/>
            </p:cNvSpPr>
            <p:nvPr/>
          </p:nvSpPr>
          <p:spPr bwMode="auto">
            <a:xfrm>
              <a:off x="5756765" y="1422086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" name="Freeform 537"/>
            <p:cNvSpPr>
              <a:spLocks noEditPoints="1"/>
            </p:cNvSpPr>
            <p:nvPr/>
          </p:nvSpPr>
          <p:spPr bwMode="auto">
            <a:xfrm>
              <a:off x="5749098" y="1411865"/>
              <a:ext cx="79212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" name="Freeform 538"/>
            <p:cNvSpPr>
              <a:spLocks/>
            </p:cNvSpPr>
            <p:nvPr/>
          </p:nvSpPr>
          <p:spPr bwMode="auto">
            <a:xfrm>
              <a:off x="5802759" y="1669942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" name="Freeform 539"/>
            <p:cNvSpPr>
              <a:spLocks noEditPoints="1"/>
            </p:cNvSpPr>
            <p:nvPr/>
          </p:nvSpPr>
          <p:spPr bwMode="auto">
            <a:xfrm>
              <a:off x="5792538" y="1659721"/>
              <a:ext cx="81767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" name="Freeform 540"/>
            <p:cNvSpPr>
              <a:spLocks/>
            </p:cNvSpPr>
            <p:nvPr/>
          </p:nvSpPr>
          <p:spPr bwMode="auto">
            <a:xfrm>
              <a:off x="5846197" y="1976567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" name="Freeform 541"/>
            <p:cNvSpPr>
              <a:spLocks noEditPoints="1"/>
            </p:cNvSpPr>
            <p:nvPr/>
          </p:nvSpPr>
          <p:spPr bwMode="auto">
            <a:xfrm>
              <a:off x="5835976" y="1966346"/>
              <a:ext cx="81767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" name="Freeform 542"/>
            <p:cNvSpPr>
              <a:spLocks/>
            </p:cNvSpPr>
            <p:nvPr/>
          </p:nvSpPr>
          <p:spPr bwMode="auto">
            <a:xfrm>
              <a:off x="5887080" y="2232087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" name="Freeform 543"/>
            <p:cNvSpPr>
              <a:spLocks noEditPoints="1"/>
            </p:cNvSpPr>
            <p:nvPr/>
          </p:nvSpPr>
          <p:spPr bwMode="auto">
            <a:xfrm>
              <a:off x="5876859" y="2221866"/>
              <a:ext cx="81767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" name="Freeform 544"/>
            <p:cNvSpPr>
              <a:spLocks/>
            </p:cNvSpPr>
            <p:nvPr/>
          </p:nvSpPr>
          <p:spPr bwMode="auto">
            <a:xfrm>
              <a:off x="5933074" y="2587260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" name="Freeform 545"/>
            <p:cNvSpPr>
              <a:spLocks noEditPoints="1"/>
            </p:cNvSpPr>
            <p:nvPr/>
          </p:nvSpPr>
          <p:spPr bwMode="auto">
            <a:xfrm>
              <a:off x="5922853" y="2577040"/>
              <a:ext cx="79212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" name="Freeform 546"/>
            <p:cNvSpPr>
              <a:spLocks/>
            </p:cNvSpPr>
            <p:nvPr/>
          </p:nvSpPr>
          <p:spPr bwMode="auto">
            <a:xfrm>
              <a:off x="5976513" y="2898996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13 h 25"/>
                <a:gd name="T8" fmla="*/ 25 w 25"/>
                <a:gd name="T9" fmla="*/ 13 h 25"/>
                <a:gd name="T10" fmla="*/ 24 w 25"/>
                <a:gd name="T11" fmla="*/ 13 h 25"/>
                <a:gd name="T12" fmla="*/ 12 w 25"/>
                <a:gd name="T13" fmla="*/ 25 h 25"/>
                <a:gd name="T14" fmla="*/ 12 w 25"/>
                <a:gd name="T15" fmla="*/ 25 h 25"/>
                <a:gd name="T16" fmla="*/ 12 w 25"/>
                <a:gd name="T17" fmla="*/ 25 h 25"/>
                <a:gd name="T18" fmla="*/ 0 w 25"/>
                <a:gd name="T19" fmla="*/ 13 h 25"/>
                <a:gd name="T20" fmla="*/ 0 w 25"/>
                <a:gd name="T21" fmla="*/ 13 h 25"/>
                <a:gd name="T22" fmla="*/ 0 w 25"/>
                <a:gd name="T23" fmla="*/ 13 h 25"/>
                <a:gd name="T24" fmla="*/ 12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9" name="Freeform 547"/>
            <p:cNvSpPr>
              <a:spLocks noEditPoints="1"/>
            </p:cNvSpPr>
            <p:nvPr/>
          </p:nvSpPr>
          <p:spPr bwMode="auto">
            <a:xfrm>
              <a:off x="5966292" y="2888775"/>
              <a:ext cx="81767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" name="Freeform 548"/>
            <p:cNvSpPr>
              <a:spLocks/>
            </p:cNvSpPr>
            <p:nvPr/>
          </p:nvSpPr>
          <p:spPr bwMode="auto">
            <a:xfrm>
              <a:off x="6017397" y="3154516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" name="Freeform 549"/>
            <p:cNvSpPr>
              <a:spLocks noEditPoints="1"/>
            </p:cNvSpPr>
            <p:nvPr/>
          </p:nvSpPr>
          <p:spPr bwMode="auto">
            <a:xfrm>
              <a:off x="6007176" y="3144296"/>
              <a:ext cx="81767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2" name="Freeform 550"/>
            <p:cNvSpPr>
              <a:spLocks/>
            </p:cNvSpPr>
            <p:nvPr/>
          </p:nvSpPr>
          <p:spPr bwMode="auto">
            <a:xfrm>
              <a:off x="6060835" y="3154516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3" name="Freeform 551"/>
            <p:cNvSpPr>
              <a:spLocks noEditPoints="1"/>
            </p:cNvSpPr>
            <p:nvPr/>
          </p:nvSpPr>
          <p:spPr bwMode="auto">
            <a:xfrm>
              <a:off x="6053170" y="3144296"/>
              <a:ext cx="79212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4" name="Freeform 552"/>
            <p:cNvSpPr>
              <a:spLocks/>
            </p:cNvSpPr>
            <p:nvPr/>
          </p:nvSpPr>
          <p:spPr bwMode="auto">
            <a:xfrm>
              <a:off x="6106828" y="3226062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5" name="Freeform 553"/>
            <p:cNvSpPr>
              <a:spLocks noEditPoints="1"/>
            </p:cNvSpPr>
            <p:nvPr/>
          </p:nvSpPr>
          <p:spPr bwMode="auto">
            <a:xfrm>
              <a:off x="6096608" y="3215841"/>
              <a:ext cx="81767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6" name="Freeform 554"/>
            <p:cNvSpPr>
              <a:spLocks/>
            </p:cNvSpPr>
            <p:nvPr/>
          </p:nvSpPr>
          <p:spPr bwMode="auto">
            <a:xfrm>
              <a:off x="6147712" y="3154516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7" name="Freeform 555"/>
            <p:cNvSpPr>
              <a:spLocks noEditPoints="1"/>
            </p:cNvSpPr>
            <p:nvPr/>
          </p:nvSpPr>
          <p:spPr bwMode="auto">
            <a:xfrm>
              <a:off x="6137491" y="3144296"/>
              <a:ext cx="81767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8" name="Freeform 556"/>
            <p:cNvSpPr>
              <a:spLocks/>
            </p:cNvSpPr>
            <p:nvPr/>
          </p:nvSpPr>
          <p:spPr bwMode="auto">
            <a:xfrm>
              <a:off x="6191151" y="3448366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13 h 25"/>
                <a:gd name="T8" fmla="*/ 25 w 25"/>
                <a:gd name="T9" fmla="*/ 13 h 25"/>
                <a:gd name="T10" fmla="*/ 25 w 25"/>
                <a:gd name="T11" fmla="*/ 13 h 25"/>
                <a:gd name="T12" fmla="*/ 13 w 25"/>
                <a:gd name="T13" fmla="*/ 25 h 25"/>
                <a:gd name="T14" fmla="*/ 13 w 25"/>
                <a:gd name="T15" fmla="*/ 25 h 25"/>
                <a:gd name="T16" fmla="*/ 13 w 25"/>
                <a:gd name="T17" fmla="*/ 25 h 25"/>
                <a:gd name="T18" fmla="*/ 1 w 25"/>
                <a:gd name="T19" fmla="*/ 13 h 25"/>
                <a:gd name="T20" fmla="*/ 0 w 25"/>
                <a:gd name="T21" fmla="*/ 13 h 25"/>
                <a:gd name="T22" fmla="*/ 1 w 25"/>
                <a:gd name="T23" fmla="*/ 13 h 25"/>
                <a:gd name="T24" fmla="*/ 13 w 25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9" name="Freeform 557"/>
            <p:cNvSpPr>
              <a:spLocks noEditPoints="1"/>
            </p:cNvSpPr>
            <p:nvPr/>
          </p:nvSpPr>
          <p:spPr bwMode="auto">
            <a:xfrm>
              <a:off x="6180930" y="3438145"/>
              <a:ext cx="81767" cy="81767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0" name="Freeform 558"/>
            <p:cNvSpPr>
              <a:spLocks/>
            </p:cNvSpPr>
            <p:nvPr/>
          </p:nvSpPr>
          <p:spPr bwMode="auto">
            <a:xfrm>
              <a:off x="6237145" y="3670668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1" name="Freeform 559"/>
            <p:cNvSpPr>
              <a:spLocks noEditPoints="1"/>
            </p:cNvSpPr>
            <p:nvPr/>
          </p:nvSpPr>
          <p:spPr bwMode="auto">
            <a:xfrm>
              <a:off x="6226924" y="3660448"/>
              <a:ext cx="79212" cy="79212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" name="Freeform 560"/>
            <p:cNvSpPr>
              <a:spLocks/>
            </p:cNvSpPr>
            <p:nvPr/>
          </p:nvSpPr>
          <p:spPr bwMode="auto">
            <a:xfrm>
              <a:off x="6321466" y="3670668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" name="Freeform 561"/>
            <p:cNvSpPr>
              <a:spLocks noEditPoints="1"/>
            </p:cNvSpPr>
            <p:nvPr/>
          </p:nvSpPr>
          <p:spPr bwMode="auto">
            <a:xfrm>
              <a:off x="6311245" y="3660448"/>
              <a:ext cx="81767" cy="79212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4" name="Freeform 562"/>
            <p:cNvSpPr>
              <a:spLocks/>
            </p:cNvSpPr>
            <p:nvPr/>
          </p:nvSpPr>
          <p:spPr bwMode="auto">
            <a:xfrm>
              <a:off x="6364906" y="3670668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5" name="Freeform 563"/>
            <p:cNvSpPr>
              <a:spLocks noEditPoints="1"/>
            </p:cNvSpPr>
            <p:nvPr/>
          </p:nvSpPr>
          <p:spPr bwMode="auto">
            <a:xfrm>
              <a:off x="6357239" y="3660448"/>
              <a:ext cx="79212" cy="79212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6" name="Freeform 564"/>
            <p:cNvSpPr>
              <a:spLocks/>
            </p:cNvSpPr>
            <p:nvPr/>
          </p:nvSpPr>
          <p:spPr bwMode="auto">
            <a:xfrm>
              <a:off x="6451783" y="3670668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7" name="Freeform 565"/>
            <p:cNvSpPr>
              <a:spLocks noEditPoints="1"/>
            </p:cNvSpPr>
            <p:nvPr/>
          </p:nvSpPr>
          <p:spPr bwMode="auto">
            <a:xfrm>
              <a:off x="6441562" y="3660448"/>
              <a:ext cx="81767" cy="79212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8" name="Freeform 566"/>
            <p:cNvSpPr>
              <a:spLocks/>
            </p:cNvSpPr>
            <p:nvPr/>
          </p:nvSpPr>
          <p:spPr bwMode="auto">
            <a:xfrm>
              <a:off x="6842730" y="3670668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9" name="Freeform 567"/>
            <p:cNvSpPr>
              <a:spLocks noEditPoints="1"/>
            </p:cNvSpPr>
            <p:nvPr/>
          </p:nvSpPr>
          <p:spPr bwMode="auto">
            <a:xfrm>
              <a:off x="6832509" y="3660448"/>
              <a:ext cx="81767" cy="79212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0" name="Freeform 568"/>
            <p:cNvSpPr>
              <a:spLocks/>
            </p:cNvSpPr>
            <p:nvPr/>
          </p:nvSpPr>
          <p:spPr bwMode="auto">
            <a:xfrm>
              <a:off x="6886169" y="3670668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12 h 25"/>
                <a:gd name="T8" fmla="*/ 25 w 25"/>
                <a:gd name="T9" fmla="*/ 12 h 25"/>
                <a:gd name="T10" fmla="*/ 24 w 25"/>
                <a:gd name="T11" fmla="*/ 12 h 25"/>
                <a:gd name="T12" fmla="*/ 12 w 25"/>
                <a:gd name="T13" fmla="*/ 24 h 25"/>
                <a:gd name="T14" fmla="*/ 12 w 25"/>
                <a:gd name="T15" fmla="*/ 25 h 25"/>
                <a:gd name="T16" fmla="*/ 12 w 25"/>
                <a:gd name="T17" fmla="*/ 24 h 25"/>
                <a:gd name="T18" fmla="*/ 0 w 25"/>
                <a:gd name="T19" fmla="*/ 12 h 25"/>
                <a:gd name="T20" fmla="*/ 0 w 25"/>
                <a:gd name="T21" fmla="*/ 12 h 25"/>
                <a:gd name="T22" fmla="*/ 0 w 25"/>
                <a:gd name="T23" fmla="*/ 12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1" name="Freeform 569"/>
            <p:cNvSpPr>
              <a:spLocks noEditPoints="1"/>
            </p:cNvSpPr>
            <p:nvPr/>
          </p:nvSpPr>
          <p:spPr bwMode="auto">
            <a:xfrm>
              <a:off x="6875948" y="3660448"/>
              <a:ext cx="81767" cy="79212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2" name="Freeform 570"/>
            <p:cNvSpPr>
              <a:spLocks/>
            </p:cNvSpPr>
            <p:nvPr/>
          </p:nvSpPr>
          <p:spPr bwMode="auto">
            <a:xfrm>
              <a:off x="6929607" y="3670668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3" name="Freeform 571"/>
            <p:cNvSpPr>
              <a:spLocks noEditPoints="1"/>
            </p:cNvSpPr>
            <p:nvPr/>
          </p:nvSpPr>
          <p:spPr bwMode="auto">
            <a:xfrm>
              <a:off x="6919386" y="3660448"/>
              <a:ext cx="81767" cy="79212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4" name="Freeform 572"/>
            <p:cNvSpPr>
              <a:spLocks/>
            </p:cNvSpPr>
            <p:nvPr/>
          </p:nvSpPr>
          <p:spPr bwMode="auto">
            <a:xfrm>
              <a:off x="7100807" y="3670668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12 h 25"/>
                <a:gd name="T8" fmla="*/ 25 w 25"/>
                <a:gd name="T9" fmla="*/ 12 h 25"/>
                <a:gd name="T10" fmla="*/ 25 w 25"/>
                <a:gd name="T11" fmla="*/ 12 h 25"/>
                <a:gd name="T12" fmla="*/ 13 w 25"/>
                <a:gd name="T13" fmla="*/ 24 h 25"/>
                <a:gd name="T14" fmla="*/ 13 w 25"/>
                <a:gd name="T15" fmla="*/ 25 h 25"/>
                <a:gd name="T16" fmla="*/ 13 w 25"/>
                <a:gd name="T17" fmla="*/ 24 h 25"/>
                <a:gd name="T18" fmla="*/ 1 w 25"/>
                <a:gd name="T19" fmla="*/ 12 h 25"/>
                <a:gd name="T20" fmla="*/ 0 w 25"/>
                <a:gd name="T21" fmla="*/ 12 h 25"/>
                <a:gd name="T22" fmla="*/ 1 w 25"/>
                <a:gd name="T23" fmla="*/ 12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5" name="Freeform 573"/>
            <p:cNvSpPr>
              <a:spLocks noEditPoints="1"/>
            </p:cNvSpPr>
            <p:nvPr/>
          </p:nvSpPr>
          <p:spPr bwMode="auto">
            <a:xfrm>
              <a:off x="7093141" y="3660448"/>
              <a:ext cx="79212" cy="79212"/>
            </a:xfrm>
            <a:custGeom>
              <a:avLst/>
              <a:gdLst>
                <a:gd name="T0" fmla="*/ 239 w 528"/>
                <a:gd name="T1" fmla="*/ 39 h 528"/>
                <a:gd name="T2" fmla="*/ 224 w 528"/>
                <a:gd name="T3" fmla="*/ 72 h 528"/>
                <a:gd name="T4" fmla="*/ 224 w 528"/>
                <a:gd name="T5" fmla="*/ 64 h 528"/>
                <a:gd name="T6" fmla="*/ 320 w 528"/>
                <a:gd name="T7" fmla="*/ 64 h 528"/>
                <a:gd name="T8" fmla="*/ 320 w 528"/>
                <a:gd name="T9" fmla="*/ 72 h 528"/>
                <a:gd name="T10" fmla="*/ 306 w 528"/>
                <a:gd name="T11" fmla="*/ 39 h 528"/>
                <a:gd name="T12" fmla="*/ 506 w 528"/>
                <a:gd name="T13" fmla="*/ 239 h 528"/>
                <a:gd name="T14" fmla="*/ 472 w 528"/>
                <a:gd name="T15" fmla="*/ 224 h 528"/>
                <a:gd name="T16" fmla="*/ 480 w 528"/>
                <a:gd name="T17" fmla="*/ 224 h 528"/>
                <a:gd name="T18" fmla="*/ 528 w 528"/>
                <a:gd name="T19" fmla="*/ 272 h 528"/>
                <a:gd name="T20" fmla="*/ 480 w 528"/>
                <a:gd name="T21" fmla="*/ 320 h 528"/>
                <a:gd name="T22" fmla="*/ 472 w 528"/>
                <a:gd name="T23" fmla="*/ 320 h 528"/>
                <a:gd name="T24" fmla="*/ 506 w 528"/>
                <a:gd name="T25" fmla="*/ 306 h 528"/>
                <a:gd name="T26" fmla="*/ 306 w 528"/>
                <a:gd name="T27" fmla="*/ 506 h 528"/>
                <a:gd name="T28" fmla="*/ 320 w 528"/>
                <a:gd name="T29" fmla="*/ 472 h 528"/>
                <a:gd name="T30" fmla="*/ 320 w 528"/>
                <a:gd name="T31" fmla="*/ 480 h 528"/>
                <a:gd name="T32" fmla="*/ 272 w 528"/>
                <a:gd name="T33" fmla="*/ 528 h 528"/>
                <a:gd name="T34" fmla="*/ 224 w 528"/>
                <a:gd name="T35" fmla="*/ 480 h 528"/>
                <a:gd name="T36" fmla="*/ 224 w 528"/>
                <a:gd name="T37" fmla="*/ 472 h 528"/>
                <a:gd name="T38" fmla="*/ 239 w 528"/>
                <a:gd name="T39" fmla="*/ 506 h 528"/>
                <a:gd name="T40" fmla="*/ 39 w 528"/>
                <a:gd name="T41" fmla="*/ 306 h 528"/>
                <a:gd name="T42" fmla="*/ 72 w 528"/>
                <a:gd name="T43" fmla="*/ 320 h 528"/>
                <a:gd name="T44" fmla="*/ 64 w 528"/>
                <a:gd name="T45" fmla="*/ 320 h 528"/>
                <a:gd name="T46" fmla="*/ 64 w 528"/>
                <a:gd name="T47" fmla="*/ 224 h 528"/>
                <a:gd name="T48" fmla="*/ 72 w 528"/>
                <a:gd name="T49" fmla="*/ 224 h 528"/>
                <a:gd name="T50" fmla="*/ 39 w 528"/>
                <a:gd name="T51" fmla="*/ 239 h 528"/>
                <a:gd name="T52" fmla="*/ 239 w 528"/>
                <a:gd name="T53" fmla="*/ 39 h 528"/>
                <a:gd name="T54" fmla="*/ 106 w 528"/>
                <a:gd name="T55" fmla="*/ 306 h 528"/>
                <a:gd name="T56" fmla="*/ 72 w 528"/>
                <a:gd name="T57" fmla="*/ 320 h 528"/>
                <a:gd name="T58" fmla="*/ 64 w 528"/>
                <a:gd name="T59" fmla="*/ 320 h 528"/>
                <a:gd name="T60" fmla="*/ 64 w 528"/>
                <a:gd name="T61" fmla="*/ 224 h 528"/>
                <a:gd name="T62" fmla="*/ 72 w 528"/>
                <a:gd name="T63" fmla="*/ 224 h 528"/>
                <a:gd name="T64" fmla="*/ 106 w 528"/>
                <a:gd name="T65" fmla="*/ 239 h 528"/>
                <a:gd name="T66" fmla="*/ 306 w 528"/>
                <a:gd name="T67" fmla="*/ 439 h 528"/>
                <a:gd name="T68" fmla="*/ 320 w 528"/>
                <a:gd name="T69" fmla="*/ 472 h 528"/>
                <a:gd name="T70" fmla="*/ 320 w 528"/>
                <a:gd name="T71" fmla="*/ 480 h 528"/>
                <a:gd name="T72" fmla="*/ 224 w 528"/>
                <a:gd name="T73" fmla="*/ 480 h 528"/>
                <a:gd name="T74" fmla="*/ 224 w 528"/>
                <a:gd name="T75" fmla="*/ 472 h 528"/>
                <a:gd name="T76" fmla="*/ 239 w 528"/>
                <a:gd name="T77" fmla="*/ 439 h 528"/>
                <a:gd name="T78" fmla="*/ 439 w 528"/>
                <a:gd name="T79" fmla="*/ 239 h 528"/>
                <a:gd name="T80" fmla="*/ 472 w 528"/>
                <a:gd name="T81" fmla="*/ 224 h 528"/>
                <a:gd name="T82" fmla="*/ 480 w 528"/>
                <a:gd name="T83" fmla="*/ 224 h 528"/>
                <a:gd name="T84" fmla="*/ 480 w 528"/>
                <a:gd name="T85" fmla="*/ 320 h 528"/>
                <a:gd name="T86" fmla="*/ 472 w 528"/>
                <a:gd name="T87" fmla="*/ 320 h 528"/>
                <a:gd name="T88" fmla="*/ 439 w 528"/>
                <a:gd name="T89" fmla="*/ 306 h 528"/>
                <a:gd name="T90" fmla="*/ 239 w 528"/>
                <a:gd name="T91" fmla="*/ 106 h 528"/>
                <a:gd name="T92" fmla="*/ 224 w 528"/>
                <a:gd name="T93" fmla="*/ 72 h 528"/>
                <a:gd name="T94" fmla="*/ 224 w 528"/>
                <a:gd name="T95" fmla="*/ 64 h 528"/>
                <a:gd name="T96" fmla="*/ 320 w 528"/>
                <a:gd name="T97" fmla="*/ 64 h 528"/>
                <a:gd name="T98" fmla="*/ 320 w 528"/>
                <a:gd name="T99" fmla="*/ 72 h 528"/>
                <a:gd name="T100" fmla="*/ 306 w 528"/>
                <a:gd name="T101" fmla="*/ 106 h 528"/>
                <a:gd name="T102" fmla="*/ 106 w 528"/>
                <a:gd name="T103" fmla="*/ 3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8" h="528">
                  <a:moveTo>
                    <a:pt x="239" y="39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06" y="39"/>
                  </a:lnTo>
                  <a:lnTo>
                    <a:pt x="506" y="239"/>
                  </a:lnTo>
                  <a:lnTo>
                    <a:pt x="472" y="224"/>
                  </a:lnTo>
                  <a:lnTo>
                    <a:pt x="480" y="224"/>
                  </a:lnTo>
                  <a:cubicBezTo>
                    <a:pt x="507" y="224"/>
                    <a:pt x="528" y="246"/>
                    <a:pt x="528" y="272"/>
                  </a:cubicBezTo>
                  <a:cubicBezTo>
                    <a:pt x="528" y="299"/>
                    <a:pt x="507" y="320"/>
                    <a:pt x="480" y="320"/>
                  </a:cubicBezTo>
                  <a:lnTo>
                    <a:pt x="472" y="320"/>
                  </a:lnTo>
                  <a:lnTo>
                    <a:pt x="506" y="306"/>
                  </a:lnTo>
                  <a:lnTo>
                    <a:pt x="306" y="506"/>
                  </a:lnTo>
                  <a:lnTo>
                    <a:pt x="320" y="472"/>
                  </a:lnTo>
                  <a:lnTo>
                    <a:pt x="320" y="480"/>
                  </a:lnTo>
                  <a:cubicBezTo>
                    <a:pt x="320" y="507"/>
                    <a:pt x="299" y="528"/>
                    <a:pt x="272" y="528"/>
                  </a:cubicBezTo>
                  <a:cubicBezTo>
                    <a:pt x="246" y="528"/>
                    <a:pt x="224" y="507"/>
                    <a:pt x="224" y="480"/>
                  </a:cubicBezTo>
                  <a:lnTo>
                    <a:pt x="224" y="472"/>
                  </a:lnTo>
                  <a:lnTo>
                    <a:pt x="239" y="506"/>
                  </a:lnTo>
                  <a:lnTo>
                    <a:pt x="39" y="306"/>
                  </a:lnTo>
                  <a:lnTo>
                    <a:pt x="72" y="320"/>
                  </a:lnTo>
                  <a:lnTo>
                    <a:pt x="64" y="320"/>
                  </a:lnTo>
                  <a:cubicBezTo>
                    <a:pt x="0" y="320"/>
                    <a:pt x="0" y="224"/>
                    <a:pt x="64" y="224"/>
                  </a:cubicBezTo>
                  <a:lnTo>
                    <a:pt x="72" y="224"/>
                  </a:lnTo>
                  <a:lnTo>
                    <a:pt x="39" y="239"/>
                  </a:lnTo>
                  <a:lnTo>
                    <a:pt x="239" y="39"/>
                  </a:lnTo>
                  <a:close/>
                  <a:moveTo>
                    <a:pt x="106" y="306"/>
                  </a:moveTo>
                  <a:cubicBezTo>
                    <a:pt x="97" y="315"/>
                    <a:pt x="85" y="320"/>
                    <a:pt x="72" y="320"/>
                  </a:cubicBezTo>
                  <a:lnTo>
                    <a:pt x="64" y="320"/>
                  </a:lnTo>
                  <a:lnTo>
                    <a:pt x="64" y="224"/>
                  </a:lnTo>
                  <a:lnTo>
                    <a:pt x="72" y="224"/>
                  </a:lnTo>
                  <a:cubicBezTo>
                    <a:pt x="85" y="224"/>
                    <a:pt x="97" y="230"/>
                    <a:pt x="106" y="239"/>
                  </a:cubicBezTo>
                  <a:lnTo>
                    <a:pt x="306" y="439"/>
                  </a:lnTo>
                  <a:cubicBezTo>
                    <a:pt x="315" y="448"/>
                    <a:pt x="320" y="460"/>
                    <a:pt x="320" y="472"/>
                  </a:cubicBezTo>
                  <a:lnTo>
                    <a:pt x="320" y="480"/>
                  </a:lnTo>
                  <a:lnTo>
                    <a:pt x="224" y="480"/>
                  </a:lnTo>
                  <a:lnTo>
                    <a:pt x="224" y="472"/>
                  </a:lnTo>
                  <a:cubicBezTo>
                    <a:pt x="224" y="460"/>
                    <a:pt x="230" y="448"/>
                    <a:pt x="239" y="439"/>
                  </a:cubicBezTo>
                  <a:lnTo>
                    <a:pt x="439" y="239"/>
                  </a:lnTo>
                  <a:cubicBezTo>
                    <a:pt x="448" y="230"/>
                    <a:pt x="460" y="224"/>
                    <a:pt x="472" y="224"/>
                  </a:cubicBezTo>
                  <a:lnTo>
                    <a:pt x="480" y="224"/>
                  </a:lnTo>
                  <a:lnTo>
                    <a:pt x="480" y="320"/>
                  </a:lnTo>
                  <a:lnTo>
                    <a:pt x="472" y="320"/>
                  </a:lnTo>
                  <a:cubicBezTo>
                    <a:pt x="460" y="320"/>
                    <a:pt x="448" y="315"/>
                    <a:pt x="439" y="306"/>
                  </a:cubicBezTo>
                  <a:lnTo>
                    <a:pt x="239" y="106"/>
                  </a:lnTo>
                  <a:cubicBezTo>
                    <a:pt x="230" y="97"/>
                    <a:pt x="224" y="85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5"/>
                    <a:pt x="315" y="97"/>
                    <a:pt x="306" y="106"/>
                  </a:cubicBezTo>
                  <a:lnTo>
                    <a:pt x="106" y="30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6" name="Freeform 574"/>
            <p:cNvSpPr>
              <a:spLocks/>
            </p:cNvSpPr>
            <p:nvPr/>
          </p:nvSpPr>
          <p:spPr bwMode="auto">
            <a:xfrm>
              <a:off x="5695440" y="1652054"/>
              <a:ext cx="449718" cy="2041612"/>
            </a:xfrm>
            <a:custGeom>
              <a:avLst/>
              <a:gdLst>
                <a:gd name="T0" fmla="*/ 2 w 2929"/>
                <a:gd name="T1" fmla="*/ 3805 h 13328"/>
                <a:gd name="T2" fmla="*/ 290 w 2929"/>
                <a:gd name="T3" fmla="*/ 45 h 13328"/>
                <a:gd name="T4" fmla="*/ 336 w 2929"/>
                <a:gd name="T5" fmla="*/ 1 h 13328"/>
                <a:gd name="T6" fmla="*/ 385 w 2929"/>
                <a:gd name="T7" fmla="*/ 41 h 13328"/>
                <a:gd name="T8" fmla="*/ 673 w 2929"/>
                <a:gd name="T9" fmla="*/ 1897 h 13328"/>
                <a:gd name="T10" fmla="*/ 945 w 2929"/>
                <a:gd name="T11" fmla="*/ 3834 h 13328"/>
                <a:gd name="T12" fmla="*/ 1233 w 2929"/>
                <a:gd name="T13" fmla="*/ 5769 h 13328"/>
                <a:gd name="T14" fmla="*/ 1521 w 2929"/>
                <a:gd name="T15" fmla="*/ 8251 h 13328"/>
                <a:gd name="T16" fmla="*/ 1809 w 2929"/>
                <a:gd name="T17" fmla="*/ 9896 h 13328"/>
                <a:gd name="T18" fmla="*/ 2080 w 2929"/>
                <a:gd name="T19" fmla="*/ 10965 h 13328"/>
                <a:gd name="T20" fmla="*/ 2033 w 2929"/>
                <a:gd name="T21" fmla="*/ 10928 h 13328"/>
                <a:gd name="T22" fmla="*/ 2321 w 2929"/>
                <a:gd name="T23" fmla="*/ 10928 h 13328"/>
                <a:gd name="T24" fmla="*/ 2369 w 2929"/>
                <a:gd name="T25" fmla="*/ 10971 h 13328"/>
                <a:gd name="T26" fmla="*/ 2657 w 2929"/>
                <a:gd name="T27" fmla="*/ 13275 h 13328"/>
                <a:gd name="T28" fmla="*/ 2609 w 2929"/>
                <a:gd name="T29" fmla="*/ 13232 h 13328"/>
                <a:gd name="T30" fmla="*/ 2881 w 2929"/>
                <a:gd name="T31" fmla="*/ 13232 h 13328"/>
                <a:gd name="T32" fmla="*/ 2929 w 2929"/>
                <a:gd name="T33" fmla="*/ 13280 h 13328"/>
                <a:gd name="T34" fmla="*/ 2881 w 2929"/>
                <a:gd name="T35" fmla="*/ 13328 h 13328"/>
                <a:gd name="T36" fmla="*/ 2609 w 2929"/>
                <a:gd name="T37" fmla="*/ 13328 h 13328"/>
                <a:gd name="T38" fmla="*/ 2562 w 2929"/>
                <a:gd name="T39" fmla="*/ 13286 h 13328"/>
                <a:gd name="T40" fmla="*/ 2274 w 2929"/>
                <a:gd name="T41" fmla="*/ 10982 h 13328"/>
                <a:gd name="T42" fmla="*/ 2321 w 2929"/>
                <a:gd name="T43" fmla="*/ 11024 h 13328"/>
                <a:gd name="T44" fmla="*/ 2033 w 2929"/>
                <a:gd name="T45" fmla="*/ 11024 h 13328"/>
                <a:gd name="T46" fmla="*/ 1987 w 2929"/>
                <a:gd name="T47" fmla="*/ 10988 h 13328"/>
                <a:gd name="T48" fmla="*/ 1714 w 2929"/>
                <a:gd name="T49" fmla="*/ 9913 h 13328"/>
                <a:gd name="T50" fmla="*/ 1426 w 2929"/>
                <a:gd name="T51" fmla="*/ 8262 h 13328"/>
                <a:gd name="T52" fmla="*/ 1138 w 2929"/>
                <a:gd name="T53" fmla="*/ 5784 h 13328"/>
                <a:gd name="T54" fmla="*/ 850 w 2929"/>
                <a:gd name="T55" fmla="*/ 3847 h 13328"/>
                <a:gd name="T56" fmla="*/ 578 w 2929"/>
                <a:gd name="T57" fmla="*/ 1912 h 13328"/>
                <a:gd name="T58" fmla="*/ 290 w 2929"/>
                <a:gd name="T59" fmla="*/ 56 h 13328"/>
                <a:gd name="T60" fmla="*/ 385 w 2929"/>
                <a:gd name="T61" fmla="*/ 52 h 13328"/>
                <a:gd name="T62" fmla="*/ 97 w 2929"/>
                <a:gd name="T63" fmla="*/ 3812 h 13328"/>
                <a:gd name="T64" fmla="*/ 46 w 2929"/>
                <a:gd name="T65" fmla="*/ 3856 h 13328"/>
                <a:gd name="T66" fmla="*/ 2 w 2929"/>
                <a:gd name="T67" fmla="*/ 3805 h 1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29" h="13328">
                  <a:moveTo>
                    <a:pt x="2" y="3805"/>
                  </a:moveTo>
                  <a:lnTo>
                    <a:pt x="290" y="45"/>
                  </a:lnTo>
                  <a:cubicBezTo>
                    <a:pt x="291" y="20"/>
                    <a:pt x="311" y="1"/>
                    <a:pt x="336" y="1"/>
                  </a:cubicBezTo>
                  <a:cubicBezTo>
                    <a:pt x="360" y="0"/>
                    <a:pt x="381" y="17"/>
                    <a:pt x="385" y="41"/>
                  </a:cubicBezTo>
                  <a:lnTo>
                    <a:pt x="673" y="1897"/>
                  </a:lnTo>
                  <a:lnTo>
                    <a:pt x="945" y="3834"/>
                  </a:lnTo>
                  <a:lnTo>
                    <a:pt x="1233" y="5769"/>
                  </a:lnTo>
                  <a:lnTo>
                    <a:pt x="1521" y="8251"/>
                  </a:lnTo>
                  <a:lnTo>
                    <a:pt x="1809" y="9896"/>
                  </a:lnTo>
                  <a:lnTo>
                    <a:pt x="2080" y="10965"/>
                  </a:lnTo>
                  <a:lnTo>
                    <a:pt x="2033" y="10928"/>
                  </a:lnTo>
                  <a:lnTo>
                    <a:pt x="2321" y="10928"/>
                  </a:lnTo>
                  <a:cubicBezTo>
                    <a:pt x="2346" y="10928"/>
                    <a:pt x="2366" y="10946"/>
                    <a:pt x="2369" y="10971"/>
                  </a:cubicBezTo>
                  <a:lnTo>
                    <a:pt x="2657" y="13275"/>
                  </a:lnTo>
                  <a:lnTo>
                    <a:pt x="2609" y="13232"/>
                  </a:lnTo>
                  <a:lnTo>
                    <a:pt x="2881" y="13232"/>
                  </a:lnTo>
                  <a:cubicBezTo>
                    <a:pt x="2908" y="13232"/>
                    <a:pt x="2929" y="13254"/>
                    <a:pt x="2929" y="13280"/>
                  </a:cubicBezTo>
                  <a:cubicBezTo>
                    <a:pt x="2929" y="13307"/>
                    <a:pt x="2908" y="13328"/>
                    <a:pt x="2881" y="13328"/>
                  </a:cubicBezTo>
                  <a:lnTo>
                    <a:pt x="2609" y="13328"/>
                  </a:lnTo>
                  <a:cubicBezTo>
                    <a:pt x="2585" y="13328"/>
                    <a:pt x="2565" y="13310"/>
                    <a:pt x="2562" y="13286"/>
                  </a:cubicBezTo>
                  <a:lnTo>
                    <a:pt x="2274" y="10982"/>
                  </a:lnTo>
                  <a:lnTo>
                    <a:pt x="2321" y="11024"/>
                  </a:lnTo>
                  <a:lnTo>
                    <a:pt x="2033" y="11024"/>
                  </a:lnTo>
                  <a:cubicBezTo>
                    <a:pt x="2012" y="11024"/>
                    <a:pt x="1992" y="11010"/>
                    <a:pt x="1987" y="10988"/>
                  </a:cubicBezTo>
                  <a:lnTo>
                    <a:pt x="1714" y="9913"/>
                  </a:lnTo>
                  <a:lnTo>
                    <a:pt x="1426" y="8262"/>
                  </a:lnTo>
                  <a:lnTo>
                    <a:pt x="1138" y="5784"/>
                  </a:lnTo>
                  <a:lnTo>
                    <a:pt x="850" y="3847"/>
                  </a:lnTo>
                  <a:lnTo>
                    <a:pt x="578" y="1912"/>
                  </a:lnTo>
                  <a:lnTo>
                    <a:pt x="290" y="56"/>
                  </a:lnTo>
                  <a:lnTo>
                    <a:pt x="385" y="52"/>
                  </a:lnTo>
                  <a:lnTo>
                    <a:pt x="97" y="3812"/>
                  </a:lnTo>
                  <a:cubicBezTo>
                    <a:pt x="95" y="3839"/>
                    <a:pt x="72" y="3858"/>
                    <a:pt x="46" y="3856"/>
                  </a:cubicBezTo>
                  <a:cubicBezTo>
                    <a:pt x="19" y="3854"/>
                    <a:pt x="0" y="3831"/>
                    <a:pt x="2" y="3805"/>
                  </a:cubicBezTo>
                  <a:close/>
                </a:path>
              </a:pathLst>
            </a:custGeom>
            <a:solidFill>
              <a:srgbClr val="BE4B48"/>
            </a:solidFill>
            <a:ln w="1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7" name="Rectangle 575"/>
            <p:cNvSpPr>
              <a:spLocks noChangeArrowheads="1"/>
            </p:cNvSpPr>
            <p:nvPr/>
          </p:nvSpPr>
          <p:spPr bwMode="auto">
            <a:xfrm>
              <a:off x="5672442" y="2203979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8" name="Freeform 576"/>
            <p:cNvSpPr>
              <a:spLocks noEditPoints="1"/>
            </p:cNvSpPr>
            <p:nvPr/>
          </p:nvSpPr>
          <p:spPr bwMode="auto">
            <a:xfrm>
              <a:off x="5664777" y="2196314"/>
              <a:ext cx="76656" cy="74102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49" name="Rectangle 577"/>
            <p:cNvSpPr>
              <a:spLocks noChangeArrowheads="1"/>
            </p:cNvSpPr>
            <p:nvPr/>
          </p:nvSpPr>
          <p:spPr bwMode="auto">
            <a:xfrm>
              <a:off x="5715882" y="1623948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0" name="Freeform 578"/>
            <p:cNvSpPr>
              <a:spLocks noEditPoints="1"/>
            </p:cNvSpPr>
            <p:nvPr/>
          </p:nvSpPr>
          <p:spPr bwMode="auto">
            <a:xfrm>
              <a:off x="5708215" y="1616281"/>
              <a:ext cx="76656" cy="76656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1" name="Rectangle 579"/>
            <p:cNvSpPr>
              <a:spLocks noChangeArrowheads="1"/>
            </p:cNvSpPr>
            <p:nvPr/>
          </p:nvSpPr>
          <p:spPr bwMode="auto">
            <a:xfrm>
              <a:off x="5756765" y="1910131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2" name="Freeform 580"/>
            <p:cNvSpPr>
              <a:spLocks noEditPoints="1"/>
            </p:cNvSpPr>
            <p:nvPr/>
          </p:nvSpPr>
          <p:spPr bwMode="auto">
            <a:xfrm>
              <a:off x="5751655" y="1902465"/>
              <a:ext cx="74102" cy="76656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3" name="Rectangle 581"/>
            <p:cNvSpPr>
              <a:spLocks noChangeArrowheads="1"/>
            </p:cNvSpPr>
            <p:nvPr/>
          </p:nvSpPr>
          <p:spPr bwMode="auto">
            <a:xfrm>
              <a:off x="5802759" y="2206535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4" name="Freeform 582"/>
            <p:cNvSpPr>
              <a:spLocks noEditPoints="1"/>
            </p:cNvSpPr>
            <p:nvPr/>
          </p:nvSpPr>
          <p:spPr bwMode="auto">
            <a:xfrm>
              <a:off x="5795092" y="2198869"/>
              <a:ext cx="76656" cy="74102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5" name="Rectangle 583"/>
            <p:cNvSpPr>
              <a:spLocks noChangeArrowheads="1"/>
            </p:cNvSpPr>
            <p:nvPr/>
          </p:nvSpPr>
          <p:spPr bwMode="auto">
            <a:xfrm>
              <a:off x="5846197" y="2505494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6" name="Freeform 584"/>
            <p:cNvSpPr>
              <a:spLocks noEditPoints="1"/>
            </p:cNvSpPr>
            <p:nvPr/>
          </p:nvSpPr>
          <p:spPr bwMode="auto">
            <a:xfrm>
              <a:off x="5838532" y="2497829"/>
              <a:ext cx="76656" cy="76656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7" name="Rectangle 585"/>
            <p:cNvSpPr>
              <a:spLocks noChangeArrowheads="1"/>
            </p:cNvSpPr>
            <p:nvPr/>
          </p:nvSpPr>
          <p:spPr bwMode="auto">
            <a:xfrm>
              <a:off x="5887080" y="2883664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8" name="Freeform 586"/>
            <p:cNvSpPr>
              <a:spLocks noEditPoints="1"/>
            </p:cNvSpPr>
            <p:nvPr/>
          </p:nvSpPr>
          <p:spPr bwMode="auto">
            <a:xfrm>
              <a:off x="5879415" y="2878554"/>
              <a:ext cx="76656" cy="74102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59" name="Rectangle 587"/>
            <p:cNvSpPr>
              <a:spLocks noChangeArrowheads="1"/>
            </p:cNvSpPr>
            <p:nvPr/>
          </p:nvSpPr>
          <p:spPr bwMode="auto">
            <a:xfrm>
              <a:off x="5933074" y="3136631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0" name="Freeform 588"/>
            <p:cNvSpPr>
              <a:spLocks noEditPoints="1"/>
            </p:cNvSpPr>
            <p:nvPr/>
          </p:nvSpPr>
          <p:spPr bwMode="auto">
            <a:xfrm>
              <a:off x="5925409" y="3128964"/>
              <a:ext cx="74102" cy="76656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1" name="Rectangle 589"/>
            <p:cNvSpPr>
              <a:spLocks noChangeArrowheads="1"/>
            </p:cNvSpPr>
            <p:nvPr/>
          </p:nvSpPr>
          <p:spPr bwMode="auto">
            <a:xfrm>
              <a:off x="5976513" y="3302718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2" name="Freeform 590"/>
            <p:cNvSpPr>
              <a:spLocks noEditPoints="1"/>
            </p:cNvSpPr>
            <p:nvPr/>
          </p:nvSpPr>
          <p:spPr bwMode="auto">
            <a:xfrm>
              <a:off x="5968847" y="3295054"/>
              <a:ext cx="76656" cy="76656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3" name="Rectangle 591"/>
            <p:cNvSpPr>
              <a:spLocks noChangeArrowheads="1"/>
            </p:cNvSpPr>
            <p:nvPr/>
          </p:nvSpPr>
          <p:spPr bwMode="auto">
            <a:xfrm>
              <a:off x="6017397" y="3302718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4" name="Freeform 592"/>
            <p:cNvSpPr>
              <a:spLocks noEditPoints="1"/>
            </p:cNvSpPr>
            <p:nvPr/>
          </p:nvSpPr>
          <p:spPr bwMode="auto">
            <a:xfrm>
              <a:off x="6009730" y="3295054"/>
              <a:ext cx="76656" cy="76656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5" name="Rectangle 593"/>
            <p:cNvSpPr>
              <a:spLocks noChangeArrowheads="1"/>
            </p:cNvSpPr>
            <p:nvPr/>
          </p:nvSpPr>
          <p:spPr bwMode="auto">
            <a:xfrm>
              <a:off x="6060835" y="3655337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6" name="Freeform 594"/>
            <p:cNvSpPr>
              <a:spLocks noEditPoints="1"/>
            </p:cNvSpPr>
            <p:nvPr/>
          </p:nvSpPr>
          <p:spPr bwMode="auto">
            <a:xfrm>
              <a:off x="6055724" y="3647672"/>
              <a:ext cx="74102" cy="76656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7" name="Rectangle 595"/>
            <p:cNvSpPr>
              <a:spLocks noChangeArrowheads="1"/>
            </p:cNvSpPr>
            <p:nvPr/>
          </p:nvSpPr>
          <p:spPr bwMode="auto">
            <a:xfrm>
              <a:off x="6106828" y="3655337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8" name="Freeform 596"/>
            <p:cNvSpPr>
              <a:spLocks noEditPoints="1"/>
            </p:cNvSpPr>
            <p:nvPr/>
          </p:nvSpPr>
          <p:spPr bwMode="auto">
            <a:xfrm>
              <a:off x="6099164" y="3647672"/>
              <a:ext cx="76656" cy="76656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9" name="Freeform 597"/>
            <p:cNvSpPr>
              <a:spLocks noEditPoints="1"/>
            </p:cNvSpPr>
            <p:nvPr/>
          </p:nvSpPr>
          <p:spPr bwMode="auto">
            <a:xfrm>
              <a:off x="5695440" y="1641834"/>
              <a:ext cx="2792849" cy="2064608"/>
            </a:xfrm>
            <a:custGeom>
              <a:avLst/>
              <a:gdLst>
                <a:gd name="T0" fmla="*/ 385 w 18215"/>
                <a:gd name="T1" fmla="*/ 39 h 13478"/>
                <a:gd name="T2" fmla="*/ 944 w 18215"/>
                <a:gd name="T3" fmla="*/ 1779 h 13478"/>
                <a:gd name="T4" fmla="*/ 1804 w 18215"/>
                <a:gd name="T5" fmla="*/ 3770 h 13478"/>
                <a:gd name="T6" fmla="*/ 2366 w 18215"/>
                <a:gd name="T7" fmla="*/ 4349 h 13478"/>
                <a:gd name="T8" fmla="*/ 2871 w 18215"/>
                <a:gd name="T9" fmla="*/ 4659 h 13478"/>
                <a:gd name="T10" fmla="*/ 3490 w 18215"/>
                <a:gd name="T11" fmla="*/ 5662 h 13478"/>
                <a:gd name="T12" fmla="*/ 4026 w 18215"/>
                <a:gd name="T13" fmla="*/ 5586 h 13478"/>
                <a:gd name="T14" fmla="*/ 4543 w 18215"/>
                <a:gd name="T15" fmla="*/ 5825 h 13478"/>
                <a:gd name="T16" fmla="*/ 4910 w 18215"/>
                <a:gd name="T17" fmla="*/ 6270 h 13478"/>
                <a:gd name="T18" fmla="*/ 5431 w 18215"/>
                <a:gd name="T19" fmla="*/ 6466 h 13478"/>
                <a:gd name="T20" fmla="*/ 5968 w 18215"/>
                <a:gd name="T21" fmla="*/ 6912 h 13478"/>
                <a:gd name="T22" fmla="*/ 6606 w 18215"/>
                <a:gd name="T23" fmla="*/ 8382 h 13478"/>
                <a:gd name="T24" fmla="*/ 6897 w 18215"/>
                <a:gd name="T25" fmla="*/ 7734 h 13478"/>
                <a:gd name="T26" fmla="*/ 7408 w 18215"/>
                <a:gd name="T27" fmla="*/ 7842 h 13478"/>
                <a:gd name="T28" fmla="*/ 8012 w 18215"/>
                <a:gd name="T29" fmla="*/ 9033 h 13478"/>
                <a:gd name="T30" fmla="*/ 8500 w 18215"/>
                <a:gd name="T31" fmla="*/ 8807 h 13478"/>
                <a:gd name="T32" fmla="*/ 9154 w 18215"/>
                <a:gd name="T33" fmla="*/ 11112 h 13478"/>
                <a:gd name="T34" fmla="*/ 9666 w 18215"/>
                <a:gd name="T35" fmla="*/ 9297 h 13478"/>
                <a:gd name="T36" fmla="*/ 10195 w 18215"/>
                <a:gd name="T37" fmla="*/ 13422 h 13478"/>
                <a:gd name="T38" fmla="*/ 10850 w 18215"/>
                <a:gd name="T39" fmla="*/ 11114 h 13478"/>
                <a:gd name="T40" fmla="*/ 11378 w 18215"/>
                <a:gd name="T41" fmla="*/ 10001 h 13478"/>
                <a:gd name="T42" fmla="*/ 11891 w 18215"/>
                <a:gd name="T43" fmla="*/ 9342 h 13478"/>
                <a:gd name="T44" fmla="*/ 12226 w 18215"/>
                <a:gd name="T45" fmla="*/ 10465 h 13478"/>
                <a:gd name="T46" fmla="*/ 13118 w 18215"/>
                <a:gd name="T47" fmla="*/ 11101 h 13478"/>
                <a:gd name="T48" fmla="*/ 13639 w 18215"/>
                <a:gd name="T49" fmla="*/ 11074 h 13478"/>
                <a:gd name="T50" fmla="*/ 14147 w 18215"/>
                <a:gd name="T51" fmla="*/ 11116 h 13478"/>
                <a:gd name="T52" fmla="*/ 14435 w 18215"/>
                <a:gd name="T53" fmla="*/ 13421 h 13478"/>
                <a:gd name="T54" fmla="*/ 15090 w 18215"/>
                <a:gd name="T55" fmla="*/ 13421 h 13478"/>
                <a:gd name="T56" fmla="*/ 14818 w 18215"/>
                <a:gd name="T57" fmla="*/ 10518 h 13478"/>
                <a:gd name="T58" fmla="*/ 14147 w 18215"/>
                <a:gd name="T59" fmla="*/ 11127 h 13478"/>
                <a:gd name="T60" fmla="*/ 13875 w 18215"/>
                <a:gd name="T61" fmla="*/ 13431 h 13478"/>
                <a:gd name="T62" fmla="*/ 13346 w 18215"/>
                <a:gd name="T63" fmla="*/ 12017 h 13478"/>
                <a:gd name="T64" fmla="*/ 12786 w 18215"/>
                <a:gd name="T65" fmla="*/ 10561 h 13478"/>
                <a:gd name="T66" fmla="*/ 11892 w 18215"/>
                <a:gd name="T67" fmla="*/ 9357 h 13478"/>
                <a:gd name="T68" fmla="*/ 11603 w 18215"/>
                <a:gd name="T69" fmla="*/ 13429 h 13478"/>
                <a:gd name="T70" fmla="*/ 11137 w 18215"/>
                <a:gd name="T71" fmla="*/ 10062 h 13478"/>
                <a:gd name="T72" fmla="*/ 10467 w 18215"/>
                <a:gd name="T73" fmla="*/ 9353 h 13478"/>
                <a:gd name="T74" fmla="*/ 10195 w 18215"/>
                <a:gd name="T75" fmla="*/ 13429 h 13478"/>
                <a:gd name="T76" fmla="*/ 9711 w 18215"/>
                <a:gd name="T77" fmla="*/ 9363 h 13478"/>
                <a:gd name="T78" fmla="*/ 9059 w 18215"/>
                <a:gd name="T79" fmla="*/ 11131 h 13478"/>
                <a:gd name="T80" fmla="*/ 8305 w 18215"/>
                <a:gd name="T81" fmla="*/ 10060 h 13478"/>
                <a:gd name="T82" fmla="*/ 7929 w 18215"/>
                <a:gd name="T83" fmla="*/ 9082 h 13478"/>
                <a:gd name="T84" fmla="*/ 7456 w 18215"/>
                <a:gd name="T85" fmla="*/ 7904 h 13478"/>
                <a:gd name="T86" fmla="*/ 6804 w 18215"/>
                <a:gd name="T87" fmla="*/ 7757 h 13478"/>
                <a:gd name="T88" fmla="*/ 6519 w 18215"/>
                <a:gd name="T89" fmla="*/ 8421 h 13478"/>
                <a:gd name="T90" fmla="*/ 5749 w 18215"/>
                <a:gd name="T91" fmla="*/ 7282 h 13478"/>
                <a:gd name="T92" fmla="*/ 5467 w 18215"/>
                <a:gd name="T93" fmla="*/ 6539 h 13478"/>
                <a:gd name="T94" fmla="*/ 4823 w 18215"/>
                <a:gd name="T95" fmla="*/ 6309 h 13478"/>
                <a:gd name="T96" fmla="*/ 4342 w 18215"/>
                <a:gd name="T97" fmla="*/ 6193 h 13478"/>
                <a:gd name="T98" fmla="*/ 4011 w 18215"/>
                <a:gd name="T99" fmla="*/ 5681 h 13478"/>
                <a:gd name="T100" fmla="*/ 3427 w 18215"/>
                <a:gd name="T101" fmla="*/ 5733 h 13478"/>
                <a:gd name="T102" fmla="*/ 2893 w 18215"/>
                <a:gd name="T103" fmla="*/ 4752 h 13478"/>
                <a:gd name="T104" fmla="*/ 2279 w 18215"/>
                <a:gd name="T105" fmla="*/ 4390 h 13478"/>
                <a:gd name="T106" fmla="*/ 1721 w 18215"/>
                <a:gd name="T107" fmla="*/ 3817 h 13478"/>
                <a:gd name="T108" fmla="*/ 853 w 18215"/>
                <a:gd name="T109" fmla="*/ 1808 h 13478"/>
                <a:gd name="T110" fmla="*/ 292 w 18215"/>
                <a:gd name="T111" fmla="*/ 60 h 13478"/>
                <a:gd name="T112" fmla="*/ 3 w 18215"/>
                <a:gd name="T113" fmla="*/ 3261 h 13478"/>
                <a:gd name="T114" fmla="*/ 16131 w 18215"/>
                <a:gd name="T115" fmla="*/ 11960 h 13478"/>
                <a:gd name="T116" fmla="*/ 15890 w 18215"/>
                <a:gd name="T117" fmla="*/ 13473 h 13478"/>
                <a:gd name="T118" fmla="*/ 15666 w 18215"/>
                <a:gd name="T119" fmla="*/ 11961 h 13478"/>
                <a:gd name="T120" fmla="*/ 18115 w 18215"/>
                <a:gd name="T121" fmla="*/ 13435 h 13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215" h="13478">
                  <a:moveTo>
                    <a:pt x="3" y="3261"/>
                  </a:moveTo>
                  <a:lnTo>
                    <a:pt x="291" y="45"/>
                  </a:lnTo>
                  <a:cubicBezTo>
                    <a:pt x="293" y="22"/>
                    <a:pt x="312" y="3"/>
                    <a:pt x="335" y="2"/>
                  </a:cubicBezTo>
                  <a:cubicBezTo>
                    <a:pt x="359" y="0"/>
                    <a:pt x="380" y="16"/>
                    <a:pt x="385" y="39"/>
                  </a:cubicBezTo>
                  <a:lnTo>
                    <a:pt x="673" y="1319"/>
                  </a:lnTo>
                  <a:lnTo>
                    <a:pt x="668" y="1305"/>
                  </a:lnTo>
                  <a:lnTo>
                    <a:pt x="940" y="1769"/>
                  </a:lnTo>
                  <a:cubicBezTo>
                    <a:pt x="942" y="1772"/>
                    <a:pt x="943" y="1776"/>
                    <a:pt x="944" y="1779"/>
                  </a:cubicBezTo>
                  <a:lnTo>
                    <a:pt x="1232" y="2707"/>
                  </a:lnTo>
                  <a:lnTo>
                    <a:pt x="1229" y="2700"/>
                  </a:lnTo>
                  <a:lnTo>
                    <a:pt x="1517" y="3260"/>
                  </a:lnTo>
                  <a:lnTo>
                    <a:pt x="1804" y="3770"/>
                  </a:lnTo>
                  <a:lnTo>
                    <a:pt x="1754" y="3746"/>
                  </a:lnTo>
                  <a:lnTo>
                    <a:pt x="2026" y="3698"/>
                  </a:lnTo>
                  <a:cubicBezTo>
                    <a:pt x="2048" y="3694"/>
                    <a:pt x="2069" y="3706"/>
                    <a:pt x="2078" y="3725"/>
                  </a:cubicBezTo>
                  <a:lnTo>
                    <a:pt x="2366" y="4349"/>
                  </a:lnTo>
                  <a:lnTo>
                    <a:pt x="2361" y="4341"/>
                  </a:lnTo>
                  <a:lnTo>
                    <a:pt x="2649" y="4741"/>
                  </a:lnTo>
                  <a:lnTo>
                    <a:pt x="2599" y="4723"/>
                  </a:lnTo>
                  <a:lnTo>
                    <a:pt x="2871" y="4659"/>
                  </a:lnTo>
                  <a:cubicBezTo>
                    <a:pt x="2895" y="4653"/>
                    <a:pt x="2918" y="4666"/>
                    <a:pt x="2927" y="4688"/>
                  </a:cubicBezTo>
                  <a:lnTo>
                    <a:pt x="3215" y="5424"/>
                  </a:lnTo>
                  <a:lnTo>
                    <a:pt x="3202" y="5406"/>
                  </a:lnTo>
                  <a:lnTo>
                    <a:pt x="3490" y="5662"/>
                  </a:lnTo>
                  <a:lnTo>
                    <a:pt x="3440" y="5653"/>
                  </a:lnTo>
                  <a:lnTo>
                    <a:pt x="3712" y="5541"/>
                  </a:lnTo>
                  <a:cubicBezTo>
                    <a:pt x="3720" y="5538"/>
                    <a:pt x="3730" y="5537"/>
                    <a:pt x="3738" y="5538"/>
                  </a:cubicBezTo>
                  <a:lnTo>
                    <a:pt x="4026" y="5586"/>
                  </a:lnTo>
                  <a:cubicBezTo>
                    <a:pt x="4041" y="5589"/>
                    <a:pt x="4054" y="5598"/>
                    <a:pt x="4061" y="5610"/>
                  </a:cubicBezTo>
                  <a:lnTo>
                    <a:pt x="4349" y="6138"/>
                  </a:lnTo>
                  <a:lnTo>
                    <a:pt x="4271" y="6129"/>
                  </a:lnTo>
                  <a:lnTo>
                    <a:pt x="4543" y="5825"/>
                  </a:lnTo>
                  <a:cubicBezTo>
                    <a:pt x="4553" y="5814"/>
                    <a:pt x="4567" y="5809"/>
                    <a:pt x="4582" y="5810"/>
                  </a:cubicBezTo>
                  <a:cubicBezTo>
                    <a:pt x="4597" y="5811"/>
                    <a:pt x="4610" y="5818"/>
                    <a:pt x="4618" y="5831"/>
                  </a:cubicBezTo>
                  <a:lnTo>
                    <a:pt x="4906" y="6263"/>
                  </a:lnTo>
                  <a:cubicBezTo>
                    <a:pt x="4908" y="6265"/>
                    <a:pt x="4909" y="6268"/>
                    <a:pt x="4910" y="6270"/>
                  </a:cubicBezTo>
                  <a:lnTo>
                    <a:pt x="5198" y="6926"/>
                  </a:lnTo>
                  <a:lnTo>
                    <a:pt x="5114" y="6920"/>
                  </a:lnTo>
                  <a:lnTo>
                    <a:pt x="5386" y="6488"/>
                  </a:lnTo>
                  <a:cubicBezTo>
                    <a:pt x="5396" y="6473"/>
                    <a:pt x="5413" y="6464"/>
                    <a:pt x="5431" y="6466"/>
                  </a:cubicBezTo>
                  <a:cubicBezTo>
                    <a:pt x="5449" y="6467"/>
                    <a:pt x="5465" y="6479"/>
                    <a:pt x="5471" y="6496"/>
                  </a:cubicBezTo>
                  <a:lnTo>
                    <a:pt x="5759" y="7232"/>
                  </a:lnTo>
                  <a:lnTo>
                    <a:pt x="5680" y="7216"/>
                  </a:lnTo>
                  <a:lnTo>
                    <a:pt x="5968" y="6912"/>
                  </a:lnTo>
                  <a:cubicBezTo>
                    <a:pt x="5979" y="6900"/>
                    <a:pt x="5996" y="6895"/>
                    <a:pt x="6013" y="6899"/>
                  </a:cubicBezTo>
                  <a:cubicBezTo>
                    <a:pt x="6029" y="6902"/>
                    <a:pt x="6043" y="6914"/>
                    <a:pt x="6048" y="6930"/>
                  </a:cubicBezTo>
                  <a:lnTo>
                    <a:pt x="6320" y="7730"/>
                  </a:lnTo>
                  <a:lnTo>
                    <a:pt x="6606" y="8382"/>
                  </a:lnTo>
                  <a:lnTo>
                    <a:pt x="6519" y="8382"/>
                  </a:lnTo>
                  <a:lnTo>
                    <a:pt x="6807" y="7726"/>
                  </a:lnTo>
                  <a:cubicBezTo>
                    <a:pt x="6815" y="7707"/>
                    <a:pt x="6834" y="7696"/>
                    <a:pt x="6854" y="7698"/>
                  </a:cubicBezTo>
                  <a:cubicBezTo>
                    <a:pt x="6875" y="7699"/>
                    <a:pt x="6892" y="7714"/>
                    <a:pt x="6897" y="7734"/>
                  </a:cubicBezTo>
                  <a:lnTo>
                    <a:pt x="7169" y="8806"/>
                  </a:lnTo>
                  <a:lnTo>
                    <a:pt x="7077" y="8803"/>
                  </a:lnTo>
                  <a:lnTo>
                    <a:pt x="7365" y="7875"/>
                  </a:lnTo>
                  <a:cubicBezTo>
                    <a:pt x="7371" y="7856"/>
                    <a:pt x="7388" y="7842"/>
                    <a:pt x="7408" y="7842"/>
                  </a:cubicBezTo>
                  <a:cubicBezTo>
                    <a:pt x="7429" y="7841"/>
                    <a:pt x="7447" y="7853"/>
                    <a:pt x="7455" y="7871"/>
                  </a:cubicBezTo>
                  <a:lnTo>
                    <a:pt x="7743" y="8575"/>
                  </a:lnTo>
                  <a:lnTo>
                    <a:pt x="7740" y="8569"/>
                  </a:lnTo>
                  <a:lnTo>
                    <a:pt x="8012" y="9033"/>
                  </a:lnTo>
                  <a:cubicBezTo>
                    <a:pt x="8014" y="9037"/>
                    <a:pt x="8015" y="9040"/>
                    <a:pt x="8017" y="9044"/>
                  </a:cubicBezTo>
                  <a:lnTo>
                    <a:pt x="8305" y="10036"/>
                  </a:lnTo>
                  <a:lnTo>
                    <a:pt x="8212" y="10039"/>
                  </a:lnTo>
                  <a:lnTo>
                    <a:pt x="8500" y="8807"/>
                  </a:lnTo>
                  <a:cubicBezTo>
                    <a:pt x="8505" y="8786"/>
                    <a:pt x="8523" y="8770"/>
                    <a:pt x="8545" y="8770"/>
                  </a:cubicBezTo>
                  <a:cubicBezTo>
                    <a:pt x="8566" y="8769"/>
                    <a:pt x="8586" y="8782"/>
                    <a:pt x="8592" y="8803"/>
                  </a:cubicBezTo>
                  <a:lnTo>
                    <a:pt x="8864" y="9651"/>
                  </a:lnTo>
                  <a:lnTo>
                    <a:pt x="9154" y="11112"/>
                  </a:lnTo>
                  <a:lnTo>
                    <a:pt x="9060" y="11109"/>
                  </a:lnTo>
                  <a:lnTo>
                    <a:pt x="9348" y="10037"/>
                  </a:lnTo>
                  <a:lnTo>
                    <a:pt x="9622" y="9328"/>
                  </a:lnTo>
                  <a:cubicBezTo>
                    <a:pt x="9629" y="9310"/>
                    <a:pt x="9647" y="9297"/>
                    <a:pt x="9666" y="9297"/>
                  </a:cubicBezTo>
                  <a:lnTo>
                    <a:pt x="9954" y="9297"/>
                  </a:lnTo>
                  <a:cubicBezTo>
                    <a:pt x="9980" y="9297"/>
                    <a:pt x="10001" y="9317"/>
                    <a:pt x="10002" y="9342"/>
                  </a:cubicBezTo>
                  <a:lnTo>
                    <a:pt x="10290" y="13422"/>
                  </a:lnTo>
                  <a:lnTo>
                    <a:pt x="10195" y="13422"/>
                  </a:lnTo>
                  <a:lnTo>
                    <a:pt x="10467" y="9342"/>
                  </a:lnTo>
                  <a:cubicBezTo>
                    <a:pt x="10468" y="9318"/>
                    <a:pt x="10488" y="9299"/>
                    <a:pt x="10512" y="9298"/>
                  </a:cubicBezTo>
                  <a:cubicBezTo>
                    <a:pt x="10537" y="9296"/>
                    <a:pt x="10558" y="9314"/>
                    <a:pt x="10562" y="9338"/>
                  </a:cubicBezTo>
                  <a:lnTo>
                    <a:pt x="10850" y="11114"/>
                  </a:lnTo>
                  <a:lnTo>
                    <a:pt x="10756" y="11109"/>
                  </a:lnTo>
                  <a:lnTo>
                    <a:pt x="11044" y="10037"/>
                  </a:lnTo>
                  <a:cubicBezTo>
                    <a:pt x="11050" y="10016"/>
                    <a:pt x="11069" y="10001"/>
                    <a:pt x="11090" y="10001"/>
                  </a:cubicBezTo>
                  <a:lnTo>
                    <a:pt x="11378" y="10001"/>
                  </a:lnTo>
                  <a:cubicBezTo>
                    <a:pt x="11403" y="10001"/>
                    <a:pt x="11424" y="10021"/>
                    <a:pt x="11426" y="10046"/>
                  </a:cubicBezTo>
                  <a:lnTo>
                    <a:pt x="11698" y="13422"/>
                  </a:lnTo>
                  <a:lnTo>
                    <a:pt x="11603" y="13422"/>
                  </a:lnTo>
                  <a:lnTo>
                    <a:pt x="11891" y="9342"/>
                  </a:lnTo>
                  <a:cubicBezTo>
                    <a:pt x="11892" y="9319"/>
                    <a:pt x="11911" y="9300"/>
                    <a:pt x="11934" y="9298"/>
                  </a:cubicBezTo>
                  <a:cubicBezTo>
                    <a:pt x="11958" y="9296"/>
                    <a:pt x="11979" y="9311"/>
                    <a:pt x="11985" y="9334"/>
                  </a:cubicBezTo>
                  <a:lnTo>
                    <a:pt x="12273" y="10502"/>
                  </a:lnTo>
                  <a:lnTo>
                    <a:pt x="12226" y="10465"/>
                  </a:lnTo>
                  <a:lnTo>
                    <a:pt x="12498" y="10465"/>
                  </a:lnTo>
                  <a:lnTo>
                    <a:pt x="12786" y="10465"/>
                  </a:lnTo>
                  <a:cubicBezTo>
                    <a:pt x="12805" y="10465"/>
                    <a:pt x="12822" y="10476"/>
                    <a:pt x="12830" y="10493"/>
                  </a:cubicBezTo>
                  <a:lnTo>
                    <a:pt x="13118" y="11101"/>
                  </a:lnTo>
                  <a:lnTo>
                    <a:pt x="13392" y="11955"/>
                  </a:lnTo>
                  <a:lnTo>
                    <a:pt x="13301" y="11954"/>
                  </a:lnTo>
                  <a:lnTo>
                    <a:pt x="13589" y="11106"/>
                  </a:lnTo>
                  <a:cubicBezTo>
                    <a:pt x="13596" y="11085"/>
                    <a:pt x="13617" y="11071"/>
                    <a:pt x="13639" y="11074"/>
                  </a:cubicBezTo>
                  <a:cubicBezTo>
                    <a:pt x="13662" y="11076"/>
                    <a:pt x="13679" y="11093"/>
                    <a:pt x="13682" y="11116"/>
                  </a:cubicBezTo>
                  <a:lnTo>
                    <a:pt x="13970" y="13420"/>
                  </a:lnTo>
                  <a:lnTo>
                    <a:pt x="13875" y="13420"/>
                  </a:lnTo>
                  <a:lnTo>
                    <a:pt x="14147" y="11116"/>
                  </a:lnTo>
                  <a:cubicBezTo>
                    <a:pt x="14150" y="11092"/>
                    <a:pt x="14170" y="11074"/>
                    <a:pt x="14194" y="11073"/>
                  </a:cubicBezTo>
                  <a:cubicBezTo>
                    <a:pt x="14219" y="11073"/>
                    <a:pt x="14239" y="11091"/>
                    <a:pt x="14242" y="11116"/>
                  </a:cubicBezTo>
                  <a:lnTo>
                    <a:pt x="14530" y="13420"/>
                  </a:lnTo>
                  <a:lnTo>
                    <a:pt x="14435" y="13421"/>
                  </a:lnTo>
                  <a:lnTo>
                    <a:pt x="14723" y="10509"/>
                  </a:lnTo>
                  <a:cubicBezTo>
                    <a:pt x="14725" y="10484"/>
                    <a:pt x="14746" y="10465"/>
                    <a:pt x="14771" y="10465"/>
                  </a:cubicBezTo>
                  <a:cubicBezTo>
                    <a:pt x="14795" y="10466"/>
                    <a:pt x="14816" y="10484"/>
                    <a:pt x="14818" y="10509"/>
                  </a:cubicBezTo>
                  <a:lnTo>
                    <a:pt x="15090" y="13421"/>
                  </a:lnTo>
                  <a:cubicBezTo>
                    <a:pt x="15093" y="13447"/>
                    <a:pt x="15073" y="13471"/>
                    <a:pt x="15047" y="13473"/>
                  </a:cubicBezTo>
                  <a:cubicBezTo>
                    <a:pt x="15021" y="13476"/>
                    <a:pt x="14997" y="13456"/>
                    <a:pt x="14995" y="13430"/>
                  </a:cubicBezTo>
                  <a:lnTo>
                    <a:pt x="14723" y="10518"/>
                  </a:lnTo>
                  <a:lnTo>
                    <a:pt x="14818" y="10518"/>
                  </a:lnTo>
                  <a:lnTo>
                    <a:pt x="14530" y="13430"/>
                  </a:lnTo>
                  <a:cubicBezTo>
                    <a:pt x="14528" y="13455"/>
                    <a:pt x="14508" y="13473"/>
                    <a:pt x="14483" y="13473"/>
                  </a:cubicBezTo>
                  <a:cubicBezTo>
                    <a:pt x="14459" y="13474"/>
                    <a:pt x="14438" y="13456"/>
                    <a:pt x="14435" y="13431"/>
                  </a:cubicBezTo>
                  <a:lnTo>
                    <a:pt x="14147" y="11127"/>
                  </a:lnTo>
                  <a:lnTo>
                    <a:pt x="14242" y="11127"/>
                  </a:lnTo>
                  <a:lnTo>
                    <a:pt x="13970" y="13431"/>
                  </a:lnTo>
                  <a:cubicBezTo>
                    <a:pt x="13967" y="13455"/>
                    <a:pt x="13947" y="13473"/>
                    <a:pt x="13923" y="13473"/>
                  </a:cubicBezTo>
                  <a:cubicBezTo>
                    <a:pt x="13898" y="13474"/>
                    <a:pt x="13878" y="13456"/>
                    <a:pt x="13875" y="13431"/>
                  </a:cubicBezTo>
                  <a:lnTo>
                    <a:pt x="13587" y="11127"/>
                  </a:lnTo>
                  <a:lnTo>
                    <a:pt x="13680" y="11137"/>
                  </a:lnTo>
                  <a:lnTo>
                    <a:pt x="13392" y="11985"/>
                  </a:lnTo>
                  <a:cubicBezTo>
                    <a:pt x="13385" y="12005"/>
                    <a:pt x="13367" y="12018"/>
                    <a:pt x="13346" y="12017"/>
                  </a:cubicBezTo>
                  <a:cubicBezTo>
                    <a:pt x="13325" y="12017"/>
                    <a:pt x="13307" y="12004"/>
                    <a:pt x="13301" y="11984"/>
                  </a:cubicBezTo>
                  <a:lnTo>
                    <a:pt x="13031" y="11142"/>
                  </a:lnTo>
                  <a:lnTo>
                    <a:pt x="12743" y="10534"/>
                  </a:lnTo>
                  <a:lnTo>
                    <a:pt x="12786" y="10561"/>
                  </a:lnTo>
                  <a:lnTo>
                    <a:pt x="12498" y="10561"/>
                  </a:lnTo>
                  <a:lnTo>
                    <a:pt x="12226" y="10561"/>
                  </a:lnTo>
                  <a:cubicBezTo>
                    <a:pt x="12204" y="10561"/>
                    <a:pt x="12185" y="10546"/>
                    <a:pt x="12180" y="10525"/>
                  </a:cubicBezTo>
                  <a:lnTo>
                    <a:pt x="11892" y="9357"/>
                  </a:lnTo>
                  <a:lnTo>
                    <a:pt x="11986" y="9349"/>
                  </a:lnTo>
                  <a:lnTo>
                    <a:pt x="11698" y="13429"/>
                  </a:lnTo>
                  <a:cubicBezTo>
                    <a:pt x="11697" y="13454"/>
                    <a:pt x="11676" y="13473"/>
                    <a:pt x="11651" y="13473"/>
                  </a:cubicBezTo>
                  <a:cubicBezTo>
                    <a:pt x="11626" y="13474"/>
                    <a:pt x="11605" y="13454"/>
                    <a:pt x="11603" y="13429"/>
                  </a:cubicBezTo>
                  <a:lnTo>
                    <a:pt x="11331" y="10053"/>
                  </a:lnTo>
                  <a:lnTo>
                    <a:pt x="11378" y="10097"/>
                  </a:lnTo>
                  <a:lnTo>
                    <a:pt x="11090" y="10097"/>
                  </a:lnTo>
                  <a:lnTo>
                    <a:pt x="11137" y="10062"/>
                  </a:lnTo>
                  <a:lnTo>
                    <a:pt x="10849" y="11134"/>
                  </a:lnTo>
                  <a:cubicBezTo>
                    <a:pt x="10843" y="11156"/>
                    <a:pt x="10823" y="11171"/>
                    <a:pt x="10800" y="11169"/>
                  </a:cubicBezTo>
                  <a:cubicBezTo>
                    <a:pt x="10777" y="11168"/>
                    <a:pt x="10759" y="11151"/>
                    <a:pt x="10755" y="11129"/>
                  </a:cubicBezTo>
                  <a:lnTo>
                    <a:pt x="10467" y="9353"/>
                  </a:lnTo>
                  <a:lnTo>
                    <a:pt x="10562" y="9349"/>
                  </a:lnTo>
                  <a:lnTo>
                    <a:pt x="10290" y="13429"/>
                  </a:lnTo>
                  <a:cubicBezTo>
                    <a:pt x="10289" y="13454"/>
                    <a:pt x="10268" y="13473"/>
                    <a:pt x="10243" y="13473"/>
                  </a:cubicBezTo>
                  <a:cubicBezTo>
                    <a:pt x="10217" y="13474"/>
                    <a:pt x="10196" y="13454"/>
                    <a:pt x="10195" y="13429"/>
                  </a:cubicBezTo>
                  <a:lnTo>
                    <a:pt x="9907" y="9349"/>
                  </a:lnTo>
                  <a:lnTo>
                    <a:pt x="9954" y="9393"/>
                  </a:lnTo>
                  <a:lnTo>
                    <a:pt x="9666" y="9393"/>
                  </a:lnTo>
                  <a:lnTo>
                    <a:pt x="9711" y="9363"/>
                  </a:lnTo>
                  <a:lnTo>
                    <a:pt x="9441" y="10062"/>
                  </a:lnTo>
                  <a:lnTo>
                    <a:pt x="9153" y="11134"/>
                  </a:lnTo>
                  <a:cubicBezTo>
                    <a:pt x="9147" y="11155"/>
                    <a:pt x="9127" y="11170"/>
                    <a:pt x="9105" y="11169"/>
                  </a:cubicBezTo>
                  <a:cubicBezTo>
                    <a:pt x="9083" y="11169"/>
                    <a:pt x="9064" y="11153"/>
                    <a:pt x="9059" y="11131"/>
                  </a:cubicBezTo>
                  <a:lnTo>
                    <a:pt x="8773" y="9680"/>
                  </a:lnTo>
                  <a:lnTo>
                    <a:pt x="8501" y="8832"/>
                  </a:lnTo>
                  <a:lnTo>
                    <a:pt x="8593" y="8828"/>
                  </a:lnTo>
                  <a:lnTo>
                    <a:pt x="8305" y="10060"/>
                  </a:lnTo>
                  <a:cubicBezTo>
                    <a:pt x="8300" y="10082"/>
                    <a:pt x="8282" y="10097"/>
                    <a:pt x="8260" y="10097"/>
                  </a:cubicBezTo>
                  <a:cubicBezTo>
                    <a:pt x="8238" y="10098"/>
                    <a:pt x="8218" y="10084"/>
                    <a:pt x="8212" y="10063"/>
                  </a:cubicBezTo>
                  <a:lnTo>
                    <a:pt x="7924" y="9071"/>
                  </a:lnTo>
                  <a:lnTo>
                    <a:pt x="7929" y="9082"/>
                  </a:lnTo>
                  <a:lnTo>
                    <a:pt x="7657" y="8618"/>
                  </a:lnTo>
                  <a:cubicBezTo>
                    <a:pt x="7656" y="8616"/>
                    <a:pt x="7655" y="8614"/>
                    <a:pt x="7654" y="8612"/>
                  </a:cubicBezTo>
                  <a:lnTo>
                    <a:pt x="7366" y="7908"/>
                  </a:lnTo>
                  <a:lnTo>
                    <a:pt x="7456" y="7904"/>
                  </a:lnTo>
                  <a:lnTo>
                    <a:pt x="7168" y="8832"/>
                  </a:lnTo>
                  <a:cubicBezTo>
                    <a:pt x="7162" y="8852"/>
                    <a:pt x="7143" y="8866"/>
                    <a:pt x="7121" y="8865"/>
                  </a:cubicBezTo>
                  <a:cubicBezTo>
                    <a:pt x="7100" y="8865"/>
                    <a:pt x="7081" y="8850"/>
                    <a:pt x="7076" y="8829"/>
                  </a:cubicBezTo>
                  <a:lnTo>
                    <a:pt x="6804" y="7757"/>
                  </a:lnTo>
                  <a:lnTo>
                    <a:pt x="6894" y="7765"/>
                  </a:lnTo>
                  <a:lnTo>
                    <a:pt x="6606" y="8421"/>
                  </a:lnTo>
                  <a:cubicBezTo>
                    <a:pt x="6599" y="8438"/>
                    <a:pt x="6582" y="8449"/>
                    <a:pt x="6562" y="8449"/>
                  </a:cubicBezTo>
                  <a:cubicBezTo>
                    <a:pt x="6543" y="8449"/>
                    <a:pt x="6526" y="8438"/>
                    <a:pt x="6519" y="8421"/>
                  </a:cubicBezTo>
                  <a:lnTo>
                    <a:pt x="6229" y="7761"/>
                  </a:lnTo>
                  <a:lnTo>
                    <a:pt x="5957" y="6961"/>
                  </a:lnTo>
                  <a:lnTo>
                    <a:pt x="6037" y="6978"/>
                  </a:lnTo>
                  <a:lnTo>
                    <a:pt x="5749" y="7282"/>
                  </a:lnTo>
                  <a:cubicBezTo>
                    <a:pt x="5738" y="7294"/>
                    <a:pt x="5721" y="7300"/>
                    <a:pt x="5705" y="7297"/>
                  </a:cubicBezTo>
                  <a:cubicBezTo>
                    <a:pt x="5689" y="7293"/>
                    <a:pt x="5676" y="7282"/>
                    <a:pt x="5670" y="7267"/>
                  </a:cubicBezTo>
                  <a:lnTo>
                    <a:pt x="5382" y="6531"/>
                  </a:lnTo>
                  <a:lnTo>
                    <a:pt x="5467" y="6539"/>
                  </a:lnTo>
                  <a:lnTo>
                    <a:pt x="5195" y="6971"/>
                  </a:lnTo>
                  <a:cubicBezTo>
                    <a:pt x="5186" y="6986"/>
                    <a:pt x="5169" y="6995"/>
                    <a:pt x="5151" y="6993"/>
                  </a:cubicBezTo>
                  <a:cubicBezTo>
                    <a:pt x="5133" y="6992"/>
                    <a:pt x="5118" y="6981"/>
                    <a:pt x="5111" y="6965"/>
                  </a:cubicBezTo>
                  <a:lnTo>
                    <a:pt x="4823" y="6309"/>
                  </a:lnTo>
                  <a:lnTo>
                    <a:pt x="4827" y="6316"/>
                  </a:lnTo>
                  <a:lnTo>
                    <a:pt x="4539" y="5884"/>
                  </a:lnTo>
                  <a:lnTo>
                    <a:pt x="4614" y="5889"/>
                  </a:lnTo>
                  <a:lnTo>
                    <a:pt x="4342" y="6193"/>
                  </a:lnTo>
                  <a:cubicBezTo>
                    <a:pt x="4332" y="6205"/>
                    <a:pt x="4316" y="6211"/>
                    <a:pt x="4301" y="6209"/>
                  </a:cubicBezTo>
                  <a:cubicBezTo>
                    <a:pt x="4285" y="6207"/>
                    <a:pt x="4272" y="6198"/>
                    <a:pt x="4264" y="6184"/>
                  </a:cubicBezTo>
                  <a:lnTo>
                    <a:pt x="3976" y="5656"/>
                  </a:lnTo>
                  <a:lnTo>
                    <a:pt x="4011" y="5681"/>
                  </a:lnTo>
                  <a:lnTo>
                    <a:pt x="3723" y="5633"/>
                  </a:lnTo>
                  <a:lnTo>
                    <a:pt x="3749" y="5630"/>
                  </a:lnTo>
                  <a:lnTo>
                    <a:pt x="3477" y="5742"/>
                  </a:lnTo>
                  <a:cubicBezTo>
                    <a:pt x="3460" y="5749"/>
                    <a:pt x="3440" y="5746"/>
                    <a:pt x="3427" y="5733"/>
                  </a:cubicBezTo>
                  <a:lnTo>
                    <a:pt x="3139" y="5477"/>
                  </a:lnTo>
                  <a:cubicBezTo>
                    <a:pt x="3133" y="5472"/>
                    <a:pt x="3129" y="5466"/>
                    <a:pt x="3126" y="5459"/>
                  </a:cubicBezTo>
                  <a:lnTo>
                    <a:pt x="2838" y="4723"/>
                  </a:lnTo>
                  <a:lnTo>
                    <a:pt x="2893" y="4752"/>
                  </a:lnTo>
                  <a:lnTo>
                    <a:pt x="2621" y="4816"/>
                  </a:lnTo>
                  <a:cubicBezTo>
                    <a:pt x="2603" y="4821"/>
                    <a:pt x="2583" y="4813"/>
                    <a:pt x="2572" y="4798"/>
                  </a:cubicBezTo>
                  <a:lnTo>
                    <a:pt x="2284" y="4398"/>
                  </a:lnTo>
                  <a:cubicBezTo>
                    <a:pt x="2282" y="4395"/>
                    <a:pt x="2280" y="4392"/>
                    <a:pt x="2279" y="4390"/>
                  </a:cubicBezTo>
                  <a:lnTo>
                    <a:pt x="1991" y="3766"/>
                  </a:lnTo>
                  <a:lnTo>
                    <a:pt x="2043" y="3793"/>
                  </a:lnTo>
                  <a:lnTo>
                    <a:pt x="1771" y="3841"/>
                  </a:lnTo>
                  <a:cubicBezTo>
                    <a:pt x="1751" y="3844"/>
                    <a:pt x="1731" y="3835"/>
                    <a:pt x="1721" y="3817"/>
                  </a:cubicBezTo>
                  <a:lnTo>
                    <a:pt x="1432" y="3303"/>
                  </a:lnTo>
                  <a:lnTo>
                    <a:pt x="1144" y="2743"/>
                  </a:lnTo>
                  <a:cubicBezTo>
                    <a:pt x="1143" y="2741"/>
                    <a:pt x="1141" y="2738"/>
                    <a:pt x="1141" y="2736"/>
                  </a:cubicBezTo>
                  <a:lnTo>
                    <a:pt x="853" y="1808"/>
                  </a:lnTo>
                  <a:lnTo>
                    <a:pt x="857" y="1818"/>
                  </a:lnTo>
                  <a:lnTo>
                    <a:pt x="585" y="1354"/>
                  </a:lnTo>
                  <a:cubicBezTo>
                    <a:pt x="583" y="1349"/>
                    <a:pt x="581" y="1345"/>
                    <a:pt x="580" y="1340"/>
                  </a:cubicBezTo>
                  <a:lnTo>
                    <a:pt x="292" y="60"/>
                  </a:lnTo>
                  <a:lnTo>
                    <a:pt x="386" y="54"/>
                  </a:lnTo>
                  <a:lnTo>
                    <a:pt x="98" y="3270"/>
                  </a:lnTo>
                  <a:cubicBezTo>
                    <a:pt x="96" y="3296"/>
                    <a:pt x="73" y="3316"/>
                    <a:pt x="46" y="3313"/>
                  </a:cubicBezTo>
                  <a:cubicBezTo>
                    <a:pt x="20" y="3311"/>
                    <a:pt x="0" y="3288"/>
                    <a:pt x="3" y="3261"/>
                  </a:cubicBezTo>
                  <a:close/>
                  <a:moveTo>
                    <a:pt x="15666" y="11961"/>
                  </a:moveTo>
                  <a:lnTo>
                    <a:pt x="15938" y="13417"/>
                  </a:lnTo>
                  <a:lnTo>
                    <a:pt x="15843" y="13416"/>
                  </a:lnTo>
                  <a:lnTo>
                    <a:pt x="16131" y="11960"/>
                  </a:lnTo>
                  <a:cubicBezTo>
                    <a:pt x="16137" y="11934"/>
                    <a:pt x="16162" y="11917"/>
                    <a:pt x="16188" y="11922"/>
                  </a:cubicBezTo>
                  <a:cubicBezTo>
                    <a:pt x="16214" y="11928"/>
                    <a:pt x="16231" y="11953"/>
                    <a:pt x="16226" y="11979"/>
                  </a:cubicBezTo>
                  <a:lnTo>
                    <a:pt x="15938" y="13435"/>
                  </a:lnTo>
                  <a:cubicBezTo>
                    <a:pt x="15933" y="13457"/>
                    <a:pt x="15913" y="13474"/>
                    <a:pt x="15890" y="13473"/>
                  </a:cubicBezTo>
                  <a:cubicBezTo>
                    <a:pt x="15867" y="13473"/>
                    <a:pt x="15848" y="13457"/>
                    <a:pt x="15843" y="13434"/>
                  </a:cubicBezTo>
                  <a:lnTo>
                    <a:pt x="15571" y="11978"/>
                  </a:lnTo>
                  <a:cubicBezTo>
                    <a:pt x="15566" y="11952"/>
                    <a:pt x="15584" y="11927"/>
                    <a:pt x="15610" y="11922"/>
                  </a:cubicBezTo>
                  <a:cubicBezTo>
                    <a:pt x="15636" y="11917"/>
                    <a:pt x="15661" y="11935"/>
                    <a:pt x="15666" y="11961"/>
                  </a:cubicBezTo>
                  <a:close/>
                  <a:moveTo>
                    <a:pt x="17922" y="11960"/>
                  </a:moveTo>
                  <a:lnTo>
                    <a:pt x="18210" y="13416"/>
                  </a:lnTo>
                  <a:cubicBezTo>
                    <a:pt x="18215" y="13442"/>
                    <a:pt x="18198" y="13467"/>
                    <a:pt x="18172" y="13473"/>
                  </a:cubicBezTo>
                  <a:cubicBezTo>
                    <a:pt x="18146" y="13478"/>
                    <a:pt x="18121" y="13461"/>
                    <a:pt x="18115" y="13435"/>
                  </a:cubicBezTo>
                  <a:lnTo>
                    <a:pt x="17827" y="11979"/>
                  </a:lnTo>
                  <a:cubicBezTo>
                    <a:pt x="17822" y="11953"/>
                    <a:pt x="17839" y="11928"/>
                    <a:pt x="17865" y="11922"/>
                  </a:cubicBezTo>
                  <a:cubicBezTo>
                    <a:pt x="17891" y="11917"/>
                    <a:pt x="17916" y="11934"/>
                    <a:pt x="17922" y="11960"/>
                  </a:cubicBezTo>
                  <a:close/>
                </a:path>
              </a:pathLst>
            </a:custGeom>
            <a:solidFill>
              <a:srgbClr val="98B954"/>
            </a:solidFill>
            <a:ln w="1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0" name="Freeform 598"/>
            <p:cNvSpPr>
              <a:spLocks/>
            </p:cNvSpPr>
            <p:nvPr/>
          </p:nvSpPr>
          <p:spPr bwMode="auto">
            <a:xfrm>
              <a:off x="5672442" y="2109437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1" name="Freeform 599"/>
            <p:cNvSpPr>
              <a:spLocks noEditPoints="1"/>
            </p:cNvSpPr>
            <p:nvPr/>
          </p:nvSpPr>
          <p:spPr bwMode="auto">
            <a:xfrm>
              <a:off x="5662221" y="209921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2" name="Freeform 600"/>
            <p:cNvSpPr>
              <a:spLocks/>
            </p:cNvSpPr>
            <p:nvPr/>
          </p:nvSpPr>
          <p:spPr bwMode="auto">
            <a:xfrm>
              <a:off x="5715882" y="1613727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3" name="Freeform 601"/>
            <p:cNvSpPr>
              <a:spLocks noEditPoints="1"/>
            </p:cNvSpPr>
            <p:nvPr/>
          </p:nvSpPr>
          <p:spPr bwMode="auto">
            <a:xfrm>
              <a:off x="5705661" y="1603506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4" name="Freeform 602"/>
            <p:cNvSpPr>
              <a:spLocks/>
            </p:cNvSpPr>
            <p:nvPr/>
          </p:nvSpPr>
          <p:spPr bwMode="auto">
            <a:xfrm>
              <a:off x="5756765" y="1810477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5" name="Freeform 603"/>
            <p:cNvSpPr>
              <a:spLocks noEditPoints="1"/>
            </p:cNvSpPr>
            <p:nvPr/>
          </p:nvSpPr>
          <p:spPr bwMode="auto">
            <a:xfrm>
              <a:off x="5749098" y="1800256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6" name="Freeform 604"/>
            <p:cNvSpPr>
              <a:spLocks/>
            </p:cNvSpPr>
            <p:nvPr/>
          </p:nvSpPr>
          <p:spPr bwMode="auto">
            <a:xfrm>
              <a:off x="5802759" y="1884579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7" name="Freeform 605"/>
            <p:cNvSpPr>
              <a:spLocks noEditPoints="1"/>
            </p:cNvSpPr>
            <p:nvPr/>
          </p:nvSpPr>
          <p:spPr bwMode="auto">
            <a:xfrm>
              <a:off x="5792538" y="1874358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8" name="Freeform 606"/>
            <p:cNvSpPr>
              <a:spLocks/>
            </p:cNvSpPr>
            <p:nvPr/>
          </p:nvSpPr>
          <p:spPr bwMode="auto">
            <a:xfrm>
              <a:off x="5846197" y="2025115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9" name="Freeform 607"/>
            <p:cNvSpPr>
              <a:spLocks noEditPoints="1"/>
            </p:cNvSpPr>
            <p:nvPr/>
          </p:nvSpPr>
          <p:spPr bwMode="auto">
            <a:xfrm>
              <a:off x="5835976" y="2017450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0" name="Freeform 608"/>
            <p:cNvSpPr>
              <a:spLocks/>
            </p:cNvSpPr>
            <p:nvPr/>
          </p:nvSpPr>
          <p:spPr bwMode="auto">
            <a:xfrm>
              <a:off x="5887080" y="2111992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1" name="Freeform 609"/>
            <p:cNvSpPr>
              <a:spLocks noEditPoints="1"/>
            </p:cNvSpPr>
            <p:nvPr/>
          </p:nvSpPr>
          <p:spPr bwMode="auto">
            <a:xfrm>
              <a:off x="5876859" y="2101771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2" name="Freeform 610"/>
            <p:cNvSpPr>
              <a:spLocks/>
            </p:cNvSpPr>
            <p:nvPr/>
          </p:nvSpPr>
          <p:spPr bwMode="auto">
            <a:xfrm>
              <a:off x="5933074" y="2191204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3" name="Freeform 611"/>
            <p:cNvSpPr>
              <a:spLocks noEditPoints="1"/>
            </p:cNvSpPr>
            <p:nvPr/>
          </p:nvSpPr>
          <p:spPr bwMode="auto">
            <a:xfrm>
              <a:off x="5922853" y="2180983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4" name="Freeform 612"/>
            <p:cNvSpPr>
              <a:spLocks/>
            </p:cNvSpPr>
            <p:nvPr/>
          </p:nvSpPr>
          <p:spPr bwMode="auto">
            <a:xfrm>
              <a:off x="5976513" y="2183538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5" name="Freeform 613"/>
            <p:cNvSpPr>
              <a:spLocks noEditPoints="1"/>
            </p:cNvSpPr>
            <p:nvPr/>
          </p:nvSpPr>
          <p:spPr bwMode="auto">
            <a:xfrm>
              <a:off x="5966292" y="217331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6" name="Freeform 614"/>
            <p:cNvSpPr>
              <a:spLocks/>
            </p:cNvSpPr>
            <p:nvPr/>
          </p:nvSpPr>
          <p:spPr bwMode="auto">
            <a:xfrm>
              <a:off x="6017397" y="2278081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7" name="Freeform 615"/>
            <p:cNvSpPr>
              <a:spLocks noEditPoints="1"/>
            </p:cNvSpPr>
            <p:nvPr/>
          </p:nvSpPr>
          <p:spPr bwMode="auto">
            <a:xfrm>
              <a:off x="6007176" y="2267860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8" name="Freeform 616"/>
            <p:cNvSpPr>
              <a:spLocks/>
            </p:cNvSpPr>
            <p:nvPr/>
          </p:nvSpPr>
          <p:spPr bwMode="auto">
            <a:xfrm>
              <a:off x="6060835" y="2339406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89" name="Freeform 617"/>
            <p:cNvSpPr>
              <a:spLocks noEditPoints="1"/>
            </p:cNvSpPr>
            <p:nvPr/>
          </p:nvSpPr>
          <p:spPr bwMode="auto">
            <a:xfrm>
              <a:off x="6053170" y="2329185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0" name="Freeform 618"/>
            <p:cNvSpPr>
              <a:spLocks/>
            </p:cNvSpPr>
            <p:nvPr/>
          </p:nvSpPr>
          <p:spPr bwMode="auto">
            <a:xfrm>
              <a:off x="6106828" y="2329185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1" name="Freeform 619"/>
            <p:cNvSpPr>
              <a:spLocks noEditPoints="1"/>
            </p:cNvSpPr>
            <p:nvPr/>
          </p:nvSpPr>
          <p:spPr bwMode="auto">
            <a:xfrm>
              <a:off x="6096608" y="2321519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2" name="Freeform 620"/>
            <p:cNvSpPr>
              <a:spLocks/>
            </p:cNvSpPr>
            <p:nvPr/>
          </p:nvSpPr>
          <p:spPr bwMode="auto">
            <a:xfrm>
              <a:off x="6147712" y="2444169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3" name="Freeform 621"/>
            <p:cNvSpPr>
              <a:spLocks noEditPoints="1"/>
            </p:cNvSpPr>
            <p:nvPr/>
          </p:nvSpPr>
          <p:spPr bwMode="auto">
            <a:xfrm>
              <a:off x="6137491" y="2433948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4" name="Freeform 622"/>
            <p:cNvSpPr>
              <a:spLocks/>
            </p:cNvSpPr>
            <p:nvPr/>
          </p:nvSpPr>
          <p:spPr bwMode="auto">
            <a:xfrm>
              <a:off x="6191151" y="2479942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5" name="Freeform 623"/>
            <p:cNvSpPr>
              <a:spLocks noEditPoints="1"/>
            </p:cNvSpPr>
            <p:nvPr/>
          </p:nvSpPr>
          <p:spPr bwMode="auto">
            <a:xfrm>
              <a:off x="6180930" y="2469721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6" name="Freeform 624"/>
            <p:cNvSpPr>
              <a:spLocks/>
            </p:cNvSpPr>
            <p:nvPr/>
          </p:nvSpPr>
          <p:spPr bwMode="auto">
            <a:xfrm>
              <a:off x="6237145" y="2464610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7" name="Freeform 625"/>
            <p:cNvSpPr>
              <a:spLocks noEditPoints="1"/>
            </p:cNvSpPr>
            <p:nvPr/>
          </p:nvSpPr>
          <p:spPr bwMode="auto">
            <a:xfrm>
              <a:off x="6226924" y="2454390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8" name="Freeform 626"/>
            <p:cNvSpPr>
              <a:spLocks/>
            </p:cNvSpPr>
            <p:nvPr/>
          </p:nvSpPr>
          <p:spPr bwMode="auto">
            <a:xfrm>
              <a:off x="6278029" y="2472277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99" name="Freeform 627"/>
            <p:cNvSpPr>
              <a:spLocks noEditPoints="1"/>
            </p:cNvSpPr>
            <p:nvPr/>
          </p:nvSpPr>
          <p:spPr bwMode="auto">
            <a:xfrm>
              <a:off x="6267808" y="2462056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0" name="Freeform 628"/>
            <p:cNvSpPr>
              <a:spLocks/>
            </p:cNvSpPr>
            <p:nvPr/>
          </p:nvSpPr>
          <p:spPr bwMode="auto">
            <a:xfrm>
              <a:off x="6321466" y="2551487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1" name="Freeform 629"/>
            <p:cNvSpPr>
              <a:spLocks noEditPoints="1"/>
            </p:cNvSpPr>
            <p:nvPr/>
          </p:nvSpPr>
          <p:spPr bwMode="auto">
            <a:xfrm>
              <a:off x="6311245" y="254126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2" name="Freeform 630"/>
            <p:cNvSpPr>
              <a:spLocks/>
            </p:cNvSpPr>
            <p:nvPr/>
          </p:nvSpPr>
          <p:spPr bwMode="auto">
            <a:xfrm>
              <a:off x="6364906" y="2505494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3" name="Freeform 631"/>
            <p:cNvSpPr>
              <a:spLocks noEditPoints="1"/>
            </p:cNvSpPr>
            <p:nvPr/>
          </p:nvSpPr>
          <p:spPr bwMode="auto">
            <a:xfrm>
              <a:off x="6357239" y="2495273"/>
              <a:ext cx="81767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4" name="Freeform 632"/>
            <p:cNvSpPr>
              <a:spLocks/>
            </p:cNvSpPr>
            <p:nvPr/>
          </p:nvSpPr>
          <p:spPr bwMode="auto">
            <a:xfrm>
              <a:off x="6408344" y="2574485"/>
              <a:ext cx="63881" cy="61325"/>
            </a:xfrm>
            <a:custGeom>
              <a:avLst/>
              <a:gdLst>
                <a:gd name="T0" fmla="*/ 12 w 25"/>
                <a:gd name="T1" fmla="*/ 0 h 24"/>
                <a:gd name="T2" fmla="*/ 12 w 25"/>
                <a:gd name="T3" fmla="*/ 0 h 24"/>
                <a:gd name="T4" fmla="*/ 12 w 25"/>
                <a:gd name="T5" fmla="*/ 0 h 24"/>
                <a:gd name="T6" fmla="*/ 24 w 25"/>
                <a:gd name="T7" fmla="*/ 24 h 24"/>
                <a:gd name="T8" fmla="*/ 25 w 25"/>
                <a:gd name="T9" fmla="*/ 24 h 24"/>
                <a:gd name="T10" fmla="*/ 0 w 25"/>
                <a:gd name="T11" fmla="*/ 24 h 24"/>
                <a:gd name="T12" fmla="*/ 0 w 25"/>
                <a:gd name="T13" fmla="*/ 24 h 24"/>
                <a:gd name="T14" fmla="*/ 12 w 25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5" name="Freeform 633"/>
            <p:cNvSpPr>
              <a:spLocks noEditPoints="1"/>
            </p:cNvSpPr>
            <p:nvPr/>
          </p:nvSpPr>
          <p:spPr bwMode="auto">
            <a:xfrm>
              <a:off x="6398123" y="2564264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6" name="Freeform 634"/>
            <p:cNvSpPr>
              <a:spLocks/>
            </p:cNvSpPr>
            <p:nvPr/>
          </p:nvSpPr>
          <p:spPr bwMode="auto">
            <a:xfrm>
              <a:off x="6451783" y="2671583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7" name="Freeform 635"/>
            <p:cNvSpPr>
              <a:spLocks noEditPoints="1"/>
            </p:cNvSpPr>
            <p:nvPr/>
          </p:nvSpPr>
          <p:spPr bwMode="auto">
            <a:xfrm>
              <a:off x="6441562" y="2661362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8" name="Freeform 636"/>
            <p:cNvSpPr>
              <a:spLocks/>
            </p:cNvSpPr>
            <p:nvPr/>
          </p:nvSpPr>
          <p:spPr bwMode="auto">
            <a:xfrm>
              <a:off x="6495221" y="2607702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09" name="Freeform 637"/>
            <p:cNvSpPr>
              <a:spLocks noEditPoints="1"/>
            </p:cNvSpPr>
            <p:nvPr/>
          </p:nvSpPr>
          <p:spPr bwMode="auto">
            <a:xfrm>
              <a:off x="6487556" y="2597481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0" name="Freeform 638"/>
            <p:cNvSpPr>
              <a:spLocks/>
            </p:cNvSpPr>
            <p:nvPr/>
          </p:nvSpPr>
          <p:spPr bwMode="auto">
            <a:xfrm>
              <a:off x="6538660" y="2720131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1" name="Freeform 639"/>
            <p:cNvSpPr>
              <a:spLocks noEditPoints="1"/>
            </p:cNvSpPr>
            <p:nvPr/>
          </p:nvSpPr>
          <p:spPr bwMode="auto">
            <a:xfrm>
              <a:off x="6528439" y="2709910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2" name="Freeform 640"/>
            <p:cNvSpPr>
              <a:spLocks/>
            </p:cNvSpPr>
            <p:nvPr/>
          </p:nvSpPr>
          <p:spPr bwMode="auto">
            <a:xfrm>
              <a:off x="6582098" y="2671583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3" name="Freeform 641"/>
            <p:cNvSpPr>
              <a:spLocks noEditPoints="1"/>
            </p:cNvSpPr>
            <p:nvPr/>
          </p:nvSpPr>
          <p:spPr bwMode="auto">
            <a:xfrm>
              <a:off x="6571877" y="2661362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4" name="Freeform 642"/>
            <p:cNvSpPr>
              <a:spLocks/>
            </p:cNvSpPr>
            <p:nvPr/>
          </p:nvSpPr>
          <p:spPr bwMode="auto">
            <a:xfrm>
              <a:off x="6625538" y="2796787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5" name="Freeform 643"/>
            <p:cNvSpPr>
              <a:spLocks noEditPoints="1"/>
            </p:cNvSpPr>
            <p:nvPr/>
          </p:nvSpPr>
          <p:spPr bwMode="auto">
            <a:xfrm>
              <a:off x="6615317" y="278656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6" name="Freeform 644"/>
            <p:cNvSpPr>
              <a:spLocks/>
            </p:cNvSpPr>
            <p:nvPr/>
          </p:nvSpPr>
          <p:spPr bwMode="auto">
            <a:xfrm>
              <a:off x="6671531" y="2893885"/>
              <a:ext cx="61325" cy="63881"/>
            </a:xfrm>
            <a:custGeom>
              <a:avLst/>
              <a:gdLst>
                <a:gd name="T0" fmla="*/ 12 w 24"/>
                <a:gd name="T1" fmla="*/ 1 h 25"/>
                <a:gd name="T2" fmla="*/ 12 w 24"/>
                <a:gd name="T3" fmla="*/ 0 h 25"/>
                <a:gd name="T4" fmla="*/ 12 w 24"/>
                <a:gd name="T5" fmla="*/ 1 h 25"/>
                <a:gd name="T6" fmla="*/ 24 w 24"/>
                <a:gd name="T7" fmla="*/ 25 h 25"/>
                <a:gd name="T8" fmla="*/ 24 w 24"/>
                <a:gd name="T9" fmla="*/ 25 h 25"/>
                <a:gd name="T10" fmla="*/ 0 w 24"/>
                <a:gd name="T11" fmla="*/ 25 h 25"/>
                <a:gd name="T12" fmla="*/ 0 w 24"/>
                <a:gd name="T13" fmla="*/ 25 h 25"/>
                <a:gd name="T14" fmla="*/ 12 w 24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7" name="Freeform 645"/>
            <p:cNvSpPr>
              <a:spLocks noEditPoints="1"/>
            </p:cNvSpPr>
            <p:nvPr/>
          </p:nvSpPr>
          <p:spPr bwMode="auto">
            <a:xfrm>
              <a:off x="6661311" y="2883664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8" name="Freeform 646"/>
            <p:cNvSpPr>
              <a:spLocks/>
            </p:cNvSpPr>
            <p:nvPr/>
          </p:nvSpPr>
          <p:spPr bwMode="auto">
            <a:xfrm>
              <a:off x="6712415" y="2796787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19" name="Freeform 647"/>
            <p:cNvSpPr>
              <a:spLocks noEditPoints="1"/>
            </p:cNvSpPr>
            <p:nvPr/>
          </p:nvSpPr>
          <p:spPr bwMode="auto">
            <a:xfrm>
              <a:off x="6702194" y="278656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0" name="Freeform 648"/>
            <p:cNvSpPr>
              <a:spLocks/>
            </p:cNvSpPr>
            <p:nvPr/>
          </p:nvSpPr>
          <p:spPr bwMode="auto">
            <a:xfrm>
              <a:off x="6755853" y="2957766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1" name="Freeform 649"/>
            <p:cNvSpPr>
              <a:spLocks noEditPoints="1"/>
            </p:cNvSpPr>
            <p:nvPr/>
          </p:nvSpPr>
          <p:spPr bwMode="auto">
            <a:xfrm>
              <a:off x="6745632" y="2947545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2" name="Freeform 650"/>
            <p:cNvSpPr>
              <a:spLocks/>
            </p:cNvSpPr>
            <p:nvPr/>
          </p:nvSpPr>
          <p:spPr bwMode="auto">
            <a:xfrm>
              <a:off x="6799292" y="2819785"/>
              <a:ext cx="63881" cy="61325"/>
            </a:xfrm>
            <a:custGeom>
              <a:avLst/>
              <a:gdLst>
                <a:gd name="T0" fmla="*/ 13 w 25"/>
                <a:gd name="T1" fmla="*/ 0 h 24"/>
                <a:gd name="T2" fmla="*/ 13 w 25"/>
                <a:gd name="T3" fmla="*/ 0 h 24"/>
                <a:gd name="T4" fmla="*/ 13 w 25"/>
                <a:gd name="T5" fmla="*/ 0 h 24"/>
                <a:gd name="T6" fmla="*/ 25 w 25"/>
                <a:gd name="T7" fmla="*/ 24 h 24"/>
                <a:gd name="T8" fmla="*/ 25 w 25"/>
                <a:gd name="T9" fmla="*/ 24 h 24"/>
                <a:gd name="T10" fmla="*/ 0 w 25"/>
                <a:gd name="T11" fmla="*/ 24 h 24"/>
                <a:gd name="T12" fmla="*/ 1 w 25"/>
                <a:gd name="T13" fmla="*/ 24 h 24"/>
                <a:gd name="T14" fmla="*/ 13 w 25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3" name="Freeform 651"/>
            <p:cNvSpPr>
              <a:spLocks noEditPoints="1"/>
            </p:cNvSpPr>
            <p:nvPr/>
          </p:nvSpPr>
          <p:spPr bwMode="auto">
            <a:xfrm>
              <a:off x="6791626" y="2809564"/>
              <a:ext cx="81767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4" name="Freeform 652"/>
            <p:cNvSpPr>
              <a:spLocks/>
            </p:cNvSpPr>
            <p:nvPr/>
          </p:nvSpPr>
          <p:spPr bwMode="auto">
            <a:xfrm>
              <a:off x="6842730" y="2927104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5" name="Freeform 653"/>
            <p:cNvSpPr>
              <a:spLocks noEditPoints="1"/>
            </p:cNvSpPr>
            <p:nvPr/>
          </p:nvSpPr>
          <p:spPr bwMode="auto">
            <a:xfrm>
              <a:off x="6832509" y="2916883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6" name="Freeform 654"/>
            <p:cNvSpPr>
              <a:spLocks/>
            </p:cNvSpPr>
            <p:nvPr/>
          </p:nvSpPr>
          <p:spPr bwMode="auto">
            <a:xfrm>
              <a:off x="6886169" y="2998650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7" name="Freeform 655"/>
            <p:cNvSpPr>
              <a:spLocks noEditPoints="1"/>
            </p:cNvSpPr>
            <p:nvPr/>
          </p:nvSpPr>
          <p:spPr bwMode="auto">
            <a:xfrm>
              <a:off x="6875948" y="2988429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8" name="Freeform 656"/>
            <p:cNvSpPr>
              <a:spLocks/>
            </p:cNvSpPr>
            <p:nvPr/>
          </p:nvSpPr>
          <p:spPr bwMode="auto">
            <a:xfrm>
              <a:off x="6929607" y="3146852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29" name="Freeform 657"/>
            <p:cNvSpPr>
              <a:spLocks noEditPoints="1"/>
            </p:cNvSpPr>
            <p:nvPr/>
          </p:nvSpPr>
          <p:spPr bwMode="auto">
            <a:xfrm>
              <a:off x="6919386" y="3136631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0" name="Freeform 658"/>
            <p:cNvSpPr>
              <a:spLocks/>
            </p:cNvSpPr>
            <p:nvPr/>
          </p:nvSpPr>
          <p:spPr bwMode="auto">
            <a:xfrm>
              <a:off x="6973047" y="2957766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1" name="Freeform 659"/>
            <p:cNvSpPr>
              <a:spLocks noEditPoints="1"/>
            </p:cNvSpPr>
            <p:nvPr/>
          </p:nvSpPr>
          <p:spPr bwMode="auto">
            <a:xfrm>
              <a:off x="6962826" y="2947545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2" name="Freeform 660"/>
            <p:cNvSpPr>
              <a:spLocks/>
            </p:cNvSpPr>
            <p:nvPr/>
          </p:nvSpPr>
          <p:spPr bwMode="auto">
            <a:xfrm>
              <a:off x="7016484" y="3090637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3" name="Freeform 661"/>
            <p:cNvSpPr>
              <a:spLocks noEditPoints="1"/>
            </p:cNvSpPr>
            <p:nvPr/>
          </p:nvSpPr>
          <p:spPr bwMode="auto">
            <a:xfrm>
              <a:off x="7006264" y="3080416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4" name="Freeform 662"/>
            <p:cNvSpPr>
              <a:spLocks/>
            </p:cNvSpPr>
            <p:nvPr/>
          </p:nvSpPr>
          <p:spPr bwMode="auto">
            <a:xfrm>
              <a:off x="7059924" y="3310385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5" name="Freeform 663"/>
            <p:cNvSpPr>
              <a:spLocks noEditPoints="1"/>
            </p:cNvSpPr>
            <p:nvPr/>
          </p:nvSpPr>
          <p:spPr bwMode="auto">
            <a:xfrm>
              <a:off x="7049703" y="3302718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6" name="Freeform 664"/>
            <p:cNvSpPr>
              <a:spLocks/>
            </p:cNvSpPr>
            <p:nvPr/>
          </p:nvSpPr>
          <p:spPr bwMode="auto">
            <a:xfrm>
              <a:off x="7100807" y="3146852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7" name="Freeform 665"/>
            <p:cNvSpPr>
              <a:spLocks noEditPoints="1"/>
            </p:cNvSpPr>
            <p:nvPr/>
          </p:nvSpPr>
          <p:spPr bwMode="auto">
            <a:xfrm>
              <a:off x="7093141" y="3136631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8" name="Freeform 666"/>
            <p:cNvSpPr>
              <a:spLocks/>
            </p:cNvSpPr>
            <p:nvPr/>
          </p:nvSpPr>
          <p:spPr bwMode="auto">
            <a:xfrm>
              <a:off x="7146801" y="3039533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39" name="Freeform 667"/>
            <p:cNvSpPr>
              <a:spLocks noEditPoints="1"/>
            </p:cNvSpPr>
            <p:nvPr/>
          </p:nvSpPr>
          <p:spPr bwMode="auto">
            <a:xfrm>
              <a:off x="7136580" y="3029312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0" name="Freeform 668"/>
            <p:cNvSpPr>
              <a:spLocks/>
            </p:cNvSpPr>
            <p:nvPr/>
          </p:nvSpPr>
          <p:spPr bwMode="auto">
            <a:xfrm>
              <a:off x="7190239" y="3039533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1" name="Freeform 669"/>
            <p:cNvSpPr>
              <a:spLocks noEditPoints="1"/>
            </p:cNvSpPr>
            <p:nvPr/>
          </p:nvSpPr>
          <p:spPr bwMode="auto">
            <a:xfrm>
              <a:off x="7180018" y="3029312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2" name="Freeform 670"/>
            <p:cNvSpPr>
              <a:spLocks/>
            </p:cNvSpPr>
            <p:nvPr/>
          </p:nvSpPr>
          <p:spPr bwMode="auto">
            <a:xfrm>
              <a:off x="7231122" y="3665558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3" name="Freeform 671"/>
            <p:cNvSpPr>
              <a:spLocks noEditPoints="1"/>
            </p:cNvSpPr>
            <p:nvPr/>
          </p:nvSpPr>
          <p:spPr bwMode="auto">
            <a:xfrm>
              <a:off x="7223458" y="3655337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4" name="Freeform 672"/>
            <p:cNvSpPr>
              <a:spLocks/>
            </p:cNvSpPr>
            <p:nvPr/>
          </p:nvSpPr>
          <p:spPr bwMode="auto">
            <a:xfrm>
              <a:off x="7277116" y="3039533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5" name="Freeform 673"/>
            <p:cNvSpPr>
              <a:spLocks noEditPoints="1"/>
            </p:cNvSpPr>
            <p:nvPr/>
          </p:nvSpPr>
          <p:spPr bwMode="auto">
            <a:xfrm>
              <a:off x="7266895" y="3029312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6" name="Freeform 674"/>
            <p:cNvSpPr>
              <a:spLocks/>
            </p:cNvSpPr>
            <p:nvPr/>
          </p:nvSpPr>
          <p:spPr bwMode="auto">
            <a:xfrm>
              <a:off x="7320556" y="3310385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7" name="Freeform 675"/>
            <p:cNvSpPr>
              <a:spLocks noEditPoints="1"/>
            </p:cNvSpPr>
            <p:nvPr/>
          </p:nvSpPr>
          <p:spPr bwMode="auto">
            <a:xfrm>
              <a:off x="7310335" y="3302718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8" name="Freeform 676"/>
            <p:cNvSpPr>
              <a:spLocks/>
            </p:cNvSpPr>
            <p:nvPr/>
          </p:nvSpPr>
          <p:spPr bwMode="auto">
            <a:xfrm>
              <a:off x="7361439" y="3146852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49" name="Freeform 677"/>
            <p:cNvSpPr>
              <a:spLocks noEditPoints="1"/>
            </p:cNvSpPr>
            <p:nvPr/>
          </p:nvSpPr>
          <p:spPr bwMode="auto">
            <a:xfrm>
              <a:off x="7351218" y="3136631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0" name="Freeform 678"/>
            <p:cNvSpPr>
              <a:spLocks/>
            </p:cNvSpPr>
            <p:nvPr/>
          </p:nvSpPr>
          <p:spPr bwMode="auto">
            <a:xfrm>
              <a:off x="7407433" y="3146852"/>
              <a:ext cx="61325" cy="63881"/>
            </a:xfrm>
            <a:custGeom>
              <a:avLst/>
              <a:gdLst>
                <a:gd name="T0" fmla="*/ 12 w 24"/>
                <a:gd name="T1" fmla="*/ 1 h 25"/>
                <a:gd name="T2" fmla="*/ 12 w 24"/>
                <a:gd name="T3" fmla="*/ 0 h 25"/>
                <a:gd name="T4" fmla="*/ 12 w 24"/>
                <a:gd name="T5" fmla="*/ 1 h 25"/>
                <a:gd name="T6" fmla="*/ 24 w 24"/>
                <a:gd name="T7" fmla="*/ 25 h 25"/>
                <a:gd name="T8" fmla="*/ 24 w 24"/>
                <a:gd name="T9" fmla="*/ 25 h 25"/>
                <a:gd name="T10" fmla="*/ 0 w 24"/>
                <a:gd name="T11" fmla="*/ 25 h 25"/>
                <a:gd name="T12" fmla="*/ 0 w 24"/>
                <a:gd name="T13" fmla="*/ 25 h 25"/>
                <a:gd name="T14" fmla="*/ 12 w 24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1" name="Freeform 679"/>
            <p:cNvSpPr>
              <a:spLocks noEditPoints="1"/>
            </p:cNvSpPr>
            <p:nvPr/>
          </p:nvSpPr>
          <p:spPr bwMode="auto">
            <a:xfrm>
              <a:off x="7397212" y="3136631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2" name="Freeform 680"/>
            <p:cNvSpPr>
              <a:spLocks/>
            </p:cNvSpPr>
            <p:nvPr/>
          </p:nvSpPr>
          <p:spPr bwMode="auto">
            <a:xfrm>
              <a:off x="7450871" y="3665558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3" name="Freeform 681"/>
            <p:cNvSpPr>
              <a:spLocks noEditPoints="1"/>
            </p:cNvSpPr>
            <p:nvPr/>
          </p:nvSpPr>
          <p:spPr bwMode="auto">
            <a:xfrm>
              <a:off x="7440650" y="365533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4" name="Freeform 682"/>
            <p:cNvSpPr>
              <a:spLocks/>
            </p:cNvSpPr>
            <p:nvPr/>
          </p:nvSpPr>
          <p:spPr bwMode="auto">
            <a:xfrm>
              <a:off x="7491754" y="3039533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5" name="Freeform 683"/>
            <p:cNvSpPr>
              <a:spLocks noEditPoints="1"/>
            </p:cNvSpPr>
            <p:nvPr/>
          </p:nvSpPr>
          <p:spPr bwMode="auto">
            <a:xfrm>
              <a:off x="7481533" y="3029312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6" name="Freeform 684"/>
            <p:cNvSpPr>
              <a:spLocks/>
            </p:cNvSpPr>
            <p:nvPr/>
          </p:nvSpPr>
          <p:spPr bwMode="auto">
            <a:xfrm>
              <a:off x="7535194" y="3220952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7" name="Freeform 685"/>
            <p:cNvSpPr>
              <a:spLocks noEditPoints="1"/>
            </p:cNvSpPr>
            <p:nvPr/>
          </p:nvSpPr>
          <p:spPr bwMode="auto">
            <a:xfrm>
              <a:off x="7527527" y="3210731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8" name="Freeform 686"/>
            <p:cNvSpPr>
              <a:spLocks/>
            </p:cNvSpPr>
            <p:nvPr/>
          </p:nvSpPr>
          <p:spPr bwMode="auto">
            <a:xfrm>
              <a:off x="7581187" y="3220952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59" name="Freeform 687"/>
            <p:cNvSpPr>
              <a:spLocks noEditPoints="1"/>
            </p:cNvSpPr>
            <p:nvPr/>
          </p:nvSpPr>
          <p:spPr bwMode="auto">
            <a:xfrm>
              <a:off x="7570967" y="3210731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0" name="Freeform 688"/>
            <p:cNvSpPr>
              <a:spLocks/>
            </p:cNvSpPr>
            <p:nvPr/>
          </p:nvSpPr>
          <p:spPr bwMode="auto">
            <a:xfrm>
              <a:off x="7622071" y="3220952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1" name="Freeform 689"/>
            <p:cNvSpPr>
              <a:spLocks noEditPoints="1"/>
            </p:cNvSpPr>
            <p:nvPr/>
          </p:nvSpPr>
          <p:spPr bwMode="auto">
            <a:xfrm>
              <a:off x="7611850" y="3210731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2" name="Freeform 690"/>
            <p:cNvSpPr>
              <a:spLocks/>
            </p:cNvSpPr>
            <p:nvPr/>
          </p:nvSpPr>
          <p:spPr bwMode="auto">
            <a:xfrm>
              <a:off x="7665509" y="3310385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3" name="Freeform 691"/>
            <p:cNvSpPr>
              <a:spLocks noEditPoints="1"/>
            </p:cNvSpPr>
            <p:nvPr/>
          </p:nvSpPr>
          <p:spPr bwMode="auto">
            <a:xfrm>
              <a:off x="7655288" y="3302718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4" name="Freeform 692"/>
            <p:cNvSpPr>
              <a:spLocks/>
            </p:cNvSpPr>
            <p:nvPr/>
          </p:nvSpPr>
          <p:spPr bwMode="auto">
            <a:xfrm>
              <a:off x="7711503" y="3440700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5" name="Freeform 693"/>
            <p:cNvSpPr>
              <a:spLocks noEditPoints="1"/>
            </p:cNvSpPr>
            <p:nvPr/>
          </p:nvSpPr>
          <p:spPr bwMode="auto">
            <a:xfrm>
              <a:off x="7701282" y="3433035"/>
              <a:ext cx="81767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6" name="Freeform 694"/>
            <p:cNvSpPr>
              <a:spLocks/>
            </p:cNvSpPr>
            <p:nvPr/>
          </p:nvSpPr>
          <p:spPr bwMode="auto">
            <a:xfrm>
              <a:off x="7752386" y="3310385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7" name="Freeform 695"/>
            <p:cNvSpPr>
              <a:spLocks noEditPoints="1"/>
            </p:cNvSpPr>
            <p:nvPr/>
          </p:nvSpPr>
          <p:spPr bwMode="auto">
            <a:xfrm>
              <a:off x="7742165" y="3302718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8" name="Freeform 696"/>
            <p:cNvSpPr>
              <a:spLocks/>
            </p:cNvSpPr>
            <p:nvPr/>
          </p:nvSpPr>
          <p:spPr bwMode="auto">
            <a:xfrm>
              <a:off x="7795825" y="3665558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69" name="Freeform 697"/>
            <p:cNvSpPr>
              <a:spLocks noEditPoints="1"/>
            </p:cNvSpPr>
            <p:nvPr/>
          </p:nvSpPr>
          <p:spPr bwMode="auto">
            <a:xfrm>
              <a:off x="7785605" y="365533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0" name="Freeform 698"/>
            <p:cNvSpPr>
              <a:spLocks/>
            </p:cNvSpPr>
            <p:nvPr/>
          </p:nvSpPr>
          <p:spPr bwMode="auto">
            <a:xfrm>
              <a:off x="7839263" y="3310385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1" name="Freeform 699"/>
            <p:cNvSpPr>
              <a:spLocks noEditPoints="1"/>
            </p:cNvSpPr>
            <p:nvPr/>
          </p:nvSpPr>
          <p:spPr bwMode="auto">
            <a:xfrm>
              <a:off x="7831598" y="3302718"/>
              <a:ext cx="81767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2" name="Freeform 700"/>
            <p:cNvSpPr>
              <a:spLocks/>
            </p:cNvSpPr>
            <p:nvPr/>
          </p:nvSpPr>
          <p:spPr bwMode="auto">
            <a:xfrm>
              <a:off x="7882703" y="3665558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3" name="Freeform 701"/>
            <p:cNvSpPr>
              <a:spLocks noEditPoints="1"/>
            </p:cNvSpPr>
            <p:nvPr/>
          </p:nvSpPr>
          <p:spPr bwMode="auto">
            <a:xfrm>
              <a:off x="7872482" y="365533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4" name="Freeform 702"/>
            <p:cNvSpPr>
              <a:spLocks/>
            </p:cNvSpPr>
            <p:nvPr/>
          </p:nvSpPr>
          <p:spPr bwMode="auto">
            <a:xfrm>
              <a:off x="7926140" y="3220952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5" name="Freeform 703"/>
            <p:cNvSpPr>
              <a:spLocks noEditPoints="1"/>
            </p:cNvSpPr>
            <p:nvPr/>
          </p:nvSpPr>
          <p:spPr bwMode="auto">
            <a:xfrm>
              <a:off x="7915920" y="3210731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8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6" name="Freeform 704"/>
            <p:cNvSpPr>
              <a:spLocks/>
            </p:cNvSpPr>
            <p:nvPr/>
          </p:nvSpPr>
          <p:spPr bwMode="auto">
            <a:xfrm>
              <a:off x="7969580" y="3665558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7" name="Freeform 705"/>
            <p:cNvSpPr>
              <a:spLocks noEditPoints="1"/>
            </p:cNvSpPr>
            <p:nvPr/>
          </p:nvSpPr>
          <p:spPr bwMode="auto">
            <a:xfrm>
              <a:off x="7959359" y="365533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8" name="Freeform 706"/>
            <p:cNvSpPr>
              <a:spLocks/>
            </p:cNvSpPr>
            <p:nvPr/>
          </p:nvSpPr>
          <p:spPr bwMode="auto">
            <a:xfrm>
              <a:off x="8056457" y="3440700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79" name="Freeform 707"/>
            <p:cNvSpPr>
              <a:spLocks noEditPoints="1"/>
            </p:cNvSpPr>
            <p:nvPr/>
          </p:nvSpPr>
          <p:spPr bwMode="auto">
            <a:xfrm>
              <a:off x="8046236" y="3433035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0" name="Freeform 708"/>
            <p:cNvSpPr>
              <a:spLocks/>
            </p:cNvSpPr>
            <p:nvPr/>
          </p:nvSpPr>
          <p:spPr bwMode="auto">
            <a:xfrm>
              <a:off x="8099895" y="3665558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1" name="Freeform 709"/>
            <p:cNvSpPr>
              <a:spLocks noEditPoints="1"/>
            </p:cNvSpPr>
            <p:nvPr/>
          </p:nvSpPr>
          <p:spPr bwMode="auto">
            <a:xfrm>
              <a:off x="8089674" y="365533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2" name="Freeform 710"/>
            <p:cNvSpPr>
              <a:spLocks/>
            </p:cNvSpPr>
            <p:nvPr/>
          </p:nvSpPr>
          <p:spPr bwMode="auto">
            <a:xfrm>
              <a:off x="8143334" y="3440700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3" name="Freeform 711"/>
            <p:cNvSpPr>
              <a:spLocks noEditPoints="1"/>
            </p:cNvSpPr>
            <p:nvPr/>
          </p:nvSpPr>
          <p:spPr bwMode="auto">
            <a:xfrm>
              <a:off x="8135668" y="3433035"/>
              <a:ext cx="81767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4" name="Freeform 712"/>
            <p:cNvSpPr>
              <a:spLocks/>
            </p:cNvSpPr>
            <p:nvPr/>
          </p:nvSpPr>
          <p:spPr bwMode="auto">
            <a:xfrm>
              <a:off x="8403966" y="3440700"/>
              <a:ext cx="63881" cy="63881"/>
            </a:xfrm>
            <a:custGeom>
              <a:avLst/>
              <a:gdLst>
                <a:gd name="T0" fmla="*/ 13 w 25"/>
                <a:gd name="T1" fmla="*/ 1 h 25"/>
                <a:gd name="T2" fmla="*/ 13 w 25"/>
                <a:gd name="T3" fmla="*/ 0 h 25"/>
                <a:gd name="T4" fmla="*/ 13 w 25"/>
                <a:gd name="T5" fmla="*/ 1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1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5" name="Freeform 713"/>
            <p:cNvSpPr>
              <a:spLocks noEditPoints="1"/>
            </p:cNvSpPr>
            <p:nvPr/>
          </p:nvSpPr>
          <p:spPr bwMode="auto">
            <a:xfrm>
              <a:off x="8393745" y="3433035"/>
              <a:ext cx="84323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6" name="Freeform 714"/>
            <p:cNvSpPr>
              <a:spLocks/>
            </p:cNvSpPr>
            <p:nvPr/>
          </p:nvSpPr>
          <p:spPr bwMode="auto">
            <a:xfrm>
              <a:off x="8447404" y="3665558"/>
              <a:ext cx="63881" cy="6388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0 h 25"/>
                <a:gd name="T4" fmla="*/ 12 w 25"/>
                <a:gd name="T5" fmla="*/ 0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7" name="Freeform 715"/>
            <p:cNvSpPr>
              <a:spLocks noEditPoints="1"/>
            </p:cNvSpPr>
            <p:nvPr/>
          </p:nvSpPr>
          <p:spPr bwMode="auto">
            <a:xfrm>
              <a:off x="8437183" y="3655337"/>
              <a:ext cx="81767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8" name="Freeform 716"/>
            <p:cNvSpPr>
              <a:spLocks/>
            </p:cNvSpPr>
            <p:nvPr/>
          </p:nvSpPr>
          <p:spPr bwMode="auto">
            <a:xfrm>
              <a:off x="8751475" y="3440700"/>
              <a:ext cx="63881" cy="63881"/>
            </a:xfrm>
            <a:custGeom>
              <a:avLst/>
              <a:gdLst>
                <a:gd name="T0" fmla="*/ 12 w 25"/>
                <a:gd name="T1" fmla="*/ 1 h 25"/>
                <a:gd name="T2" fmla="*/ 12 w 25"/>
                <a:gd name="T3" fmla="*/ 0 h 25"/>
                <a:gd name="T4" fmla="*/ 12 w 25"/>
                <a:gd name="T5" fmla="*/ 1 h 25"/>
                <a:gd name="T6" fmla="*/ 24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0 w 25"/>
                <a:gd name="T13" fmla="*/ 25 h 25"/>
                <a:gd name="T14" fmla="*/ 12 w 25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2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89" name="Freeform 717"/>
            <p:cNvSpPr>
              <a:spLocks noEditPoints="1"/>
            </p:cNvSpPr>
            <p:nvPr/>
          </p:nvSpPr>
          <p:spPr bwMode="auto">
            <a:xfrm>
              <a:off x="8741254" y="3433035"/>
              <a:ext cx="81767" cy="79212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90" name="Freeform 718"/>
            <p:cNvSpPr>
              <a:spLocks/>
            </p:cNvSpPr>
            <p:nvPr/>
          </p:nvSpPr>
          <p:spPr bwMode="auto">
            <a:xfrm>
              <a:off x="8835797" y="3665558"/>
              <a:ext cx="63881" cy="63881"/>
            </a:xfrm>
            <a:custGeom>
              <a:avLst/>
              <a:gdLst>
                <a:gd name="T0" fmla="*/ 13 w 25"/>
                <a:gd name="T1" fmla="*/ 0 h 25"/>
                <a:gd name="T2" fmla="*/ 13 w 25"/>
                <a:gd name="T3" fmla="*/ 0 h 25"/>
                <a:gd name="T4" fmla="*/ 13 w 25"/>
                <a:gd name="T5" fmla="*/ 0 h 25"/>
                <a:gd name="T6" fmla="*/ 25 w 25"/>
                <a:gd name="T7" fmla="*/ 25 h 25"/>
                <a:gd name="T8" fmla="*/ 25 w 25"/>
                <a:gd name="T9" fmla="*/ 25 h 25"/>
                <a:gd name="T10" fmla="*/ 0 w 25"/>
                <a:gd name="T11" fmla="*/ 25 h 25"/>
                <a:gd name="T12" fmla="*/ 1 w 25"/>
                <a:gd name="T13" fmla="*/ 25 h 25"/>
                <a:gd name="T14" fmla="*/ 13 w 2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91" name="Freeform 719"/>
            <p:cNvSpPr>
              <a:spLocks noEditPoints="1"/>
            </p:cNvSpPr>
            <p:nvPr/>
          </p:nvSpPr>
          <p:spPr bwMode="auto">
            <a:xfrm>
              <a:off x="8825576" y="3655337"/>
              <a:ext cx="84323" cy="81767"/>
            </a:xfrm>
            <a:custGeom>
              <a:avLst/>
              <a:gdLst>
                <a:gd name="T0" fmla="*/ 229 w 544"/>
                <a:gd name="T1" fmla="*/ 51 h 528"/>
                <a:gd name="T2" fmla="*/ 224 w 544"/>
                <a:gd name="T3" fmla="*/ 72 h 528"/>
                <a:gd name="T4" fmla="*/ 224 w 544"/>
                <a:gd name="T5" fmla="*/ 64 h 528"/>
                <a:gd name="T6" fmla="*/ 320 w 544"/>
                <a:gd name="T7" fmla="*/ 64 h 528"/>
                <a:gd name="T8" fmla="*/ 320 w 544"/>
                <a:gd name="T9" fmla="*/ 72 h 528"/>
                <a:gd name="T10" fmla="*/ 316 w 544"/>
                <a:gd name="T11" fmla="*/ 51 h 528"/>
                <a:gd name="T12" fmla="*/ 516 w 544"/>
                <a:gd name="T13" fmla="*/ 459 h 528"/>
                <a:gd name="T14" fmla="*/ 472 w 544"/>
                <a:gd name="T15" fmla="*/ 432 h 528"/>
                <a:gd name="T16" fmla="*/ 480 w 544"/>
                <a:gd name="T17" fmla="*/ 432 h 528"/>
                <a:gd name="T18" fmla="*/ 544 w 544"/>
                <a:gd name="T19" fmla="*/ 432 h 528"/>
                <a:gd name="T20" fmla="*/ 544 w 544"/>
                <a:gd name="T21" fmla="*/ 528 h 528"/>
                <a:gd name="T22" fmla="*/ 64 w 544"/>
                <a:gd name="T23" fmla="*/ 528 h 528"/>
                <a:gd name="T24" fmla="*/ 64 w 544"/>
                <a:gd name="T25" fmla="*/ 432 h 528"/>
                <a:gd name="T26" fmla="*/ 72 w 544"/>
                <a:gd name="T27" fmla="*/ 432 h 528"/>
                <a:gd name="T28" fmla="*/ 29 w 544"/>
                <a:gd name="T29" fmla="*/ 459 h 528"/>
                <a:gd name="T30" fmla="*/ 229 w 544"/>
                <a:gd name="T31" fmla="*/ 51 h 528"/>
                <a:gd name="T32" fmla="*/ 116 w 544"/>
                <a:gd name="T33" fmla="*/ 502 h 528"/>
                <a:gd name="T34" fmla="*/ 72 w 544"/>
                <a:gd name="T35" fmla="*/ 528 h 528"/>
                <a:gd name="T36" fmla="*/ 64 w 544"/>
                <a:gd name="T37" fmla="*/ 528 h 528"/>
                <a:gd name="T38" fmla="*/ 64 w 544"/>
                <a:gd name="T39" fmla="*/ 432 h 528"/>
                <a:gd name="T40" fmla="*/ 480 w 544"/>
                <a:gd name="T41" fmla="*/ 432 h 528"/>
                <a:gd name="T42" fmla="*/ 480 w 544"/>
                <a:gd name="T43" fmla="*/ 528 h 528"/>
                <a:gd name="T44" fmla="*/ 472 w 544"/>
                <a:gd name="T45" fmla="*/ 528 h 528"/>
                <a:gd name="T46" fmla="*/ 429 w 544"/>
                <a:gd name="T47" fmla="*/ 502 h 528"/>
                <a:gd name="T48" fmla="*/ 229 w 544"/>
                <a:gd name="T49" fmla="*/ 94 h 528"/>
                <a:gd name="T50" fmla="*/ 224 w 544"/>
                <a:gd name="T51" fmla="*/ 72 h 528"/>
                <a:gd name="T52" fmla="*/ 224 w 544"/>
                <a:gd name="T53" fmla="*/ 64 h 528"/>
                <a:gd name="T54" fmla="*/ 320 w 544"/>
                <a:gd name="T55" fmla="*/ 64 h 528"/>
                <a:gd name="T56" fmla="*/ 320 w 544"/>
                <a:gd name="T57" fmla="*/ 72 h 528"/>
                <a:gd name="T58" fmla="*/ 316 w 544"/>
                <a:gd name="T59" fmla="*/ 94 h 528"/>
                <a:gd name="T60" fmla="*/ 116 w 544"/>
                <a:gd name="T61" fmla="*/ 50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4" h="528">
                  <a:moveTo>
                    <a:pt x="229" y="51"/>
                  </a:moveTo>
                  <a:lnTo>
                    <a:pt x="224" y="72"/>
                  </a:lnTo>
                  <a:lnTo>
                    <a:pt x="224" y="64"/>
                  </a:lnTo>
                  <a:cubicBezTo>
                    <a:pt x="224" y="0"/>
                    <a:pt x="320" y="0"/>
                    <a:pt x="320" y="64"/>
                  </a:cubicBezTo>
                  <a:lnTo>
                    <a:pt x="320" y="72"/>
                  </a:lnTo>
                  <a:lnTo>
                    <a:pt x="316" y="51"/>
                  </a:lnTo>
                  <a:lnTo>
                    <a:pt x="516" y="459"/>
                  </a:lnTo>
                  <a:lnTo>
                    <a:pt x="472" y="432"/>
                  </a:lnTo>
                  <a:lnTo>
                    <a:pt x="480" y="432"/>
                  </a:lnTo>
                  <a:lnTo>
                    <a:pt x="544" y="432"/>
                  </a:lnTo>
                  <a:lnTo>
                    <a:pt x="544" y="528"/>
                  </a:lnTo>
                  <a:lnTo>
                    <a:pt x="64" y="528"/>
                  </a:lnTo>
                  <a:cubicBezTo>
                    <a:pt x="0" y="528"/>
                    <a:pt x="0" y="432"/>
                    <a:pt x="64" y="432"/>
                  </a:cubicBezTo>
                  <a:lnTo>
                    <a:pt x="72" y="432"/>
                  </a:lnTo>
                  <a:lnTo>
                    <a:pt x="29" y="459"/>
                  </a:lnTo>
                  <a:lnTo>
                    <a:pt x="229" y="51"/>
                  </a:lnTo>
                  <a:close/>
                  <a:moveTo>
                    <a:pt x="116" y="502"/>
                  </a:moveTo>
                  <a:cubicBezTo>
                    <a:pt x="107" y="518"/>
                    <a:pt x="91" y="528"/>
                    <a:pt x="72" y="528"/>
                  </a:cubicBezTo>
                  <a:lnTo>
                    <a:pt x="64" y="528"/>
                  </a:lnTo>
                  <a:lnTo>
                    <a:pt x="64" y="432"/>
                  </a:lnTo>
                  <a:lnTo>
                    <a:pt x="480" y="432"/>
                  </a:lnTo>
                  <a:lnTo>
                    <a:pt x="480" y="528"/>
                  </a:lnTo>
                  <a:lnTo>
                    <a:pt x="472" y="528"/>
                  </a:lnTo>
                  <a:cubicBezTo>
                    <a:pt x="454" y="528"/>
                    <a:pt x="437" y="518"/>
                    <a:pt x="429" y="502"/>
                  </a:cubicBezTo>
                  <a:lnTo>
                    <a:pt x="229" y="94"/>
                  </a:lnTo>
                  <a:cubicBezTo>
                    <a:pt x="226" y="87"/>
                    <a:pt x="224" y="80"/>
                    <a:pt x="224" y="72"/>
                  </a:cubicBezTo>
                  <a:lnTo>
                    <a:pt x="224" y="64"/>
                  </a:lnTo>
                  <a:lnTo>
                    <a:pt x="320" y="64"/>
                  </a:lnTo>
                  <a:lnTo>
                    <a:pt x="320" y="72"/>
                  </a:lnTo>
                  <a:cubicBezTo>
                    <a:pt x="320" y="80"/>
                    <a:pt x="319" y="87"/>
                    <a:pt x="316" y="94"/>
                  </a:cubicBezTo>
                  <a:lnTo>
                    <a:pt x="116" y="50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92" name="Rectangle 725"/>
            <p:cNvSpPr>
              <a:spLocks noChangeArrowheads="1"/>
            </p:cNvSpPr>
            <p:nvPr/>
          </p:nvSpPr>
          <p:spPr bwMode="auto">
            <a:xfrm>
              <a:off x="5350484" y="4007673"/>
              <a:ext cx="128162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3" name="Rectangle 727"/>
            <p:cNvSpPr>
              <a:spLocks noChangeArrowheads="1"/>
            </p:cNvSpPr>
            <p:nvPr/>
          </p:nvSpPr>
          <p:spPr bwMode="auto">
            <a:xfrm>
              <a:off x="6168155" y="4007673"/>
              <a:ext cx="256321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20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4" name="Rectangle 728"/>
            <p:cNvSpPr>
              <a:spLocks noChangeArrowheads="1"/>
            </p:cNvSpPr>
            <p:nvPr/>
          </p:nvSpPr>
          <p:spPr bwMode="auto">
            <a:xfrm>
              <a:off x="7034371" y="4007673"/>
              <a:ext cx="256321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40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5" name="Rectangle 729"/>
            <p:cNvSpPr>
              <a:spLocks noChangeArrowheads="1"/>
            </p:cNvSpPr>
            <p:nvPr/>
          </p:nvSpPr>
          <p:spPr bwMode="auto">
            <a:xfrm>
              <a:off x="7903143" y="4007673"/>
              <a:ext cx="256321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60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6" name="Rectangle 730"/>
            <p:cNvSpPr>
              <a:spLocks noChangeArrowheads="1"/>
            </p:cNvSpPr>
            <p:nvPr/>
          </p:nvSpPr>
          <p:spPr bwMode="auto">
            <a:xfrm>
              <a:off x="8700085" y="4007673"/>
              <a:ext cx="256321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80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197" name="Freeform 740"/>
            <p:cNvSpPr>
              <a:spLocks/>
            </p:cNvSpPr>
            <p:nvPr/>
          </p:nvSpPr>
          <p:spPr bwMode="auto">
            <a:xfrm>
              <a:off x="7485925" y="1444786"/>
              <a:ext cx="406280" cy="15331"/>
            </a:xfrm>
            <a:custGeom>
              <a:avLst/>
              <a:gdLst>
                <a:gd name="T0" fmla="*/ 48 w 2656"/>
                <a:gd name="T1" fmla="*/ 0 h 96"/>
                <a:gd name="T2" fmla="*/ 2608 w 2656"/>
                <a:gd name="T3" fmla="*/ 0 h 96"/>
                <a:gd name="T4" fmla="*/ 2656 w 2656"/>
                <a:gd name="T5" fmla="*/ 48 h 96"/>
                <a:gd name="T6" fmla="*/ 2608 w 2656"/>
                <a:gd name="T7" fmla="*/ 96 h 96"/>
                <a:gd name="T8" fmla="*/ 48 w 2656"/>
                <a:gd name="T9" fmla="*/ 96 h 96"/>
                <a:gd name="T10" fmla="*/ 0 w 2656"/>
                <a:gd name="T11" fmla="*/ 48 h 96"/>
                <a:gd name="T12" fmla="*/ 48 w 2656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6" h="96">
                  <a:moveTo>
                    <a:pt x="48" y="0"/>
                  </a:moveTo>
                  <a:lnTo>
                    <a:pt x="2608" y="0"/>
                  </a:lnTo>
                  <a:cubicBezTo>
                    <a:pt x="2635" y="0"/>
                    <a:pt x="2656" y="22"/>
                    <a:pt x="2656" y="48"/>
                  </a:cubicBezTo>
                  <a:cubicBezTo>
                    <a:pt x="2656" y="75"/>
                    <a:pt x="2635" y="96"/>
                    <a:pt x="2608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98" name="Freeform 741"/>
            <p:cNvSpPr>
              <a:spLocks/>
            </p:cNvSpPr>
            <p:nvPr/>
          </p:nvSpPr>
          <p:spPr bwMode="auto">
            <a:xfrm>
              <a:off x="7659680" y="1421789"/>
              <a:ext cx="61325" cy="6132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199" name="Freeform 742"/>
            <p:cNvSpPr>
              <a:spLocks noEditPoints="1"/>
            </p:cNvSpPr>
            <p:nvPr/>
          </p:nvSpPr>
          <p:spPr bwMode="auto">
            <a:xfrm>
              <a:off x="7649459" y="1414123"/>
              <a:ext cx="79212" cy="76656"/>
            </a:xfrm>
            <a:custGeom>
              <a:avLst/>
              <a:gdLst>
                <a:gd name="T0" fmla="*/ 219 w 505"/>
                <a:gd name="T1" fmla="*/ 19 h 505"/>
                <a:gd name="T2" fmla="*/ 287 w 505"/>
                <a:gd name="T3" fmla="*/ 19 h 505"/>
                <a:gd name="T4" fmla="*/ 487 w 505"/>
                <a:gd name="T5" fmla="*/ 219 h 505"/>
                <a:gd name="T6" fmla="*/ 487 w 505"/>
                <a:gd name="T7" fmla="*/ 287 h 505"/>
                <a:gd name="T8" fmla="*/ 287 w 505"/>
                <a:gd name="T9" fmla="*/ 487 h 505"/>
                <a:gd name="T10" fmla="*/ 219 w 505"/>
                <a:gd name="T11" fmla="*/ 487 h 505"/>
                <a:gd name="T12" fmla="*/ 19 w 505"/>
                <a:gd name="T13" fmla="*/ 287 h 505"/>
                <a:gd name="T14" fmla="*/ 19 w 505"/>
                <a:gd name="T15" fmla="*/ 219 h 505"/>
                <a:gd name="T16" fmla="*/ 219 w 505"/>
                <a:gd name="T17" fmla="*/ 19 h 505"/>
                <a:gd name="T18" fmla="*/ 87 w 505"/>
                <a:gd name="T19" fmla="*/ 287 h 505"/>
                <a:gd name="T20" fmla="*/ 87 w 505"/>
                <a:gd name="T21" fmla="*/ 219 h 505"/>
                <a:gd name="T22" fmla="*/ 287 w 505"/>
                <a:gd name="T23" fmla="*/ 419 h 505"/>
                <a:gd name="T24" fmla="*/ 219 w 505"/>
                <a:gd name="T25" fmla="*/ 419 h 505"/>
                <a:gd name="T26" fmla="*/ 419 w 505"/>
                <a:gd name="T27" fmla="*/ 219 h 505"/>
                <a:gd name="T28" fmla="*/ 419 w 505"/>
                <a:gd name="T29" fmla="*/ 287 h 505"/>
                <a:gd name="T30" fmla="*/ 219 w 505"/>
                <a:gd name="T31" fmla="*/ 87 h 505"/>
                <a:gd name="T32" fmla="*/ 287 w 505"/>
                <a:gd name="T33" fmla="*/ 87 h 505"/>
                <a:gd name="T34" fmla="*/ 87 w 505"/>
                <a:gd name="T35" fmla="*/ 28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5" h="505">
                  <a:moveTo>
                    <a:pt x="219" y="19"/>
                  </a:moveTo>
                  <a:cubicBezTo>
                    <a:pt x="238" y="0"/>
                    <a:pt x="268" y="0"/>
                    <a:pt x="287" y="19"/>
                  </a:cubicBezTo>
                  <a:lnTo>
                    <a:pt x="487" y="219"/>
                  </a:lnTo>
                  <a:cubicBezTo>
                    <a:pt x="505" y="238"/>
                    <a:pt x="505" y="268"/>
                    <a:pt x="487" y="287"/>
                  </a:cubicBezTo>
                  <a:lnTo>
                    <a:pt x="287" y="487"/>
                  </a:lnTo>
                  <a:cubicBezTo>
                    <a:pt x="268" y="505"/>
                    <a:pt x="238" y="505"/>
                    <a:pt x="219" y="487"/>
                  </a:cubicBezTo>
                  <a:lnTo>
                    <a:pt x="19" y="287"/>
                  </a:lnTo>
                  <a:cubicBezTo>
                    <a:pt x="0" y="268"/>
                    <a:pt x="0" y="238"/>
                    <a:pt x="19" y="219"/>
                  </a:cubicBezTo>
                  <a:lnTo>
                    <a:pt x="219" y="19"/>
                  </a:lnTo>
                  <a:close/>
                  <a:moveTo>
                    <a:pt x="87" y="287"/>
                  </a:moveTo>
                  <a:lnTo>
                    <a:pt x="87" y="219"/>
                  </a:lnTo>
                  <a:lnTo>
                    <a:pt x="287" y="419"/>
                  </a:lnTo>
                  <a:lnTo>
                    <a:pt x="219" y="419"/>
                  </a:lnTo>
                  <a:lnTo>
                    <a:pt x="419" y="219"/>
                  </a:lnTo>
                  <a:lnTo>
                    <a:pt x="419" y="287"/>
                  </a:lnTo>
                  <a:lnTo>
                    <a:pt x="219" y="87"/>
                  </a:lnTo>
                  <a:lnTo>
                    <a:pt x="287" y="87"/>
                  </a:lnTo>
                  <a:lnTo>
                    <a:pt x="87" y="287"/>
                  </a:ln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0" name="Rectangle 743"/>
            <p:cNvSpPr>
              <a:spLocks noChangeArrowheads="1"/>
            </p:cNvSpPr>
            <p:nvPr/>
          </p:nvSpPr>
          <p:spPr bwMode="auto">
            <a:xfrm>
              <a:off x="7979081" y="1312956"/>
              <a:ext cx="601571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813 K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02" name="Freeform 745"/>
            <p:cNvSpPr>
              <a:spLocks/>
            </p:cNvSpPr>
            <p:nvPr/>
          </p:nvSpPr>
          <p:spPr bwMode="auto">
            <a:xfrm>
              <a:off x="7485925" y="1756521"/>
              <a:ext cx="406280" cy="15331"/>
            </a:xfrm>
            <a:custGeom>
              <a:avLst/>
              <a:gdLst>
                <a:gd name="T0" fmla="*/ 48 w 2656"/>
                <a:gd name="T1" fmla="*/ 0 h 96"/>
                <a:gd name="T2" fmla="*/ 2608 w 2656"/>
                <a:gd name="T3" fmla="*/ 0 h 96"/>
                <a:gd name="T4" fmla="*/ 2656 w 2656"/>
                <a:gd name="T5" fmla="*/ 48 h 96"/>
                <a:gd name="T6" fmla="*/ 2608 w 2656"/>
                <a:gd name="T7" fmla="*/ 96 h 96"/>
                <a:gd name="T8" fmla="*/ 48 w 2656"/>
                <a:gd name="T9" fmla="*/ 96 h 96"/>
                <a:gd name="T10" fmla="*/ 0 w 2656"/>
                <a:gd name="T11" fmla="*/ 48 h 96"/>
                <a:gd name="T12" fmla="*/ 48 w 2656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6" h="96">
                  <a:moveTo>
                    <a:pt x="48" y="0"/>
                  </a:moveTo>
                  <a:lnTo>
                    <a:pt x="2608" y="0"/>
                  </a:lnTo>
                  <a:cubicBezTo>
                    <a:pt x="2635" y="0"/>
                    <a:pt x="2656" y="22"/>
                    <a:pt x="2656" y="48"/>
                  </a:cubicBezTo>
                  <a:cubicBezTo>
                    <a:pt x="2656" y="75"/>
                    <a:pt x="2635" y="96"/>
                    <a:pt x="2608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BE4B48"/>
            </a:solidFill>
            <a:ln w="1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3" name="Rectangle 746"/>
            <p:cNvSpPr>
              <a:spLocks noChangeArrowheads="1"/>
            </p:cNvSpPr>
            <p:nvPr/>
          </p:nvSpPr>
          <p:spPr bwMode="auto">
            <a:xfrm>
              <a:off x="7657126" y="1736079"/>
              <a:ext cx="61325" cy="6132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4" name="Freeform 747"/>
            <p:cNvSpPr>
              <a:spLocks noEditPoints="1"/>
            </p:cNvSpPr>
            <p:nvPr/>
          </p:nvSpPr>
          <p:spPr bwMode="auto">
            <a:xfrm>
              <a:off x="7649459" y="1728414"/>
              <a:ext cx="76656" cy="74102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BE4B48"/>
            </a:solidFill>
            <a:ln w="1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5" name="Rectangle 748"/>
            <p:cNvSpPr>
              <a:spLocks noChangeArrowheads="1"/>
            </p:cNvSpPr>
            <p:nvPr/>
          </p:nvSpPr>
          <p:spPr bwMode="auto">
            <a:xfrm>
              <a:off x="7979081" y="1624692"/>
              <a:ext cx="601571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828 K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07" name="Freeform 750"/>
            <p:cNvSpPr>
              <a:spLocks/>
            </p:cNvSpPr>
            <p:nvPr/>
          </p:nvSpPr>
          <p:spPr bwMode="auto">
            <a:xfrm>
              <a:off x="7485925" y="2070812"/>
              <a:ext cx="406280" cy="15331"/>
            </a:xfrm>
            <a:custGeom>
              <a:avLst/>
              <a:gdLst>
                <a:gd name="T0" fmla="*/ 48 w 2656"/>
                <a:gd name="T1" fmla="*/ 0 h 96"/>
                <a:gd name="T2" fmla="*/ 2608 w 2656"/>
                <a:gd name="T3" fmla="*/ 0 h 96"/>
                <a:gd name="T4" fmla="*/ 2656 w 2656"/>
                <a:gd name="T5" fmla="*/ 48 h 96"/>
                <a:gd name="T6" fmla="*/ 2608 w 2656"/>
                <a:gd name="T7" fmla="*/ 96 h 96"/>
                <a:gd name="T8" fmla="*/ 48 w 2656"/>
                <a:gd name="T9" fmla="*/ 96 h 96"/>
                <a:gd name="T10" fmla="*/ 0 w 2656"/>
                <a:gd name="T11" fmla="*/ 48 h 96"/>
                <a:gd name="T12" fmla="*/ 48 w 2656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6" h="96">
                  <a:moveTo>
                    <a:pt x="48" y="0"/>
                  </a:moveTo>
                  <a:lnTo>
                    <a:pt x="2608" y="0"/>
                  </a:lnTo>
                  <a:cubicBezTo>
                    <a:pt x="2635" y="0"/>
                    <a:pt x="2656" y="22"/>
                    <a:pt x="2656" y="48"/>
                  </a:cubicBezTo>
                  <a:cubicBezTo>
                    <a:pt x="2656" y="75"/>
                    <a:pt x="2635" y="96"/>
                    <a:pt x="2608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98B954"/>
            </a:solidFill>
            <a:ln w="1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8" name="Freeform 751"/>
            <p:cNvSpPr>
              <a:spLocks/>
            </p:cNvSpPr>
            <p:nvPr/>
          </p:nvSpPr>
          <p:spPr bwMode="auto">
            <a:xfrm>
              <a:off x="7659680" y="2047815"/>
              <a:ext cx="61325" cy="6132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24 h 24"/>
                <a:gd name="T4" fmla="*/ 0 w 24"/>
                <a:gd name="T5" fmla="*/ 24 h 24"/>
                <a:gd name="T6" fmla="*/ 12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09" name="Freeform 752"/>
            <p:cNvSpPr>
              <a:spLocks noEditPoints="1"/>
            </p:cNvSpPr>
            <p:nvPr/>
          </p:nvSpPr>
          <p:spPr bwMode="auto">
            <a:xfrm>
              <a:off x="7649459" y="2040150"/>
              <a:ext cx="79212" cy="76656"/>
            </a:xfrm>
            <a:custGeom>
              <a:avLst/>
              <a:gdLst>
                <a:gd name="T0" fmla="*/ 208 w 501"/>
                <a:gd name="T1" fmla="*/ 27 h 496"/>
                <a:gd name="T2" fmla="*/ 251 w 501"/>
                <a:gd name="T3" fmla="*/ 0 h 496"/>
                <a:gd name="T4" fmla="*/ 294 w 501"/>
                <a:gd name="T5" fmla="*/ 27 h 496"/>
                <a:gd name="T6" fmla="*/ 494 w 501"/>
                <a:gd name="T7" fmla="*/ 427 h 496"/>
                <a:gd name="T8" fmla="*/ 492 w 501"/>
                <a:gd name="T9" fmla="*/ 473 h 496"/>
                <a:gd name="T10" fmla="*/ 451 w 501"/>
                <a:gd name="T11" fmla="*/ 496 h 496"/>
                <a:gd name="T12" fmla="*/ 51 w 501"/>
                <a:gd name="T13" fmla="*/ 496 h 496"/>
                <a:gd name="T14" fmla="*/ 10 w 501"/>
                <a:gd name="T15" fmla="*/ 473 h 496"/>
                <a:gd name="T16" fmla="*/ 8 w 501"/>
                <a:gd name="T17" fmla="*/ 427 h 496"/>
                <a:gd name="T18" fmla="*/ 208 w 501"/>
                <a:gd name="T19" fmla="*/ 27 h 496"/>
                <a:gd name="T20" fmla="*/ 94 w 501"/>
                <a:gd name="T21" fmla="*/ 470 h 496"/>
                <a:gd name="T22" fmla="*/ 51 w 501"/>
                <a:gd name="T23" fmla="*/ 400 h 496"/>
                <a:gd name="T24" fmla="*/ 451 w 501"/>
                <a:gd name="T25" fmla="*/ 400 h 496"/>
                <a:gd name="T26" fmla="*/ 408 w 501"/>
                <a:gd name="T27" fmla="*/ 470 h 496"/>
                <a:gd name="T28" fmla="*/ 208 w 501"/>
                <a:gd name="T29" fmla="*/ 70 h 496"/>
                <a:gd name="T30" fmla="*/ 294 w 501"/>
                <a:gd name="T31" fmla="*/ 70 h 496"/>
                <a:gd name="T32" fmla="*/ 94 w 501"/>
                <a:gd name="T33" fmla="*/ 47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1" h="496">
                  <a:moveTo>
                    <a:pt x="208" y="27"/>
                  </a:moveTo>
                  <a:cubicBezTo>
                    <a:pt x="216" y="10"/>
                    <a:pt x="233" y="0"/>
                    <a:pt x="251" y="0"/>
                  </a:cubicBezTo>
                  <a:cubicBezTo>
                    <a:pt x="269" y="0"/>
                    <a:pt x="286" y="10"/>
                    <a:pt x="294" y="27"/>
                  </a:cubicBezTo>
                  <a:lnTo>
                    <a:pt x="494" y="427"/>
                  </a:lnTo>
                  <a:cubicBezTo>
                    <a:pt x="501" y="442"/>
                    <a:pt x="500" y="459"/>
                    <a:pt x="492" y="473"/>
                  </a:cubicBezTo>
                  <a:cubicBezTo>
                    <a:pt x="483" y="487"/>
                    <a:pt x="467" y="496"/>
                    <a:pt x="451" y="496"/>
                  </a:cubicBezTo>
                  <a:lnTo>
                    <a:pt x="51" y="496"/>
                  </a:lnTo>
                  <a:cubicBezTo>
                    <a:pt x="34" y="496"/>
                    <a:pt x="19" y="487"/>
                    <a:pt x="10" y="473"/>
                  </a:cubicBezTo>
                  <a:cubicBezTo>
                    <a:pt x="1" y="459"/>
                    <a:pt x="0" y="442"/>
                    <a:pt x="8" y="427"/>
                  </a:cubicBezTo>
                  <a:lnTo>
                    <a:pt x="208" y="27"/>
                  </a:lnTo>
                  <a:close/>
                  <a:moveTo>
                    <a:pt x="94" y="470"/>
                  </a:moveTo>
                  <a:lnTo>
                    <a:pt x="51" y="400"/>
                  </a:lnTo>
                  <a:lnTo>
                    <a:pt x="451" y="400"/>
                  </a:lnTo>
                  <a:lnTo>
                    <a:pt x="408" y="470"/>
                  </a:lnTo>
                  <a:lnTo>
                    <a:pt x="208" y="70"/>
                  </a:lnTo>
                  <a:lnTo>
                    <a:pt x="294" y="70"/>
                  </a:lnTo>
                  <a:lnTo>
                    <a:pt x="94" y="470"/>
                  </a:lnTo>
                  <a:close/>
                </a:path>
              </a:pathLst>
            </a:custGeom>
            <a:solidFill>
              <a:srgbClr val="98B954"/>
            </a:solidFill>
            <a:ln w="1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210" name="Rectangle 753"/>
            <p:cNvSpPr>
              <a:spLocks noChangeArrowheads="1"/>
            </p:cNvSpPr>
            <p:nvPr/>
          </p:nvSpPr>
          <p:spPr bwMode="auto">
            <a:xfrm>
              <a:off x="7979081" y="1938981"/>
              <a:ext cx="601571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1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843 K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cxnSp>
          <p:nvCxnSpPr>
            <p:cNvPr id="212" name="直線コネクタ 211"/>
            <p:cNvCxnSpPr/>
            <p:nvPr/>
          </p:nvCxnSpPr>
          <p:spPr>
            <a:xfrm>
              <a:off x="8003743" y="3901944"/>
              <a:ext cx="0" cy="6373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>
              <a:off x="7140059" y="3901944"/>
              <a:ext cx="0" cy="6373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6269973" y="3901944"/>
              <a:ext cx="0" cy="6373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5392928" y="1737050"/>
              <a:ext cx="637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5401313" y="2478060"/>
              <a:ext cx="637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>
              <a:off x="5398039" y="3219070"/>
              <a:ext cx="637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Rectangle 218"/>
            <p:cNvSpPr>
              <a:spLocks noChangeArrowheads="1"/>
            </p:cNvSpPr>
            <p:nvPr/>
          </p:nvSpPr>
          <p:spPr bwMode="auto">
            <a:xfrm>
              <a:off x="4910303" y="3916567"/>
              <a:ext cx="394945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</a:t>
              </a: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-1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19" name="Rectangle 219"/>
            <p:cNvSpPr>
              <a:spLocks noChangeArrowheads="1"/>
            </p:cNvSpPr>
            <p:nvPr/>
          </p:nvSpPr>
          <p:spPr bwMode="auto">
            <a:xfrm>
              <a:off x="4938014" y="3170447"/>
              <a:ext cx="342635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100" dirty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lang="en-US" altLang="ja-JP" sz="1100" baseline="30000" dirty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20" name="Rectangle 220"/>
            <p:cNvSpPr>
              <a:spLocks noChangeArrowheads="1"/>
            </p:cNvSpPr>
            <p:nvPr/>
          </p:nvSpPr>
          <p:spPr bwMode="auto">
            <a:xfrm>
              <a:off x="4965724" y="2424326"/>
              <a:ext cx="342635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21" name="Rectangle 221"/>
            <p:cNvSpPr>
              <a:spLocks noChangeArrowheads="1"/>
            </p:cNvSpPr>
            <p:nvPr/>
          </p:nvSpPr>
          <p:spPr bwMode="auto">
            <a:xfrm>
              <a:off x="4965724" y="1680760"/>
              <a:ext cx="342635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2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22" name="Rectangle 222"/>
            <p:cNvSpPr>
              <a:spLocks noChangeArrowheads="1"/>
            </p:cNvSpPr>
            <p:nvPr/>
          </p:nvSpPr>
          <p:spPr bwMode="auto">
            <a:xfrm>
              <a:off x="4965724" y="934643"/>
              <a:ext cx="342635" cy="2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10</a:t>
              </a:r>
              <a:r>
                <a:rPr kumimoji="1" lang="en-US" altLang="ja-JP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3</a:t>
              </a:r>
              <a:endParaRPr kumimoji="1" lang="ja-JP" altLang="ja-JP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23" name="テキスト ボックス 222"/>
            <p:cNvSpPr txBox="1"/>
            <p:nvPr/>
          </p:nvSpPr>
          <p:spPr>
            <a:xfrm rot="16200000">
              <a:off x="2731324" y="2237099"/>
              <a:ext cx="3930215" cy="502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Number density, </a:t>
              </a:r>
              <a:r>
                <a:rPr kumimoji="1" lang="en-US" altLang="ja-JP" sz="1400" i="1" dirty="0" err="1" smtClean="0">
                  <a:latin typeface="Arial" pitchFamily="34" charset="0"/>
                  <a:cs typeface="Arial" pitchFamily="34" charset="0"/>
                </a:rPr>
                <a:t>ρ</a:t>
              </a:r>
              <a:r>
                <a:rPr kumimoji="1" lang="en-US" altLang="ja-JP" sz="1400" i="1" baseline="-25000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/ mm</a:t>
              </a:r>
              <a:r>
                <a:rPr lang="en-US" altLang="ja-JP" sz="1400" baseline="30000" dirty="0" smtClean="0">
                  <a:latin typeface="Arial" pitchFamily="34" charset="0"/>
                  <a:cs typeface="Arial" pitchFamily="34" charset="0"/>
                </a:rPr>
                <a:t>-3</a:t>
              </a:r>
              <a:endParaRPr kumimoji="1" lang="ja-JP" altLang="en-US" sz="14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Rectangle 495"/>
            <p:cNvSpPr>
              <a:spLocks noChangeArrowheads="1"/>
            </p:cNvSpPr>
            <p:nvPr/>
          </p:nvSpPr>
          <p:spPr bwMode="auto">
            <a:xfrm>
              <a:off x="5315824" y="4328567"/>
              <a:ext cx="3700548" cy="35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4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Equivalent d</a:t>
              </a: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iameter</a:t>
              </a: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, </a:t>
              </a:r>
              <a:r>
                <a:rPr kumimoji="1" lang="en-US" altLang="ja-JP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d</a:t>
              </a: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/ mm 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sp>
        <p:nvSpPr>
          <p:cNvPr id="481" name="テキスト ボックス 480"/>
          <p:cNvSpPr txBox="1"/>
          <p:nvPr/>
        </p:nvSpPr>
        <p:spPr>
          <a:xfrm>
            <a:off x="1704715" y="6393159"/>
            <a:ext cx="336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(b) Effect of solution treatment temperature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" name="テキスト ボックス 482"/>
          <p:cNvSpPr txBox="1"/>
          <p:nvPr/>
        </p:nvSpPr>
        <p:spPr>
          <a:xfrm>
            <a:off x="1888235" y="7114981"/>
            <a:ext cx="29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Fig. 6	Effects of time and temperature on distribution of pore size in solid-solution treatment by fluidized bed furnace.</a:t>
            </a:r>
            <a:endParaRPr lang="ja-JP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75"/>
          <p:cNvSpPr>
            <a:spLocks noEditPoints="1"/>
          </p:cNvSpPr>
          <p:nvPr/>
        </p:nvSpPr>
        <p:spPr bwMode="auto">
          <a:xfrm>
            <a:off x="2380854" y="4668917"/>
            <a:ext cx="2181540" cy="1890880"/>
          </a:xfrm>
          <a:custGeom>
            <a:avLst/>
            <a:gdLst>
              <a:gd name="T0" fmla="*/ 0 w 22192"/>
              <a:gd name="T1" fmla="*/ 48 h 19520"/>
              <a:gd name="T2" fmla="*/ 48 w 22192"/>
              <a:gd name="T3" fmla="*/ 0 h 19520"/>
              <a:gd name="T4" fmla="*/ 22144 w 22192"/>
              <a:gd name="T5" fmla="*/ 0 h 19520"/>
              <a:gd name="T6" fmla="*/ 22192 w 22192"/>
              <a:gd name="T7" fmla="*/ 48 h 19520"/>
              <a:gd name="T8" fmla="*/ 22192 w 22192"/>
              <a:gd name="T9" fmla="*/ 19472 h 19520"/>
              <a:gd name="T10" fmla="*/ 22144 w 22192"/>
              <a:gd name="T11" fmla="*/ 19520 h 19520"/>
              <a:gd name="T12" fmla="*/ 48 w 22192"/>
              <a:gd name="T13" fmla="*/ 19520 h 19520"/>
              <a:gd name="T14" fmla="*/ 0 w 22192"/>
              <a:gd name="T15" fmla="*/ 19472 h 19520"/>
              <a:gd name="T16" fmla="*/ 0 w 22192"/>
              <a:gd name="T17" fmla="*/ 48 h 19520"/>
              <a:gd name="T18" fmla="*/ 96 w 22192"/>
              <a:gd name="T19" fmla="*/ 19472 h 19520"/>
              <a:gd name="T20" fmla="*/ 48 w 22192"/>
              <a:gd name="T21" fmla="*/ 19424 h 19520"/>
              <a:gd name="T22" fmla="*/ 22144 w 22192"/>
              <a:gd name="T23" fmla="*/ 19424 h 19520"/>
              <a:gd name="T24" fmla="*/ 22096 w 22192"/>
              <a:gd name="T25" fmla="*/ 19472 h 19520"/>
              <a:gd name="T26" fmla="*/ 22096 w 22192"/>
              <a:gd name="T27" fmla="*/ 48 h 19520"/>
              <a:gd name="T28" fmla="*/ 22144 w 22192"/>
              <a:gd name="T29" fmla="*/ 96 h 19520"/>
              <a:gd name="T30" fmla="*/ 48 w 22192"/>
              <a:gd name="T31" fmla="*/ 96 h 19520"/>
              <a:gd name="T32" fmla="*/ 96 w 22192"/>
              <a:gd name="T33" fmla="*/ 48 h 19520"/>
              <a:gd name="T34" fmla="*/ 96 w 22192"/>
              <a:gd name="T35" fmla="*/ 19472 h 19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192" h="19520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22144" y="0"/>
                </a:lnTo>
                <a:cubicBezTo>
                  <a:pt x="22171" y="0"/>
                  <a:pt x="22192" y="22"/>
                  <a:pt x="22192" y="48"/>
                </a:cubicBezTo>
                <a:lnTo>
                  <a:pt x="22192" y="19472"/>
                </a:lnTo>
                <a:cubicBezTo>
                  <a:pt x="22192" y="19499"/>
                  <a:pt x="22171" y="19520"/>
                  <a:pt x="22144" y="19520"/>
                </a:cubicBezTo>
                <a:lnTo>
                  <a:pt x="48" y="19520"/>
                </a:lnTo>
                <a:cubicBezTo>
                  <a:pt x="22" y="19520"/>
                  <a:pt x="0" y="19499"/>
                  <a:pt x="0" y="19472"/>
                </a:cubicBezTo>
                <a:lnTo>
                  <a:pt x="0" y="48"/>
                </a:lnTo>
                <a:close/>
                <a:moveTo>
                  <a:pt x="96" y="19472"/>
                </a:moveTo>
                <a:lnTo>
                  <a:pt x="48" y="19424"/>
                </a:lnTo>
                <a:lnTo>
                  <a:pt x="22144" y="19424"/>
                </a:lnTo>
                <a:lnTo>
                  <a:pt x="22096" y="19472"/>
                </a:lnTo>
                <a:lnTo>
                  <a:pt x="22096" y="48"/>
                </a:lnTo>
                <a:lnTo>
                  <a:pt x="22144" y="96"/>
                </a:lnTo>
                <a:lnTo>
                  <a:pt x="48" y="96"/>
                </a:lnTo>
                <a:lnTo>
                  <a:pt x="96" y="48"/>
                </a:lnTo>
                <a:lnTo>
                  <a:pt x="96" y="19472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4" name="Freeform 116"/>
          <p:cNvSpPr>
            <a:spLocks/>
          </p:cNvSpPr>
          <p:nvPr/>
        </p:nvSpPr>
        <p:spPr bwMode="auto">
          <a:xfrm>
            <a:off x="2661725" y="5145402"/>
            <a:ext cx="826417" cy="17966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2192" y="0"/>
              </a:cxn>
              <a:cxn ang="0">
                <a:pos x="2208" y="16"/>
              </a:cxn>
              <a:cxn ang="0">
                <a:pos x="2193" y="32"/>
              </a:cxn>
              <a:cxn ang="0">
                <a:pos x="17" y="48"/>
              </a:cxn>
              <a:cxn ang="0">
                <a:pos x="0" y="33"/>
              </a:cxn>
              <a:cxn ang="0">
                <a:pos x="16" y="16"/>
              </a:cxn>
            </a:cxnLst>
            <a:rect l="0" t="0" r="r" b="b"/>
            <a:pathLst>
              <a:path w="2209" h="49">
                <a:moveTo>
                  <a:pt x="16" y="16"/>
                </a:moveTo>
                <a:lnTo>
                  <a:pt x="2192" y="0"/>
                </a:lnTo>
                <a:cubicBezTo>
                  <a:pt x="2201" y="0"/>
                  <a:pt x="2208" y="8"/>
                  <a:pt x="2208" y="16"/>
                </a:cubicBezTo>
                <a:cubicBezTo>
                  <a:pt x="2209" y="25"/>
                  <a:pt x="2201" y="32"/>
                  <a:pt x="2193" y="32"/>
                </a:cubicBezTo>
                <a:lnTo>
                  <a:pt x="17" y="48"/>
                </a:lnTo>
                <a:cubicBezTo>
                  <a:pt x="8" y="49"/>
                  <a:pt x="1" y="41"/>
                  <a:pt x="0" y="33"/>
                </a:cubicBezTo>
                <a:cubicBezTo>
                  <a:pt x="0" y="24"/>
                  <a:pt x="8" y="17"/>
                  <a:pt x="16" y="16"/>
                </a:cubicBezTo>
                <a:close/>
              </a:path>
            </a:pathLst>
          </a:custGeom>
          <a:solidFill>
            <a:srgbClr val="4A7EBB"/>
          </a:solidFill>
          <a:ln w="6" cap="flat">
            <a:solidFill>
              <a:srgbClr val="4A7EBB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5" name="Freeform 117"/>
          <p:cNvSpPr>
            <a:spLocks/>
          </p:cNvSpPr>
          <p:nvPr/>
        </p:nvSpPr>
        <p:spPr bwMode="auto">
          <a:xfrm>
            <a:off x="3475166" y="5144403"/>
            <a:ext cx="828413" cy="1217666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2208" y="3226"/>
              </a:cxn>
              <a:cxn ang="0">
                <a:pos x="2203" y="3248"/>
              </a:cxn>
              <a:cxn ang="0">
                <a:pos x="2181" y="3243"/>
              </a:cxn>
              <a:cxn ang="0">
                <a:pos x="5" y="27"/>
              </a:cxn>
              <a:cxn ang="0">
                <a:pos x="10" y="5"/>
              </a:cxn>
              <a:cxn ang="0">
                <a:pos x="32" y="10"/>
              </a:cxn>
            </a:cxnLst>
            <a:rect l="0" t="0" r="r" b="b"/>
            <a:pathLst>
              <a:path w="2213" h="3253">
                <a:moveTo>
                  <a:pt x="32" y="10"/>
                </a:moveTo>
                <a:lnTo>
                  <a:pt x="2208" y="3226"/>
                </a:lnTo>
                <a:cubicBezTo>
                  <a:pt x="2213" y="3233"/>
                  <a:pt x="2211" y="3243"/>
                  <a:pt x="2203" y="3248"/>
                </a:cubicBezTo>
                <a:cubicBezTo>
                  <a:pt x="2196" y="3253"/>
                  <a:pt x="2186" y="3251"/>
                  <a:pt x="2181" y="3243"/>
                </a:cubicBezTo>
                <a:lnTo>
                  <a:pt x="5" y="27"/>
                </a:lnTo>
                <a:cubicBezTo>
                  <a:pt x="0" y="20"/>
                  <a:pt x="2" y="10"/>
                  <a:pt x="10" y="5"/>
                </a:cubicBezTo>
                <a:cubicBezTo>
                  <a:pt x="17" y="0"/>
                  <a:pt x="27" y="2"/>
                  <a:pt x="32" y="10"/>
                </a:cubicBezTo>
                <a:close/>
              </a:path>
            </a:pathLst>
          </a:custGeom>
          <a:solidFill>
            <a:srgbClr val="4A7EBB"/>
          </a:solidFill>
          <a:ln w="6" cap="flat">
            <a:solidFill>
              <a:srgbClr val="4A7EBB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6" name="Freeform 118"/>
          <p:cNvSpPr>
            <a:spLocks/>
          </p:cNvSpPr>
          <p:nvPr/>
        </p:nvSpPr>
        <p:spPr bwMode="auto">
          <a:xfrm>
            <a:off x="2643759" y="5142407"/>
            <a:ext cx="41920" cy="35931"/>
          </a:xfrm>
          <a:custGeom>
            <a:avLst/>
            <a:gdLst/>
            <a:ahLst/>
            <a:cxnLst>
              <a:cxn ang="0">
                <a:pos x="21" y="36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21" y="36"/>
              </a:cxn>
            </a:cxnLst>
            <a:rect l="0" t="0" r="r" b="b"/>
            <a:pathLst>
              <a:path w="42" h="36">
                <a:moveTo>
                  <a:pt x="21" y="36"/>
                </a:moveTo>
                <a:lnTo>
                  <a:pt x="0" y="18"/>
                </a:lnTo>
                <a:lnTo>
                  <a:pt x="21" y="0"/>
                </a:lnTo>
                <a:lnTo>
                  <a:pt x="42" y="18"/>
                </a:lnTo>
                <a:lnTo>
                  <a:pt x="21" y="36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7" name="Freeform 119"/>
          <p:cNvSpPr>
            <a:spLocks noEditPoints="1"/>
          </p:cNvSpPr>
          <p:nvPr/>
        </p:nvSpPr>
        <p:spPr bwMode="auto">
          <a:xfrm>
            <a:off x="2640765" y="5139413"/>
            <a:ext cx="47908" cy="41920"/>
          </a:xfrm>
          <a:custGeom>
            <a:avLst/>
            <a:gdLst/>
            <a:ahLst/>
            <a:cxnLst>
              <a:cxn ang="0">
                <a:pos x="70" y="111"/>
              </a:cxn>
              <a:cxn ang="0">
                <a:pos x="59" y="111"/>
              </a:cxn>
              <a:cxn ang="0">
                <a:pos x="3" y="63"/>
              </a:cxn>
              <a:cxn ang="0">
                <a:pos x="0" y="56"/>
              </a:cxn>
              <a:cxn ang="0">
                <a:pos x="3" y="50"/>
              </a:cxn>
              <a:cxn ang="0">
                <a:pos x="59" y="2"/>
              </a:cxn>
              <a:cxn ang="0">
                <a:pos x="70" y="2"/>
              </a:cxn>
              <a:cxn ang="0">
                <a:pos x="126" y="50"/>
              </a:cxn>
              <a:cxn ang="0">
                <a:pos x="128" y="56"/>
              </a:cxn>
              <a:cxn ang="0">
                <a:pos x="126" y="63"/>
              </a:cxn>
              <a:cxn ang="0">
                <a:pos x="70" y="111"/>
              </a:cxn>
              <a:cxn ang="0">
                <a:pos x="115" y="50"/>
              </a:cxn>
              <a:cxn ang="0">
                <a:pos x="115" y="63"/>
              </a:cxn>
              <a:cxn ang="0">
                <a:pos x="59" y="15"/>
              </a:cxn>
              <a:cxn ang="0">
                <a:pos x="70" y="15"/>
              </a:cxn>
              <a:cxn ang="0">
                <a:pos x="14" y="63"/>
              </a:cxn>
              <a:cxn ang="0">
                <a:pos x="14" y="50"/>
              </a:cxn>
              <a:cxn ang="0">
                <a:pos x="70" y="98"/>
              </a:cxn>
              <a:cxn ang="0">
                <a:pos x="59" y="98"/>
              </a:cxn>
              <a:cxn ang="0">
                <a:pos x="115" y="50"/>
              </a:cxn>
            </a:cxnLst>
            <a:rect l="0" t="0" r="r" b="b"/>
            <a:pathLst>
              <a:path w="128" h="113">
                <a:moveTo>
                  <a:pt x="70" y="111"/>
                </a:moveTo>
                <a:cubicBezTo>
                  <a:pt x="67" y="113"/>
                  <a:pt x="62" y="113"/>
                  <a:pt x="59" y="111"/>
                </a:cubicBezTo>
                <a:lnTo>
                  <a:pt x="3" y="63"/>
                </a:lnTo>
                <a:cubicBezTo>
                  <a:pt x="1" y="61"/>
                  <a:pt x="0" y="59"/>
                  <a:pt x="0" y="56"/>
                </a:cubicBezTo>
                <a:cubicBezTo>
                  <a:pt x="0" y="54"/>
                  <a:pt x="1" y="52"/>
                  <a:pt x="3" y="50"/>
                </a:cubicBezTo>
                <a:lnTo>
                  <a:pt x="59" y="2"/>
                </a:lnTo>
                <a:cubicBezTo>
                  <a:pt x="62" y="0"/>
                  <a:pt x="67" y="0"/>
                  <a:pt x="70" y="2"/>
                </a:cubicBezTo>
                <a:lnTo>
                  <a:pt x="126" y="50"/>
                </a:lnTo>
                <a:cubicBezTo>
                  <a:pt x="127" y="52"/>
                  <a:pt x="128" y="54"/>
                  <a:pt x="128" y="56"/>
                </a:cubicBezTo>
                <a:cubicBezTo>
                  <a:pt x="128" y="59"/>
                  <a:pt x="127" y="61"/>
                  <a:pt x="126" y="63"/>
                </a:cubicBezTo>
                <a:lnTo>
                  <a:pt x="70" y="111"/>
                </a:lnTo>
                <a:close/>
                <a:moveTo>
                  <a:pt x="115" y="50"/>
                </a:moveTo>
                <a:lnTo>
                  <a:pt x="115" y="63"/>
                </a:lnTo>
                <a:lnTo>
                  <a:pt x="59" y="15"/>
                </a:lnTo>
                <a:lnTo>
                  <a:pt x="70" y="15"/>
                </a:lnTo>
                <a:lnTo>
                  <a:pt x="14" y="63"/>
                </a:lnTo>
                <a:lnTo>
                  <a:pt x="14" y="50"/>
                </a:lnTo>
                <a:lnTo>
                  <a:pt x="70" y="98"/>
                </a:lnTo>
                <a:lnTo>
                  <a:pt x="59" y="98"/>
                </a:lnTo>
                <a:lnTo>
                  <a:pt x="115" y="50"/>
                </a:lnTo>
                <a:close/>
              </a:path>
            </a:pathLst>
          </a:custGeom>
          <a:solidFill>
            <a:srgbClr val="4A7EBB"/>
          </a:solidFill>
          <a:ln w="6" cap="flat">
            <a:solidFill>
              <a:srgbClr val="4A7EBB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8" name="Freeform 120"/>
          <p:cNvSpPr>
            <a:spLocks/>
          </p:cNvSpPr>
          <p:nvPr/>
        </p:nvSpPr>
        <p:spPr bwMode="auto">
          <a:xfrm>
            <a:off x="3467182" y="5127436"/>
            <a:ext cx="35931" cy="41920"/>
          </a:xfrm>
          <a:custGeom>
            <a:avLst/>
            <a:gdLst/>
            <a:ahLst/>
            <a:cxnLst>
              <a:cxn ang="0">
                <a:pos x="18" y="42"/>
              </a:cxn>
              <a:cxn ang="0">
                <a:pos x="0" y="21"/>
              </a:cxn>
              <a:cxn ang="0">
                <a:pos x="18" y="0"/>
              </a:cxn>
              <a:cxn ang="0">
                <a:pos x="36" y="21"/>
              </a:cxn>
              <a:cxn ang="0">
                <a:pos x="18" y="42"/>
              </a:cxn>
            </a:cxnLst>
            <a:rect l="0" t="0" r="r" b="b"/>
            <a:pathLst>
              <a:path w="36" h="42">
                <a:moveTo>
                  <a:pt x="18" y="42"/>
                </a:moveTo>
                <a:lnTo>
                  <a:pt x="0" y="21"/>
                </a:lnTo>
                <a:lnTo>
                  <a:pt x="18" y="0"/>
                </a:lnTo>
                <a:lnTo>
                  <a:pt x="36" y="21"/>
                </a:lnTo>
                <a:lnTo>
                  <a:pt x="18" y="42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9" name="Freeform 122"/>
          <p:cNvSpPr>
            <a:spLocks/>
          </p:cNvSpPr>
          <p:nvPr/>
        </p:nvSpPr>
        <p:spPr bwMode="auto">
          <a:xfrm>
            <a:off x="4281622" y="6340112"/>
            <a:ext cx="35931" cy="35931"/>
          </a:xfrm>
          <a:custGeom>
            <a:avLst/>
            <a:gdLst/>
            <a:ahLst/>
            <a:cxnLst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</a:cxnLst>
            <a:rect l="0" t="0" r="r" b="b"/>
            <a:pathLst>
              <a:path w="36" h="36">
                <a:moveTo>
                  <a:pt x="18" y="36"/>
                </a:moveTo>
                <a:lnTo>
                  <a:pt x="0" y="18"/>
                </a:lnTo>
                <a:lnTo>
                  <a:pt x="18" y="0"/>
                </a:lnTo>
                <a:lnTo>
                  <a:pt x="36" y="18"/>
                </a:lnTo>
                <a:lnTo>
                  <a:pt x="18" y="36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10" name="Freeform 123"/>
          <p:cNvSpPr>
            <a:spLocks noEditPoints="1"/>
          </p:cNvSpPr>
          <p:nvPr/>
        </p:nvSpPr>
        <p:spPr bwMode="auto">
          <a:xfrm>
            <a:off x="4278627" y="6337118"/>
            <a:ext cx="41920" cy="41920"/>
          </a:xfrm>
          <a:custGeom>
            <a:avLst/>
            <a:gdLst/>
            <a:ahLst/>
            <a:cxnLst>
              <a:cxn ang="0">
                <a:pos x="62" y="110"/>
              </a:cxn>
              <a:cxn ang="0">
                <a:pos x="51" y="110"/>
              </a:cxn>
              <a:cxn ang="0">
                <a:pos x="3" y="62"/>
              </a:cxn>
              <a:cxn ang="0">
                <a:pos x="3" y="51"/>
              </a:cxn>
              <a:cxn ang="0">
                <a:pos x="51" y="3"/>
              </a:cxn>
              <a:cxn ang="0">
                <a:pos x="62" y="3"/>
              </a:cxn>
              <a:cxn ang="0">
                <a:pos x="110" y="51"/>
              </a:cxn>
              <a:cxn ang="0">
                <a:pos x="110" y="62"/>
              </a:cxn>
              <a:cxn ang="0">
                <a:pos x="62" y="110"/>
              </a:cxn>
              <a:cxn ang="0">
                <a:pos x="99" y="51"/>
              </a:cxn>
              <a:cxn ang="0">
                <a:pos x="99" y="62"/>
              </a:cxn>
              <a:cxn ang="0">
                <a:pos x="51" y="14"/>
              </a:cxn>
              <a:cxn ang="0">
                <a:pos x="62" y="14"/>
              </a:cxn>
              <a:cxn ang="0">
                <a:pos x="14" y="62"/>
              </a:cxn>
              <a:cxn ang="0">
                <a:pos x="14" y="51"/>
              </a:cxn>
              <a:cxn ang="0">
                <a:pos x="62" y="99"/>
              </a:cxn>
              <a:cxn ang="0">
                <a:pos x="51" y="99"/>
              </a:cxn>
              <a:cxn ang="0">
                <a:pos x="99" y="51"/>
              </a:cxn>
            </a:cxnLst>
            <a:rect l="0" t="0" r="r" b="b"/>
            <a:pathLst>
              <a:path w="113" h="113">
                <a:moveTo>
                  <a:pt x="62" y="110"/>
                </a:moveTo>
                <a:cubicBezTo>
                  <a:pt x="59" y="113"/>
                  <a:pt x="54" y="113"/>
                  <a:pt x="51" y="110"/>
                </a:cubicBezTo>
                <a:lnTo>
                  <a:pt x="3" y="62"/>
                </a:lnTo>
                <a:cubicBezTo>
                  <a:pt x="0" y="59"/>
                  <a:pt x="0" y="54"/>
                  <a:pt x="3" y="51"/>
                </a:cubicBezTo>
                <a:lnTo>
                  <a:pt x="51" y="3"/>
                </a:lnTo>
                <a:cubicBezTo>
                  <a:pt x="54" y="0"/>
                  <a:pt x="59" y="0"/>
                  <a:pt x="62" y="3"/>
                </a:cubicBezTo>
                <a:lnTo>
                  <a:pt x="110" y="51"/>
                </a:lnTo>
                <a:cubicBezTo>
                  <a:pt x="113" y="54"/>
                  <a:pt x="113" y="59"/>
                  <a:pt x="110" y="62"/>
                </a:cubicBezTo>
                <a:lnTo>
                  <a:pt x="62" y="110"/>
                </a:lnTo>
                <a:close/>
                <a:moveTo>
                  <a:pt x="99" y="51"/>
                </a:moveTo>
                <a:lnTo>
                  <a:pt x="99" y="62"/>
                </a:lnTo>
                <a:lnTo>
                  <a:pt x="51" y="14"/>
                </a:lnTo>
                <a:lnTo>
                  <a:pt x="62" y="14"/>
                </a:lnTo>
                <a:lnTo>
                  <a:pt x="14" y="62"/>
                </a:lnTo>
                <a:lnTo>
                  <a:pt x="14" y="51"/>
                </a:lnTo>
                <a:lnTo>
                  <a:pt x="62" y="99"/>
                </a:lnTo>
                <a:lnTo>
                  <a:pt x="51" y="99"/>
                </a:lnTo>
                <a:lnTo>
                  <a:pt x="99" y="51"/>
                </a:lnTo>
                <a:close/>
              </a:path>
            </a:pathLst>
          </a:custGeom>
          <a:solidFill>
            <a:srgbClr val="4A7EBB"/>
          </a:solidFill>
          <a:ln w="6" cap="flat">
            <a:solidFill>
              <a:srgbClr val="4A7EBB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11" name="Freeform 124"/>
          <p:cNvSpPr>
            <a:spLocks/>
          </p:cNvSpPr>
          <p:nvPr/>
        </p:nvSpPr>
        <p:spPr bwMode="auto">
          <a:xfrm>
            <a:off x="2661725" y="5504713"/>
            <a:ext cx="827415" cy="132746"/>
          </a:xfrm>
          <a:custGeom>
            <a:avLst/>
            <a:gdLst/>
            <a:ahLst/>
            <a:cxnLst>
              <a:cxn ang="0">
                <a:pos x="15" y="322"/>
              </a:cxn>
              <a:cxn ang="0">
                <a:pos x="2191" y="2"/>
              </a:cxn>
              <a:cxn ang="0">
                <a:pos x="2209" y="15"/>
              </a:cxn>
              <a:cxn ang="0">
                <a:pos x="2196" y="33"/>
              </a:cxn>
              <a:cxn ang="0">
                <a:pos x="20" y="353"/>
              </a:cxn>
              <a:cxn ang="0">
                <a:pos x="2" y="340"/>
              </a:cxn>
              <a:cxn ang="0">
                <a:pos x="15" y="322"/>
              </a:cxn>
            </a:cxnLst>
            <a:rect l="0" t="0" r="r" b="b"/>
            <a:pathLst>
              <a:path w="2211" h="355">
                <a:moveTo>
                  <a:pt x="15" y="322"/>
                </a:moveTo>
                <a:lnTo>
                  <a:pt x="2191" y="2"/>
                </a:lnTo>
                <a:cubicBezTo>
                  <a:pt x="2200" y="0"/>
                  <a:pt x="2208" y="6"/>
                  <a:pt x="2209" y="15"/>
                </a:cubicBezTo>
                <a:cubicBezTo>
                  <a:pt x="2211" y="24"/>
                  <a:pt x="2205" y="32"/>
                  <a:pt x="2196" y="33"/>
                </a:cubicBezTo>
                <a:lnTo>
                  <a:pt x="20" y="353"/>
                </a:lnTo>
                <a:cubicBezTo>
                  <a:pt x="11" y="355"/>
                  <a:pt x="3" y="349"/>
                  <a:pt x="2" y="340"/>
                </a:cubicBezTo>
                <a:cubicBezTo>
                  <a:pt x="0" y="331"/>
                  <a:pt x="6" y="323"/>
                  <a:pt x="15" y="322"/>
                </a:cubicBezTo>
                <a:close/>
              </a:path>
            </a:pathLst>
          </a:custGeom>
          <a:solidFill>
            <a:srgbClr val="BE4B48"/>
          </a:solidFill>
          <a:ln w="6" cap="flat">
            <a:solidFill>
              <a:srgbClr val="BE4B4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12" name="Rectangle 126"/>
          <p:cNvSpPr>
            <a:spLocks noChangeArrowheads="1"/>
          </p:cNvSpPr>
          <p:nvPr/>
        </p:nvSpPr>
        <p:spPr bwMode="auto">
          <a:xfrm>
            <a:off x="2640765" y="5609512"/>
            <a:ext cx="41920" cy="41920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13" name="Freeform 127"/>
          <p:cNvSpPr>
            <a:spLocks noEditPoints="1"/>
          </p:cNvSpPr>
          <p:nvPr/>
        </p:nvSpPr>
        <p:spPr bwMode="auto">
          <a:xfrm>
            <a:off x="2637771" y="5606518"/>
            <a:ext cx="47908" cy="4790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20" y="0"/>
              </a:cxn>
              <a:cxn ang="0">
                <a:pos x="128" y="8"/>
              </a:cxn>
              <a:cxn ang="0">
                <a:pos x="128" y="120"/>
              </a:cxn>
              <a:cxn ang="0">
                <a:pos x="120" y="128"/>
              </a:cxn>
              <a:cxn ang="0">
                <a:pos x="8" y="128"/>
              </a:cxn>
              <a:cxn ang="0">
                <a:pos x="0" y="120"/>
              </a:cxn>
              <a:cxn ang="0">
                <a:pos x="0" y="8"/>
              </a:cxn>
              <a:cxn ang="0">
                <a:pos x="16" y="120"/>
              </a:cxn>
              <a:cxn ang="0">
                <a:pos x="8" y="112"/>
              </a:cxn>
              <a:cxn ang="0">
                <a:pos x="120" y="112"/>
              </a:cxn>
              <a:cxn ang="0">
                <a:pos x="112" y="120"/>
              </a:cxn>
              <a:cxn ang="0">
                <a:pos x="112" y="8"/>
              </a:cxn>
              <a:cxn ang="0">
                <a:pos x="12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120"/>
              </a:cxn>
            </a:cxnLst>
            <a:rect l="0" t="0" r="r" b="b"/>
            <a:pathLst>
              <a:path w="128" h="12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120" y="0"/>
                </a:lnTo>
                <a:cubicBezTo>
                  <a:pt x="125" y="0"/>
                  <a:pt x="128" y="4"/>
                  <a:pt x="128" y="8"/>
                </a:cubicBezTo>
                <a:lnTo>
                  <a:pt x="128" y="120"/>
                </a:lnTo>
                <a:cubicBezTo>
                  <a:pt x="128" y="125"/>
                  <a:pt x="125" y="128"/>
                  <a:pt x="120" y="128"/>
                </a:cubicBezTo>
                <a:lnTo>
                  <a:pt x="8" y="128"/>
                </a:lnTo>
                <a:cubicBezTo>
                  <a:pt x="4" y="128"/>
                  <a:pt x="0" y="125"/>
                  <a:pt x="0" y="120"/>
                </a:cubicBezTo>
                <a:lnTo>
                  <a:pt x="0" y="8"/>
                </a:lnTo>
                <a:close/>
                <a:moveTo>
                  <a:pt x="16" y="120"/>
                </a:moveTo>
                <a:lnTo>
                  <a:pt x="8" y="112"/>
                </a:lnTo>
                <a:lnTo>
                  <a:pt x="120" y="112"/>
                </a:lnTo>
                <a:lnTo>
                  <a:pt x="112" y="120"/>
                </a:lnTo>
                <a:lnTo>
                  <a:pt x="112" y="8"/>
                </a:lnTo>
                <a:lnTo>
                  <a:pt x="120" y="16"/>
                </a:lnTo>
                <a:lnTo>
                  <a:pt x="8" y="16"/>
                </a:lnTo>
                <a:lnTo>
                  <a:pt x="16" y="8"/>
                </a:lnTo>
                <a:lnTo>
                  <a:pt x="16" y="120"/>
                </a:lnTo>
                <a:close/>
              </a:path>
            </a:pathLst>
          </a:custGeom>
          <a:solidFill>
            <a:srgbClr val="BE4B48"/>
          </a:solidFill>
          <a:ln w="6" cap="flat">
            <a:solidFill>
              <a:srgbClr val="BE4B4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14" name="Rectangle 128"/>
          <p:cNvSpPr>
            <a:spLocks noChangeArrowheads="1"/>
          </p:cNvSpPr>
          <p:nvPr/>
        </p:nvSpPr>
        <p:spPr bwMode="auto">
          <a:xfrm>
            <a:off x="3467182" y="5483753"/>
            <a:ext cx="35931" cy="41920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15" name="Freeform 129"/>
          <p:cNvSpPr>
            <a:spLocks noEditPoints="1"/>
          </p:cNvSpPr>
          <p:nvPr/>
        </p:nvSpPr>
        <p:spPr bwMode="auto">
          <a:xfrm>
            <a:off x="3464188" y="5480759"/>
            <a:ext cx="41920" cy="4790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04" y="0"/>
              </a:cxn>
              <a:cxn ang="0">
                <a:pos x="112" y="8"/>
              </a:cxn>
              <a:cxn ang="0">
                <a:pos x="112" y="120"/>
              </a:cxn>
              <a:cxn ang="0">
                <a:pos x="104" y="128"/>
              </a:cxn>
              <a:cxn ang="0">
                <a:pos x="8" y="128"/>
              </a:cxn>
              <a:cxn ang="0">
                <a:pos x="0" y="120"/>
              </a:cxn>
              <a:cxn ang="0">
                <a:pos x="0" y="8"/>
              </a:cxn>
              <a:cxn ang="0">
                <a:pos x="16" y="120"/>
              </a:cxn>
              <a:cxn ang="0">
                <a:pos x="8" y="112"/>
              </a:cxn>
              <a:cxn ang="0">
                <a:pos x="104" y="112"/>
              </a:cxn>
              <a:cxn ang="0">
                <a:pos x="96" y="120"/>
              </a:cxn>
              <a:cxn ang="0">
                <a:pos x="96" y="8"/>
              </a:cxn>
              <a:cxn ang="0">
                <a:pos x="104" y="16"/>
              </a:cxn>
              <a:cxn ang="0">
                <a:pos x="8" y="16"/>
              </a:cxn>
              <a:cxn ang="0">
                <a:pos x="16" y="8"/>
              </a:cxn>
              <a:cxn ang="0">
                <a:pos x="16" y="120"/>
              </a:cxn>
            </a:cxnLst>
            <a:rect l="0" t="0" r="r" b="b"/>
            <a:pathLst>
              <a:path w="112" h="12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104" y="0"/>
                </a:lnTo>
                <a:cubicBezTo>
                  <a:pt x="109" y="0"/>
                  <a:pt x="112" y="4"/>
                  <a:pt x="112" y="8"/>
                </a:cubicBezTo>
                <a:lnTo>
                  <a:pt x="112" y="120"/>
                </a:lnTo>
                <a:cubicBezTo>
                  <a:pt x="112" y="125"/>
                  <a:pt x="109" y="128"/>
                  <a:pt x="104" y="128"/>
                </a:cubicBezTo>
                <a:lnTo>
                  <a:pt x="8" y="128"/>
                </a:lnTo>
                <a:cubicBezTo>
                  <a:pt x="4" y="128"/>
                  <a:pt x="0" y="125"/>
                  <a:pt x="0" y="120"/>
                </a:cubicBezTo>
                <a:lnTo>
                  <a:pt x="0" y="8"/>
                </a:lnTo>
                <a:close/>
                <a:moveTo>
                  <a:pt x="16" y="120"/>
                </a:moveTo>
                <a:lnTo>
                  <a:pt x="8" y="112"/>
                </a:lnTo>
                <a:lnTo>
                  <a:pt x="104" y="112"/>
                </a:lnTo>
                <a:lnTo>
                  <a:pt x="96" y="120"/>
                </a:lnTo>
                <a:lnTo>
                  <a:pt x="96" y="8"/>
                </a:lnTo>
                <a:lnTo>
                  <a:pt x="104" y="16"/>
                </a:lnTo>
                <a:lnTo>
                  <a:pt x="8" y="16"/>
                </a:lnTo>
                <a:lnTo>
                  <a:pt x="16" y="8"/>
                </a:lnTo>
                <a:lnTo>
                  <a:pt x="16" y="120"/>
                </a:lnTo>
                <a:close/>
              </a:path>
            </a:pathLst>
          </a:custGeom>
          <a:solidFill>
            <a:srgbClr val="BE4B48"/>
          </a:solidFill>
          <a:ln w="6" cap="flat">
            <a:solidFill>
              <a:srgbClr val="BE4B4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16" name="Rectangle 130"/>
          <p:cNvSpPr>
            <a:spLocks noChangeArrowheads="1"/>
          </p:cNvSpPr>
          <p:nvPr/>
        </p:nvSpPr>
        <p:spPr bwMode="auto">
          <a:xfrm>
            <a:off x="4281622" y="6340112"/>
            <a:ext cx="35931" cy="35931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17" name="Freeform 131"/>
          <p:cNvSpPr>
            <a:spLocks noEditPoints="1"/>
          </p:cNvSpPr>
          <p:nvPr/>
        </p:nvSpPr>
        <p:spPr bwMode="auto">
          <a:xfrm>
            <a:off x="4278627" y="6337118"/>
            <a:ext cx="41920" cy="4192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04" y="0"/>
              </a:cxn>
              <a:cxn ang="0">
                <a:pos x="112" y="8"/>
              </a:cxn>
              <a:cxn ang="0">
                <a:pos x="112" y="104"/>
              </a:cxn>
              <a:cxn ang="0">
                <a:pos x="104" y="112"/>
              </a:cxn>
              <a:cxn ang="0">
                <a:pos x="8" y="112"/>
              </a:cxn>
              <a:cxn ang="0">
                <a:pos x="0" y="104"/>
              </a:cxn>
              <a:cxn ang="0">
                <a:pos x="0" y="8"/>
              </a:cxn>
              <a:cxn ang="0">
                <a:pos x="16" y="104"/>
              </a:cxn>
              <a:cxn ang="0">
                <a:pos x="8" y="96"/>
              </a:cxn>
              <a:cxn ang="0">
                <a:pos x="104" y="96"/>
              </a:cxn>
              <a:cxn ang="0">
                <a:pos x="96" y="104"/>
              </a:cxn>
              <a:cxn ang="0">
                <a:pos x="96" y="8"/>
              </a:cxn>
              <a:cxn ang="0">
                <a:pos x="104" y="16"/>
              </a:cxn>
              <a:cxn ang="0">
                <a:pos x="8" y="16"/>
              </a:cxn>
              <a:cxn ang="0">
                <a:pos x="16" y="8"/>
              </a:cxn>
              <a:cxn ang="0">
                <a:pos x="16" y="104"/>
              </a:cxn>
            </a:cxnLst>
            <a:rect l="0" t="0" r="r" b="b"/>
            <a:pathLst>
              <a:path w="112" h="112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104" y="0"/>
                </a:lnTo>
                <a:cubicBezTo>
                  <a:pt x="109" y="0"/>
                  <a:pt x="112" y="4"/>
                  <a:pt x="112" y="8"/>
                </a:cubicBezTo>
                <a:lnTo>
                  <a:pt x="112" y="104"/>
                </a:lnTo>
                <a:cubicBezTo>
                  <a:pt x="112" y="109"/>
                  <a:pt x="109" y="112"/>
                  <a:pt x="104" y="112"/>
                </a:cubicBezTo>
                <a:lnTo>
                  <a:pt x="8" y="112"/>
                </a:lnTo>
                <a:cubicBezTo>
                  <a:pt x="4" y="112"/>
                  <a:pt x="0" y="109"/>
                  <a:pt x="0" y="104"/>
                </a:cubicBezTo>
                <a:lnTo>
                  <a:pt x="0" y="8"/>
                </a:lnTo>
                <a:close/>
                <a:moveTo>
                  <a:pt x="16" y="104"/>
                </a:moveTo>
                <a:lnTo>
                  <a:pt x="8" y="96"/>
                </a:lnTo>
                <a:lnTo>
                  <a:pt x="104" y="96"/>
                </a:lnTo>
                <a:lnTo>
                  <a:pt x="96" y="104"/>
                </a:lnTo>
                <a:lnTo>
                  <a:pt x="96" y="8"/>
                </a:lnTo>
                <a:lnTo>
                  <a:pt x="104" y="16"/>
                </a:lnTo>
                <a:lnTo>
                  <a:pt x="8" y="16"/>
                </a:lnTo>
                <a:lnTo>
                  <a:pt x="16" y="8"/>
                </a:lnTo>
                <a:lnTo>
                  <a:pt x="16" y="104"/>
                </a:lnTo>
                <a:close/>
              </a:path>
            </a:pathLst>
          </a:custGeom>
          <a:solidFill>
            <a:srgbClr val="BE4B48"/>
          </a:solidFill>
          <a:ln w="6" cap="flat">
            <a:solidFill>
              <a:srgbClr val="BE4B4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115812" y="4588464"/>
            <a:ext cx="275483" cy="2100251"/>
            <a:chOff x="670001" y="1395406"/>
            <a:chExt cx="438166" cy="3340538"/>
          </a:xfrm>
        </p:grpSpPr>
        <p:sp>
          <p:nvSpPr>
            <p:cNvPr id="82" name="Rectangle 132"/>
            <p:cNvSpPr>
              <a:spLocks noChangeArrowheads="1"/>
            </p:cNvSpPr>
            <p:nvPr/>
          </p:nvSpPr>
          <p:spPr bwMode="auto">
            <a:xfrm>
              <a:off x="670003" y="4421180"/>
              <a:ext cx="438164" cy="31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180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83" name="Rectangle 133"/>
            <p:cNvSpPr>
              <a:spLocks noChangeArrowheads="1"/>
            </p:cNvSpPr>
            <p:nvPr/>
          </p:nvSpPr>
          <p:spPr bwMode="auto">
            <a:xfrm>
              <a:off x="670003" y="3411530"/>
              <a:ext cx="438164" cy="31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220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84" name="Rectangle 134"/>
            <p:cNvSpPr>
              <a:spLocks noChangeArrowheads="1"/>
            </p:cNvSpPr>
            <p:nvPr/>
          </p:nvSpPr>
          <p:spPr bwMode="auto">
            <a:xfrm>
              <a:off x="670003" y="2403469"/>
              <a:ext cx="438164" cy="31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260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85" name="Rectangle 135"/>
            <p:cNvSpPr>
              <a:spLocks noChangeArrowheads="1"/>
            </p:cNvSpPr>
            <p:nvPr/>
          </p:nvSpPr>
          <p:spPr bwMode="auto">
            <a:xfrm>
              <a:off x="670001" y="1395406"/>
              <a:ext cx="438164" cy="31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300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604932" y="6589729"/>
            <a:ext cx="1865518" cy="169277"/>
            <a:chOff x="1419384" y="4635651"/>
            <a:chExt cx="2967183" cy="269243"/>
          </a:xfrm>
        </p:grpSpPr>
        <p:sp>
          <p:nvSpPr>
            <p:cNvPr id="79" name="Rectangle 137"/>
            <p:cNvSpPr>
              <a:spLocks noChangeArrowheads="1"/>
            </p:cNvSpPr>
            <p:nvPr/>
          </p:nvSpPr>
          <p:spPr bwMode="auto">
            <a:xfrm>
              <a:off x="1419384" y="4635651"/>
              <a:ext cx="374798" cy="26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1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813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80" name="Rectangle 140"/>
            <p:cNvSpPr>
              <a:spLocks noChangeArrowheads="1"/>
            </p:cNvSpPr>
            <p:nvPr/>
          </p:nvSpPr>
          <p:spPr bwMode="auto">
            <a:xfrm>
              <a:off x="2716372" y="4635651"/>
              <a:ext cx="374798" cy="26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1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828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81" name="Rectangle 143"/>
            <p:cNvSpPr>
              <a:spLocks noChangeArrowheads="1"/>
            </p:cNvSpPr>
            <p:nvPr/>
          </p:nvSpPr>
          <p:spPr bwMode="auto">
            <a:xfrm>
              <a:off x="4011769" y="4635651"/>
              <a:ext cx="374798" cy="26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1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843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sp>
        <p:nvSpPr>
          <p:cNvPr id="20" name="Freeform 213"/>
          <p:cNvSpPr>
            <a:spLocks/>
          </p:cNvSpPr>
          <p:nvPr/>
        </p:nvSpPr>
        <p:spPr bwMode="auto">
          <a:xfrm>
            <a:off x="2646754" y="5459799"/>
            <a:ext cx="1635867" cy="719621"/>
          </a:xfrm>
          <a:custGeom>
            <a:avLst/>
            <a:gdLst/>
            <a:ahLst/>
            <a:cxnLst>
              <a:cxn ang="0">
                <a:pos x="22" y="2"/>
              </a:cxn>
              <a:cxn ang="0">
                <a:pos x="2198" y="610"/>
              </a:cxn>
              <a:cxn ang="0">
                <a:pos x="2202" y="612"/>
              </a:cxn>
              <a:cxn ang="0">
                <a:pos x="4362" y="1892"/>
              </a:cxn>
              <a:cxn ang="0">
                <a:pos x="4367" y="1914"/>
              </a:cxn>
              <a:cxn ang="0">
                <a:pos x="4345" y="1919"/>
              </a:cxn>
              <a:cxn ang="0">
                <a:pos x="2185" y="639"/>
              </a:cxn>
              <a:cxn ang="0">
                <a:pos x="2189" y="641"/>
              </a:cxn>
              <a:cxn ang="0">
                <a:pos x="13" y="33"/>
              </a:cxn>
              <a:cxn ang="0">
                <a:pos x="2" y="13"/>
              </a:cxn>
              <a:cxn ang="0">
                <a:pos x="22" y="2"/>
              </a:cxn>
            </a:cxnLst>
            <a:rect l="0" t="0" r="r" b="b"/>
            <a:pathLst>
              <a:path w="4372" h="1924">
                <a:moveTo>
                  <a:pt x="22" y="2"/>
                </a:moveTo>
                <a:lnTo>
                  <a:pt x="2198" y="610"/>
                </a:lnTo>
                <a:cubicBezTo>
                  <a:pt x="2199" y="610"/>
                  <a:pt x="2200" y="611"/>
                  <a:pt x="2202" y="612"/>
                </a:cubicBezTo>
                <a:lnTo>
                  <a:pt x="4362" y="1892"/>
                </a:lnTo>
                <a:cubicBezTo>
                  <a:pt x="4369" y="1896"/>
                  <a:pt x="4372" y="1906"/>
                  <a:pt x="4367" y="1914"/>
                </a:cubicBezTo>
                <a:cubicBezTo>
                  <a:pt x="4363" y="1921"/>
                  <a:pt x="4353" y="1924"/>
                  <a:pt x="4345" y="1919"/>
                </a:cubicBezTo>
                <a:lnTo>
                  <a:pt x="2185" y="639"/>
                </a:lnTo>
                <a:lnTo>
                  <a:pt x="2189" y="641"/>
                </a:lnTo>
                <a:lnTo>
                  <a:pt x="13" y="33"/>
                </a:lnTo>
                <a:cubicBezTo>
                  <a:pt x="5" y="31"/>
                  <a:pt x="0" y="22"/>
                  <a:pt x="2" y="13"/>
                </a:cubicBezTo>
                <a:cubicBezTo>
                  <a:pt x="4" y="5"/>
                  <a:pt x="13" y="0"/>
                  <a:pt x="22" y="2"/>
                </a:cubicBezTo>
                <a:close/>
              </a:path>
            </a:pathLst>
          </a:custGeom>
          <a:solidFill>
            <a:srgbClr val="98B954"/>
          </a:solidFill>
          <a:ln w="6" cap="flat">
            <a:solidFill>
              <a:srgbClr val="98B95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1" name="Freeform 214"/>
          <p:cNvSpPr>
            <a:spLocks/>
          </p:cNvSpPr>
          <p:nvPr/>
        </p:nvSpPr>
        <p:spPr bwMode="auto">
          <a:xfrm>
            <a:off x="2637771" y="5444828"/>
            <a:ext cx="39923" cy="3992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2" name="Freeform 215"/>
          <p:cNvSpPr>
            <a:spLocks noEditPoints="1"/>
          </p:cNvSpPr>
          <p:nvPr/>
        </p:nvSpPr>
        <p:spPr bwMode="auto">
          <a:xfrm>
            <a:off x="2634777" y="5441834"/>
            <a:ext cx="45912" cy="45912"/>
          </a:xfrm>
          <a:custGeom>
            <a:avLst/>
            <a:gdLst/>
            <a:ahLst/>
            <a:cxnLst>
              <a:cxn ang="0">
                <a:pos x="55" y="5"/>
              </a:cxn>
              <a:cxn ang="0">
                <a:pos x="62" y="0"/>
              </a:cxn>
              <a:cxn ang="0">
                <a:pos x="69" y="5"/>
              </a:cxn>
              <a:cxn ang="0">
                <a:pos x="122" y="111"/>
              </a:cxn>
              <a:cxn ang="0">
                <a:pos x="122" y="119"/>
              </a:cxn>
              <a:cxn ang="0">
                <a:pos x="115" y="123"/>
              </a:cxn>
              <a:cxn ang="0">
                <a:pos x="8" y="123"/>
              </a:cxn>
              <a:cxn ang="0">
                <a:pos x="2" y="119"/>
              </a:cxn>
              <a:cxn ang="0">
                <a:pos x="1" y="111"/>
              </a:cxn>
              <a:cxn ang="0">
                <a:pos x="55" y="5"/>
              </a:cxn>
              <a:cxn ang="0">
                <a:pos x="16" y="119"/>
              </a:cxn>
              <a:cxn ang="0">
                <a:pos x="8" y="107"/>
              </a:cxn>
              <a:cxn ang="0">
                <a:pos x="115" y="107"/>
              </a:cxn>
              <a:cxn ang="0">
                <a:pos x="108" y="119"/>
              </a:cxn>
              <a:cxn ang="0">
                <a:pos x="55" y="12"/>
              </a:cxn>
              <a:cxn ang="0">
                <a:pos x="69" y="12"/>
              </a:cxn>
              <a:cxn ang="0">
                <a:pos x="16" y="119"/>
              </a:cxn>
            </a:cxnLst>
            <a:rect l="0" t="0" r="r" b="b"/>
            <a:pathLst>
              <a:path w="123" h="123">
                <a:moveTo>
                  <a:pt x="55" y="5"/>
                </a:moveTo>
                <a:cubicBezTo>
                  <a:pt x="56" y="2"/>
                  <a:pt x="59" y="0"/>
                  <a:pt x="62" y="0"/>
                </a:cubicBezTo>
                <a:cubicBezTo>
                  <a:pt x="65" y="0"/>
                  <a:pt x="67" y="2"/>
                  <a:pt x="69" y="5"/>
                </a:cubicBezTo>
                <a:lnTo>
                  <a:pt x="122" y="111"/>
                </a:lnTo>
                <a:cubicBezTo>
                  <a:pt x="123" y="114"/>
                  <a:pt x="123" y="117"/>
                  <a:pt x="122" y="119"/>
                </a:cubicBezTo>
                <a:cubicBezTo>
                  <a:pt x="120" y="122"/>
                  <a:pt x="118" y="123"/>
                  <a:pt x="115" y="123"/>
                </a:cubicBezTo>
                <a:lnTo>
                  <a:pt x="8" y="123"/>
                </a:lnTo>
                <a:cubicBezTo>
                  <a:pt x="6" y="123"/>
                  <a:pt x="3" y="122"/>
                  <a:pt x="2" y="119"/>
                </a:cubicBezTo>
                <a:cubicBezTo>
                  <a:pt x="0" y="117"/>
                  <a:pt x="0" y="114"/>
                  <a:pt x="1" y="111"/>
                </a:cubicBezTo>
                <a:lnTo>
                  <a:pt x="55" y="5"/>
                </a:lnTo>
                <a:close/>
                <a:moveTo>
                  <a:pt x="16" y="119"/>
                </a:moveTo>
                <a:lnTo>
                  <a:pt x="8" y="107"/>
                </a:lnTo>
                <a:lnTo>
                  <a:pt x="115" y="107"/>
                </a:lnTo>
                <a:lnTo>
                  <a:pt x="108" y="119"/>
                </a:lnTo>
                <a:lnTo>
                  <a:pt x="55" y="12"/>
                </a:lnTo>
                <a:lnTo>
                  <a:pt x="69" y="12"/>
                </a:lnTo>
                <a:lnTo>
                  <a:pt x="16" y="119"/>
                </a:lnTo>
                <a:close/>
              </a:path>
            </a:pathLst>
          </a:custGeom>
          <a:solidFill>
            <a:srgbClr val="98B954"/>
          </a:solidFill>
          <a:ln w="6" cap="flat">
            <a:solidFill>
              <a:srgbClr val="98B95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3" name="Freeform 216"/>
          <p:cNvSpPr>
            <a:spLocks/>
          </p:cNvSpPr>
          <p:nvPr/>
        </p:nvSpPr>
        <p:spPr bwMode="auto">
          <a:xfrm>
            <a:off x="3447221" y="5671394"/>
            <a:ext cx="39923" cy="3992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4" name="Freeform 217"/>
          <p:cNvSpPr>
            <a:spLocks noEditPoints="1"/>
          </p:cNvSpPr>
          <p:nvPr/>
        </p:nvSpPr>
        <p:spPr bwMode="auto">
          <a:xfrm>
            <a:off x="3444226" y="5668399"/>
            <a:ext cx="45912" cy="45912"/>
          </a:xfrm>
          <a:custGeom>
            <a:avLst/>
            <a:gdLst/>
            <a:ahLst/>
            <a:cxnLst>
              <a:cxn ang="0">
                <a:pos x="54" y="5"/>
              </a:cxn>
              <a:cxn ang="0">
                <a:pos x="61" y="0"/>
              </a:cxn>
              <a:cxn ang="0">
                <a:pos x="69" y="5"/>
              </a:cxn>
              <a:cxn ang="0">
                <a:pos x="122" y="111"/>
              </a:cxn>
              <a:cxn ang="0">
                <a:pos x="122" y="119"/>
              </a:cxn>
              <a:cxn ang="0">
                <a:pos x="115" y="123"/>
              </a:cxn>
              <a:cxn ang="0">
                <a:pos x="8" y="123"/>
              </a:cxn>
              <a:cxn ang="0">
                <a:pos x="1" y="119"/>
              </a:cxn>
              <a:cxn ang="0">
                <a:pos x="1" y="111"/>
              </a:cxn>
              <a:cxn ang="0">
                <a:pos x="54" y="5"/>
              </a:cxn>
              <a:cxn ang="0">
                <a:pos x="15" y="118"/>
              </a:cxn>
              <a:cxn ang="0">
                <a:pos x="8" y="107"/>
              </a:cxn>
              <a:cxn ang="0">
                <a:pos x="115" y="107"/>
              </a:cxn>
              <a:cxn ang="0">
                <a:pos x="108" y="118"/>
              </a:cxn>
              <a:cxn ang="0">
                <a:pos x="54" y="12"/>
              </a:cxn>
              <a:cxn ang="0">
                <a:pos x="69" y="12"/>
              </a:cxn>
              <a:cxn ang="0">
                <a:pos x="15" y="118"/>
              </a:cxn>
            </a:cxnLst>
            <a:rect l="0" t="0" r="r" b="b"/>
            <a:pathLst>
              <a:path w="123" h="123">
                <a:moveTo>
                  <a:pt x="54" y="5"/>
                </a:moveTo>
                <a:cubicBezTo>
                  <a:pt x="56" y="2"/>
                  <a:pt x="58" y="0"/>
                  <a:pt x="61" y="0"/>
                </a:cubicBezTo>
                <a:cubicBezTo>
                  <a:pt x="64" y="0"/>
                  <a:pt x="67" y="2"/>
                  <a:pt x="69" y="5"/>
                </a:cubicBezTo>
                <a:lnTo>
                  <a:pt x="122" y="111"/>
                </a:lnTo>
                <a:cubicBezTo>
                  <a:pt x="123" y="114"/>
                  <a:pt x="123" y="117"/>
                  <a:pt x="122" y="119"/>
                </a:cubicBezTo>
                <a:cubicBezTo>
                  <a:pt x="120" y="121"/>
                  <a:pt x="117" y="123"/>
                  <a:pt x="115" y="123"/>
                </a:cubicBezTo>
                <a:lnTo>
                  <a:pt x="8" y="123"/>
                </a:lnTo>
                <a:cubicBezTo>
                  <a:pt x="5" y="123"/>
                  <a:pt x="3" y="121"/>
                  <a:pt x="1" y="119"/>
                </a:cubicBezTo>
                <a:cubicBezTo>
                  <a:pt x="0" y="117"/>
                  <a:pt x="0" y="114"/>
                  <a:pt x="1" y="111"/>
                </a:cubicBezTo>
                <a:lnTo>
                  <a:pt x="54" y="5"/>
                </a:lnTo>
                <a:close/>
                <a:moveTo>
                  <a:pt x="15" y="118"/>
                </a:moveTo>
                <a:lnTo>
                  <a:pt x="8" y="107"/>
                </a:lnTo>
                <a:lnTo>
                  <a:pt x="115" y="107"/>
                </a:lnTo>
                <a:lnTo>
                  <a:pt x="108" y="118"/>
                </a:lnTo>
                <a:lnTo>
                  <a:pt x="54" y="12"/>
                </a:lnTo>
                <a:lnTo>
                  <a:pt x="69" y="12"/>
                </a:lnTo>
                <a:lnTo>
                  <a:pt x="15" y="118"/>
                </a:lnTo>
                <a:close/>
              </a:path>
            </a:pathLst>
          </a:custGeom>
          <a:solidFill>
            <a:srgbClr val="98B954"/>
          </a:solidFill>
          <a:ln w="6" cap="flat">
            <a:solidFill>
              <a:srgbClr val="98B95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" name="Freeform 218"/>
          <p:cNvSpPr>
            <a:spLocks/>
          </p:cNvSpPr>
          <p:nvPr/>
        </p:nvSpPr>
        <p:spPr bwMode="auto">
          <a:xfrm>
            <a:off x="4256670" y="6153470"/>
            <a:ext cx="39923" cy="3992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" name="Freeform 219"/>
          <p:cNvSpPr>
            <a:spLocks noEditPoints="1"/>
          </p:cNvSpPr>
          <p:nvPr/>
        </p:nvSpPr>
        <p:spPr bwMode="auto">
          <a:xfrm>
            <a:off x="4253676" y="6150476"/>
            <a:ext cx="45912" cy="45912"/>
          </a:xfrm>
          <a:custGeom>
            <a:avLst/>
            <a:gdLst/>
            <a:ahLst/>
            <a:cxnLst>
              <a:cxn ang="0">
                <a:pos x="54" y="4"/>
              </a:cxn>
              <a:cxn ang="0">
                <a:pos x="61" y="0"/>
              </a:cxn>
              <a:cxn ang="0">
                <a:pos x="68" y="4"/>
              </a:cxn>
              <a:cxn ang="0">
                <a:pos x="122" y="111"/>
              </a:cxn>
              <a:cxn ang="0">
                <a:pos x="121" y="119"/>
              </a:cxn>
              <a:cxn ang="0">
                <a:pos x="114" y="122"/>
              </a:cxn>
              <a:cxn ang="0">
                <a:pos x="8" y="122"/>
              </a:cxn>
              <a:cxn ang="0">
                <a:pos x="1" y="119"/>
              </a:cxn>
              <a:cxn ang="0">
                <a:pos x="1" y="111"/>
              </a:cxn>
              <a:cxn ang="0">
                <a:pos x="54" y="4"/>
              </a:cxn>
              <a:cxn ang="0">
                <a:pos x="15" y="118"/>
              </a:cxn>
              <a:cxn ang="0">
                <a:pos x="8" y="106"/>
              </a:cxn>
              <a:cxn ang="0">
                <a:pos x="114" y="106"/>
              </a:cxn>
              <a:cxn ang="0">
                <a:pos x="107" y="118"/>
              </a:cxn>
              <a:cxn ang="0">
                <a:pos x="54" y="12"/>
              </a:cxn>
              <a:cxn ang="0">
                <a:pos x="68" y="12"/>
              </a:cxn>
              <a:cxn ang="0">
                <a:pos x="15" y="118"/>
              </a:cxn>
            </a:cxnLst>
            <a:rect l="0" t="0" r="r" b="b"/>
            <a:pathLst>
              <a:path w="123" h="122">
                <a:moveTo>
                  <a:pt x="54" y="4"/>
                </a:moveTo>
                <a:cubicBezTo>
                  <a:pt x="55" y="2"/>
                  <a:pt x="58" y="0"/>
                  <a:pt x="61" y="0"/>
                </a:cubicBezTo>
                <a:cubicBezTo>
                  <a:pt x="64" y="0"/>
                  <a:pt x="67" y="2"/>
                  <a:pt x="68" y="4"/>
                </a:cubicBezTo>
                <a:lnTo>
                  <a:pt x="122" y="111"/>
                </a:lnTo>
                <a:cubicBezTo>
                  <a:pt x="123" y="113"/>
                  <a:pt x="123" y="116"/>
                  <a:pt x="121" y="119"/>
                </a:cubicBezTo>
                <a:cubicBezTo>
                  <a:pt x="120" y="121"/>
                  <a:pt x="117" y="122"/>
                  <a:pt x="114" y="122"/>
                </a:cubicBezTo>
                <a:lnTo>
                  <a:pt x="8" y="122"/>
                </a:lnTo>
                <a:cubicBezTo>
                  <a:pt x="5" y="122"/>
                  <a:pt x="3" y="121"/>
                  <a:pt x="1" y="119"/>
                </a:cubicBezTo>
                <a:cubicBezTo>
                  <a:pt x="0" y="116"/>
                  <a:pt x="0" y="113"/>
                  <a:pt x="1" y="111"/>
                </a:cubicBezTo>
                <a:lnTo>
                  <a:pt x="54" y="4"/>
                </a:lnTo>
                <a:close/>
                <a:moveTo>
                  <a:pt x="15" y="118"/>
                </a:moveTo>
                <a:lnTo>
                  <a:pt x="8" y="106"/>
                </a:lnTo>
                <a:lnTo>
                  <a:pt x="114" y="106"/>
                </a:lnTo>
                <a:lnTo>
                  <a:pt x="107" y="118"/>
                </a:lnTo>
                <a:lnTo>
                  <a:pt x="54" y="12"/>
                </a:lnTo>
                <a:lnTo>
                  <a:pt x="68" y="12"/>
                </a:lnTo>
                <a:lnTo>
                  <a:pt x="15" y="118"/>
                </a:lnTo>
                <a:close/>
              </a:path>
            </a:pathLst>
          </a:custGeom>
          <a:solidFill>
            <a:srgbClr val="98B954"/>
          </a:solidFill>
          <a:ln w="6" cap="flat">
            <a:solidFill>
              <a:srgbClr val="98B95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" name="Freeform 220"/>
          <p:cNvSpPr>
            <a:spLocks/>
          </p:cNvSpPr>
          <p:nvPr/>
        </p:nvSpPr>
        <p:spPr bwMode="auto">
          <a:xfrm>
            <a:off x="2645756" y="4812041"/>
            <a:ext cx="1635867" cy="516012"/>
          </a:xfrm>
          <a:custGeom>
            <a:avLst/>
            <a:gdLst/>
            <a:ahLst/>
            <a:cxnLst>
              <a:cxn ang="0">
                <a:pos x="26" y="4"/>
              </a:cxn>
              <a:cxn ang="0">
                <a:pos x="2202" y="1124"/>
              </a:cxn>
              <a:cxn ang="0">
                <a:pos x="2196" y="1123"/>
              </a:cxn>
              <a:cxn ang="0">
                <a:pos x="4356" y="1347"/>
              </a:cxn>
              <a:cxn ang="0">
                <a:pos x="4370" y="1364"/>
              </a:cxn>
              <a:cxn ang="0">
                <a:pos x="4353" y="1378"/>
              </a:cxn>
              <a:cxn ang="0">
                <a:pos x="2193" y="1154"/>
              </a:cxn>
              <a:cxn ang="0">
                <a:pos x="2187" y="1153"/>
              </a:cxn>
              <a:cxn ang="0">
                <a:pos x="11" y="33"/>
              </a:cxn>
              <a:cxn ang="0">
                <a:pos x="4" y="11"/>
              </a:cxn>
              <a:cxn ang="0">
                <a:pos x="26" y="4"/>
              </a:cxn>
            </a:cxnLst>
            <a:rect l="0" t="0" r="r" b="b"/>
            <a:pathLst>
              <a:path w="4371" h="1379">
                <a:moveTo>
                  <a:pt x="26" y="4"/>
                </a:moveTo>
                <a:lnTo>
                  <a:pt x="2202" y="1124"/>
                </a:lnTo>
                <a:lnTo>
                  <a:pt x="2196" y="1123"/>
                </a:lnTo>
                <a:lnTo>
                  <a:pt x="4356" y="1347"/>
                </a:lnTo>
                <a:cubicBezTo>
                  <a:pt x="4365" y="1347"/>
                  <a:pt x="4371" y="1355"/>
                  <a:pt x="4370" y="1364"/>
                </a:cubicBezTo>
                <a:cubicBezTo>
                  <a:pt x="4369" y="1373"/>
                  <a:pt x="4362" y="1379"/>
                  <a:pt x="4353" y="1378"/>
                </a:cubicBezTo>
                <a:lnTo>
                  <a:pt x="2193" y="1154"/>
                </a:lnTo>
                <a:cubicBezTo>
                  <a:pt x="2191" y="1154"/>
                  <a:pt x="2189" y="1154"/>
                  <a:pt x="2187" y="1153"/>
                </a:cubicBezTo>
                <a:lnTo>
                  <a:pt x="11" y="33"/>
                </a:lnTo>
                <a:cubicBezTo>
                  <a:pt x="3" y="29"/>
                  <a:pt x="0" y="19"/>
                  <a:pt x="4" y="11"/>
                </a:cubicBezTo>
                <a:cubicBezTo>
                  <a:pt x="8" y="3"/>
                  <a:pt x="18" y="0"/>
                  <a:pt x="26" y="4"/>
                </a:cubicBezTo>
                <a:close/>
              </a:path>
            </a:pathLst>
          </a:custGeom>
          <a:solidFill>
            <a:srgbClr val="7D60A0"/>
          </a:solidFill>
          <a:ln w="6" cap="flat">
            <a:solidFill>
              <a:srgbClr val="7D60A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" name="Freeform 221"/>
          <p:cNvSpPr>
            <a:spLocks noEditPoints="1"/>
          </p:cNvSpPr>
          <p:nvPr/>
        </p:nvSpPr>
        <p:spPr bwMode="auto">
          <a:xfrm>
            <a:off x="2637771" y="4798067"/>
            <a:ext cx="1658822" cy="544956"/>
          </a:xfrm>
          <a:custGeom>
            <a:avLst/>
            <a:gdLst/>
            <a:ahLst/>
            <a:cxnLst>
              <a:cxn ang="0">
                <a:pos x="42" y="42"/>
              </a:cxn>
              <a:cxn ang="0">
                <a:pos x="0" y="0"/>
              </a:cxn>
              <a:cxn ang="0">
                <a:pos x="42" y="42"/>
              </a:cxn>
              <a:cxn ang="0">
                <a:pos x="0" y="42"/>
              </a:cxn>
              <a:cxn ang="0">
                <a:pos x="42" y="0"/>
              </a:cxn>
              <a:cxn ang="0">
                <a:pos x="0" y="42"/>
              </a:cxn>
              <a:cxn ang="0">
                <a:pos x="852" y="462"/>
              </a:cxn>
              <a:cxn ang="0">
                <a:pos x="810" y="420"/>
              </a:cxn>
              <a:cxn ang="0">
                <a:pos x="852" y="462"/>
              </a:cxn>
              <a:cxn ang="0">
                <a:pos x="810" y="462"/>
              </a:cxn>
              <a:cxn ang="0">
                <a:pos x="852" y="420"/>
              </a:cxn>
              <a:cxn ang="0">
                <a:pos x="810" y="462"/>
              </a:cxn>
              <a:cxn ang="0">
                <a:pos x="1662" y="546"/>
              </a:cxn>
              <a:cxn ang="0">
                <a:pos x="1620" y="504"/>
              </a:cxn>
              <a:cxn ang="0">
                <a:pos x="1662" y="546"/>
              </a:cxn>
              <a:cxn ang="0">
                <a:pos x="1620" y="546"/>
              </a:cxn>
              <a:cxn ang="0">
                <a:pos x="1662" y="504"/>
              </a:cxn>
              <a:cxn ang="0">
                <a:pos x="1620" y="546"/>
              </a:cxn>
            </a:cxnLst>
            <a:rect l="0" t="0" r="r" b="b"/>
            <a:pathLst>
              <a:path w="1662" h="546">
                <a:moveTo>
                  <a:pt x="42" y="42"/>
                </a:moveTo>
                <a:lnTo>
                  <a:pt x="0" y="0"/>
                </a:lnTo>
                <a:lnTo>
                  <a:pt x="42" y="42"/>
                </a:lnTo>
                <a:close/>
                <a:moveTo>
                  <a:pt x="0" y="42"/>
                </a:moveTo>
                <a:lnTo>
                  <a:pt x="42" y="0"/>
                </a:lnTo>
                <a:lnTo>
                  <a:pt x="0" y="42"/>
                </a:lnTo>
                <a:close/>
                <a:moveTo>
                  <a:pt x="852" y="462"/>
                </a:moveTo>
                <a:lnTo>
                  <a:pt x="810" y="420"/>
                </a:lnTo>
                <a:lnTo>
                  <a:pt x="852" y="462"/>
                </a:lnTo>
                <a:close/>
                <a:moveTo>
                  <a:pt x="810" y="462"/>
                </a:moveTo>
                <a:lnTo>
                  <a:pt x="852" y="420"/>
                </a:lnTo>
                <a:lnTo>
                  <a:pt x="810" y="462"/>
                </a:lnTo>
                <a:close/>
                <a:moveTo>
                  <a:pt x="1662" y="546"/>
                </a:moveTo>
                <a:lnTo>
                  <a:pt x="1620" y="504"/>
                </a:lnTo>
                <a:lnTo>
                  <a:pt x="1662" y="546"/>
                </a:lnTo>
                <a:close/>
                <a:moveTo>
                  <a:pt x="1620" y="546"/>
                </a:moveTo>
                <a:lnTo>
                  <a:pt x="1662" y="504"/>
                </a:lnTo>
                <a:lnTo>
                  <a:pt x="1620" y="546"/>
                </a:lnTo>
                <a:close/>
              </a:path>
            </a:pathLst>
          </a:custGeom>
          <a:solidFill>
            <a:srgbClr val="8064A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" name="Freeform 222"/>
          <p:cNvSpPr>
            <a:spLocks noEditPoints="1"/>
          </p:cNvSpPr>
          <p:nvPr/>
        </p:nvSpPr>
        <p:spPr bwMode="auto">
          <a:xfrm>
            <a:off x="2635775" y="4796072"/>
            <a:ext cx="1662814" cy="548948"/>
          </a:xfrm>
          <a:custGeom>
            <a:avLst/>
            <a:gdLst/>
            <a:ahLst/>
            <a:cxnLst>
              <a:cxn ang="0">
                <a:pos x="42" y="46"/>
              </a:cxn>
              <a:cxn ang="0">
                <a:pos x="0" y="4"/>
              </a:cxn>
              <a:cxn ang="0">
                <a:pos x="4" y="0"/>
              </a:cxn>
              <a:cxn ang="0">
                <a:pos x="46" y="42"/>
              </a:cxn>
              <a:cxn ang="0">
                <a:pos x="42" y="46"/>
              </a:cxn>
              <a:cxn ang="0">
                <a:pos x="0" y="42"/>
              </a:cxn>
              <a:cxn ang="0">
                <a:pos x="42" y="0"/>
              </a:cxn>
              <a:cxn ang="0">
                <a:pos x="46" y="4"/>
              </a:cxn>
              <a:cxn ang="0">
                <a:pos x="4" y="46"/>
              </a:cxn>
              <a:cxn ang="0">
                <a:pos x="0" y="42"/>
              </a:cxn>
              <a:cxn ang="0">
                <a:pos x="852" y="466"/>
              </a:cxn>
              <a:cxn ang="0">
                <a:pos x="810" y="424"/>
              </a:cxn>
              <a:cxn ang="0">
                <a:pos x="814" y="420"/>
              </a:cxn>
              <a:cxn ang="0">
                <a:pos x="856" y="462"/>
              </a:cxn>
              <a:cxn ang="0">
                <a:pos x="852" y="466"/>
              </a:cxn>
              <a:cxn ang="0">
                <a:pos x="810" y="462"/>
              </a:cxn>
              <a:cxn ang="0">
                <a:pos x="852" y="420"/>
              </a:cxn>
              <a:cxn ang="0">
                <a:pos x="856" y="424"/>
              </a:cxn>
              <a:cxn ang="0">
                <a:pos x="814" y="466"/>
              </a:cxn>
              <a:cxn ang="0">
                <a:pos x="810" y="462"/>
              </a:cxn>
              <a:cxn ang="0">
                <a:pos x="1662" y="550"/>
              </a:cxn>
              <a:cxn ang="0">
                <a:pos x="1620" y="508"/>
              </a:cxn>
              <a:cxn ang="0">
                <a:pos x="1624" y="504"/>
              </a:cxn>
              <a:cxn ang="0">
                <a:pos x="1666" y="546"/>
              </a:cxn>
              <a:cxn ang="0">
                <a:pos x="1662" y="550"/>
              </a:cxn>
              <a:cxn ang="0">
                <a:pos x="1620" y="546"/>
              </a:cxn>
              <a:cxn ang="0">
                <a:pos x="1662" y="504"/>
              </a:cxn>
              <a:cxn ang="0">
                <a:pos x="1666" y="508"/>
              </a:cxn>
              <a:cxn ang="0">
                <a:pos x="1624" y="550"/>
              </a:cxn>
              <a:cxn ang="0">
                <a:pos x="1620" y="546"/>
              </a:cxn>
            </a:cxnLst>
            <a:rect l="0" t="0" r="r" b="b"/>
            <a:pathLst>
              <a:path w="1666" h="550">
                <a:moveTo>
                  <a:pt x="42" y="46"/>
                </a:moveTo>
                <a:lnTo>
                  <a:pt x="0" y="4"/>
                </a:lnTo>
                <a:lnTo>
                  <a:pt x="4" y="0"/>
                </a:lnTo>
                <a:lnTo>
                  <a:pt x="46" y="42"/>
                </a:lnTo>
                <a:lnTo>
                  <a:pt x="42" y="46"/>
                </a:lnTo>
                <a:close/>
                <a:moveTo>
                  <a:pt x="0" y="42"/>
                </a:moveTo>
                <a:lnTo>
                  <a:pt x="42" y="0"/>
                </a:lnTo>
                <a:lnTo>
                  <a:pt x="46" y="4"/>
                </a:lnTo>
                <a:lnTo>
                  <a:pt x="4" y="46"/>
                </a:lnTo>
                <a:lnTo>
                  <a:pt x="0" y="42"/>
                </a:lnTo>
                <a:close/>
                <a:moveTo>
                  <a:pt x="852" y="466"/>
                </a:moveTo>
                <a:lnTo>
                  <a:pt x="810" y="424"/>
                </a:lnTo>
                <a:lnTo>
                  <a:pt x="814" y="420"/>
                </a:lnTo>
                <a:lnTo>
                  <a:pt x="856" y="462"/>
                </a:lnTo>
                <a:lnTo>
                  <a:pt x="852" y="466"/>
                </a:lnTo>
                <a:close/>
                <a:moveTo>
                  <a:pt x="810" y="462"/>
                </a:moveTo>
                <a:lnTo>
                  <a:pt x="852" y="420"/>
                </a:lnTo>
                <a:lnTo>
                  <a:pt x="856" y="424"/>
                </a:lnTo>
                <a:lnTo>
                  <a:pt x="814" y="466"/>
                </a:lnTo>
                <a:lnTo>
                  <a:pt x="810" y="462"/>
                </a:lnTo>
                <a:close/>
                <a:moveTo>
                  <a:pt x="1662" y="550"/>
                </a:moveTo>
                <a:lnTo>
                  <a:pt x="1620" y="508"/>
                </a:lnTo>
                <a:lnTo>
                  <a:pt x="1624" y="504"/>
                </a:lnTo>
                <a:lnTo>
                  <a:pt x="1666" y="546"/>
                </a:lnTo>
                <a:lnTo>
                  <a:pt x="1662" y="550"/>
                </a:lnTo>
                <a:close/>
                <a:moveTo>
                  <a:pt x="1620" y="546"/>
                </a:moveTo>
                <a:lnTo>
                  <a:pt x="1662" y="504"/>
                </a:lnTo>
                <a:lnTo>
                  <a:pt x="1666" y="508"/>
                </a:lnTo>
                <a:lnTo>
                  <a:pt x="1624" y="550"/>
                </a:lnTo>
                <a:lnTo>
                  <a:pt x="1620" y="546"/>
                </a:lnTo>
                <a:close/>
              </a:path>
            </a:pathLst>
          </a:custGeom>
          <a:solidFill>
            <a:srgbClr val="7D60A0"/>
          </a:solidFill>
          <a:ln w="6" cap="flat">
            <a:solidFill>
              <a:srgbClr val="7D60A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grpSp>
        <p:nvGrpSpPr>
          <p:cNvPr id="30" name="グループ化 29"/>
          <p:cNvGrpSpPr/>
          <p:nvPr/>
        </p:nvGrpSpPr>
        <p:grpSpPr>
          <a:xfrm>
            <a:off x="4620967" y="4606435"/>
            <a:ext cx="91829" cy="2065317"/>
            <a:chOff x="6016626" y="1614488"/>
            <a:chExt cx="146058" cy="3284975"/>
          </a:xfrm>
        </p:grpSpPr>
        <p:sp>
          <p:nvSpPr>
            <p:cNvPr id="75" name="Rectangle 223"/>
            <p:cNvSpPr>
              <a:spLocks noChangeArrowheads="1"/>
            </p:cNvSpPr>
            <p:nvPr/>
          </p:nvSpPr>
          <p:spPr bwMode="auto">
            <a:xfrm>
              <a:off x="6016626" y="4584700"/>
              <a:ext cx="146056" cy="31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0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76" name="Rectangle 225"/>
            <p:cNvSpPr>
              <a:spLocks noChangeArrowheads="1"/>
            </p:cNvSpPr>
            <p:nvPr/>
          </p:nvSpPr>
          <p:spPr bwMode="auto">
            <a:xfrm>
              <a:off x="6016626" y="3594101"/>
              <a:ext cx="146058" cy="31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1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77" name="Rectangle 227"/>
            <p:cNvSpPr>
              <a:spLocks noChangeArrowheads="1"/>
            </p:cNvSpPr>
            <p:nvPr/>
          </p:nvSpPr>
          <p:spPr bwMode="auto">
            <a:xfrm>
              <a:off x="6016626" y="2603501"/>
              <a:ext cx="146056" cy="31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2</a:t>
              </a:r>
              <a:endParaRPr kumimoji="1" lang="ja-JP" altLang="ja-JP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78" name="Rectangle 229"/>
            <p:cNvSpPr>
              <a:spLocks noChangeArrowheads="1"/>
            </p:cNvSpPr>
            <p:nvPr/>
          </p:nvSpPr>
          <p:spPr bwMode="auto">
            <a:xfrm>
              <a:off x="6016626" y="1614488"/>
              <a:ext cx="146056" cy="31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3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grpSp>
        <p:nvGrpSpPr>
          <p:cNvPr id="54" name="グループ化 2420"/>
          <p:cNvGrpSpPr/>
          <p:nvPr/>
        </p:nvGrpSpPr>
        <p:grpSpPr>
          <a:xfrm>
            <a:off x="2495511" y="5981862"/>
            <a:ext cx="332428" cy="197896"/>
            <a:chOff x="5653526" y="3440053"/>
            <a:chExt cx="534361" cy="311743"/>
          </a:xfrm>
        </p:grpSpPr>
        <p:sp>
          <p:nvSpPr>
            <p:cNvPr id="71" name="Freeform 295"/>
            <p:cNvSpPr>
              <a:spLocks/>
            </p:cNvSpPr>
            <p:nvPr/>
          </p:nvSpPr>
          <p:spPr bwMode="auto">
            <a:xfrm>
              <a:off x="5653526" y="3520845"/>
              <a:ext cx="306448" cy="26988"/>
            </a:xfrm>
            <a:custGeom>
              <a:avLst/>
              <a:gdLst>
                <a:gd name="T0" fmla="*/ 72 w 1424"/>
                <a:gd name="T1" fmla="*/ 0 h 144"/>
                <a:gd name="T2" fmla="*/ 1352 w 1424"/>
                <a:gd name="T3" fmla="*/ 0 h 144"/>
                <a:gd name="T4" fmla="*/ 1424 w 1424"/>
                <a:gd name="T5" fmla="*/ 72 h 144"/>
                <a:gd name="T6" fmla="*/ 1352 w 1424"/>
                <a:gd name="T7" fmla="*/ 144 h 144"/>
                <a:gd name="T8" fmla="*/ 72 w 1424"/>
                <a:gd name="T9" fmla="*/ 144 h 144"/>
                <a:gd name="T10" fmla="*/ 0 w 1424"/>
                <a:gd name="T11" fmla="*/ 72 h 144"/>
                <a:gd name="T12" fmla="*/ 72 w 142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144">
                  <a:moveTo>
                    <a:pt x="72" y="0"/>
                  </a:moveTo>
                  <a:lnTo>
                    <a:pt x="1352" y="0"/>
                  </a:lnTo>
                  <a:cubicBezTo>
                    <a:pt x="1392" y="0"/>
                    <a:pt x="1424" y="33"/>
                    <a:pt x="1424" y="72"/>
                  </a:cubicBezTo>
                  <a:cubicBezTo>
                    <a:pt x="1424" y="112"/>
                    <a:pt x="1392" y="144"/>
                    <a:pt x="135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2" name="Freeform 296"/>
            <p:cNvSpPr>
              <a:spLocks/>
            </p:cNvSpPr>
            <p:nvPr/>
          </p:nvSpPr>
          <p:spPr bwMode="auto">
            <a:xfrm>
              <a:off x="5762843" y="3500849"/>
              <a:ext cx="86021" cy="76200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3" name="Freeform 297"/>
            <p:cNvSpPr>
              <a:spLocks noEditPoints="1"/>
            </p:cNvSpPr>
            <p:nvPr/>
          </p:nvSpPr>
          <p:spPr bwMode="auto">
            <a:xfrm>
              <a:off x="5757467" y="3492270"/>
              <a:ext cx="98565" cy="85725"/>
            </a:xfrm>
            <a:custGeom>
              <a:avLst/>
              <a:gdLst>
                <a:gd name="T0" fmla="*/ 210 w 453"/>
                <a:gd name="T1" fmla="*/ 9 h 452"/>
                <a:gd name="T2" fmla="*/ 244 w 453"/>
                <a:gd name="T3" fmla="*/ 9 h 452"/>
                <a:gd name="T4" fmla="*/ 444 w 453"/>
                <a:gd name="T5" fmla="*/ 209 h 452"/>
                <a:gd name="T6" fmla="*/ 444 w 453"/>
                <a:gd name="T7" fmla="*/ 243 h 452"/>
                <a:gd name="T8" fmla="*/ 244 w 453"/>
                <a:gd name="T9" fmla="*/ 443 h 452"/>
                <a:gd name="T10" fmla="*/ 210 w 453"/>
                <a:gd name="T11" fmla="*/ 443 h 452"/>
                <a:gd name="T12" fmla="*/ 10 w 453"/>
                <a:gd name="T13" fmla="*/ 243 h 452"/>
                <a:gd name="T14" fmla="*/ 10 w 453"/>
                <a:gd name="T15" fmla="*/ 209 h 452"/>
                <a:gd name="T16" fmla="*/ 210 w 453"/>
                <a:gd name="T17" fmla="*/ 9 h 452"/>
                <a:gd name="T18" fmla="*/ 44 w 453"/>
                <a:gd name="T19" fmla="*/ 243 h 452"/>
                <a:gd name="T20" fmla="*/ 44 w 453"/>
                <a:gd name="T21" fmla="*/ 209 h 452"/>
                <a:gd name="T22" fmla="*/ 244 w 453"/>
                <a:gd name="T23" fmla="*/ 409 h 452"/>
                <a:gd name="T24" fmla="*/ 210 w 453"/>
                <a:gd name="T25" fmla="*/ 409 h 452"/>
                <a:gd name="T26" fmla="*/ 410 w 453"/>
                <a:gd name="T27" fmla="*/ 209 h 452"/>
                <a:gd name="T28" fmla="*/ 410 w 453"/>
                <a:gd name="T29" fmla="*/ 243 h 452"/>
                <a:gd name="T30" fmla="*/ 210 w 453"/>
                <a:gd name="T31" fmla="*/ 43 h 452"/>
                <a:gd name="T32" fmla="*/ 244 w 453"/>
                <a:gd name="T33" fmla="*/ 43 h 452"/>
                <a:gd name="T34" fmla="*/ 44 w 453"/>
                <a:gd name="T35" fmla="*/ 24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2">
                  <a:moveTo>
                    <a:pt x="210" y="9"/>
                  </a:moveTo>
                  <a:cubicBezTo>
                    <a:pt x="219" y="0"/>
                    <a:pt x="234" y="0"/>
                    <a:pt x="244" y="9"/>
                  </a:cubicBezTo>
                  <a:lnTo>
                    <a:pt x="444" y="209"/>
                  </a:lnTo>
                  <a:cubicBezTo>
                    <a:pt x="453" y="218"/>
                    <a:pt x="453" y="234"/>
                    <a:pt x="444" y="243"/>
                  </a:cubicBezTo>
                  <a:lnTo>
                    <a:pt x="244" y="443"/>
                  </a:lnTo>
                  <a:cubicBezTo>
                    <a:pt x="234" y="452"/>
                    <a:pt x="219" y="452"/>
                    <a:pt x="210" y="443"/>
                  </a:cubicBezTo>
                  <a:lnTo>
                    <a:pt x="10" y="243"/>
                  </a:lnTo>
                  <a:cubicBezTo>
                    <a:pt x="0" y="234"/>
                    <a:pt x="0" y="218"/>
                    <a:pt x="10" y="209"/>
                  </a:cubicBezTo>
                  <a:lnTo>
                    <a:pt x="210" y="9"/>
                  </a:lnTo>
                  <a:close/>
                  <a:moveTo>
                    <a:pt x="44" y="243"/>
                  </a:moveTo>
                  <a:lnTo>
                    <a:pt x="44" y="209"/>
                  </a:lnTo>
                  <a:lnTo>
                    <a:pt x="244" y="409"/>
                  </a:lnTo>
                  <a:lnTo>
                    <a:pt x="210" y="409"/>
                  </a:lnTo>
                  <a:lnTo>
                    <a:pt x="410" y="209"/>
                  </a:lnTo>
                  <a:lnTo>
                    <a:pt x="410" y="243"/>
                  </a:lnTo>
                  <a:lnTo>
                    <a:pt x="210" y="43"/>
                  </a:lnTo>
                  <a:lnTo>
                    <a:pt x="244" y="43"/>
                  </a:lnTo>
                  <a:lnTo>
                    <a:pt x="44" y="243"/>
                  </a:ln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4" name="Rectangle 298"/>
            <p:cNvSpPr>
              <a:spLocks noChangeArrowheads="1"/>
            </p:cNvSpPr>
            <p:nvPr/>
          </p:nvSpPr>
          <p:spPr bwMode="auto">
            <a:xfrm>
              <a:off x="5986446" y="3440053"/>
              <a:ext cx="201441" cy="31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55" name="グループ化 2419"/>
          <p:cNvGrpSpPr/>
          <p:nvPr/>
        </p:nvGrpSpPr>
        <p:grpSpPr>
          <a:xfrm>
            <a:off x="2498031" y="6196388"/>
            <a:ext cx="190642" cy="53411"/>
            <a:chOff x="5653526" y="3669118"/>
            <a:chExt cx="306448" cy="84138"/>
          </a:xfrm>
        </p:grpSpPr>
        <p:sp>
          <p:nvSpPr>
            <p:cNvPr id="68" name="Freeform 299"/>
            <p:cNvSpPr>
              <a:spLocks/>
            </p:cNvSpPr>
            <p:nvPr/>
          </p:nvSpPr>
          <p:spPr bwMode="auto">
            <a:xfrm>
              <a:off x="5653526" y="3697693"/>
              <a:ext cx="306448" cy="26988"/>
            </a:xfrm>
            <a:custGeom>
              <a:avLst/>
              <a:gdLst>
                <a:gd name="T0" fmla="*/ 72 w 1424"/>
                <a:gd name="T1" fmla="*/ 0 h 144"/>
                <a:gd name="T2" fmla="*/ 1352 w 1424"/>
                <a:gd name="T3" fmla="*/ 0 h 144"/>
                <a:gd name="T4" fmla="*/ 1424 w 1424"/>
                <a:gd name="T5" fmla="*/ 72 h 144"/>
                <a:gd name="T6" fmla="*/ 1352 w 1424"/>
                <a:gd name="T7" fmla="*/ 144 h 144"/>
                <a:gd name="T8" fmla="*/ 72 w 1424"/>
                <a:gd name="T9" fmla="*/ 144 h 144"/>
                <a:gd name="T10" fmla="*/ 0 w 1424"/>
                <a:gd name="T11" fmla="*/ 72 h 144"/>
                <a:gd name="T12" fmla="*/ 72 w 142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144">
                  <a:moveTo>
                    <a:pt x="72" y="0"/>
                  </a:moveTo>
                  <a:lnTo>
                    <a:pt x="1352" y="0"/>
                  </a:lnTo>
                  <a:cubicBezTo>
                    <a:pt x="1392" y="0"/>
                    <a:pt x="1424" y="33"/>
                    <a:pt x="1424" y="72"/>
                  </a:cubicBezTo>
                  <a:cubicBezTo>
                    <a:pt x="1424" y="112"/>
                    <a:pt x="1392" y="144"/>
                    <a:pt x="135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rgbClr val="BE4B48"/>
            </a:solidFill>
            <a:ln w="1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9" name="Rectangle 300"/>
            <p:cNvSpPr>
              <a:spLocks noChangeArrowheads="1"/>
            </p:cNvSpPr>
            <p:nvPr/>
          </p:nvSpPr>
          <p:spPr bwMode="auto">
            <a:xfrm>
              <a:off x="5762843" y="3673880"/>
              <a:ext cx="86021" cy="762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70" name="Freeform 301"/>
            <p:cNvSpPr>
              <a:spLocks noEditPoints="1"/>
            </p:cNvSpPr>
            <p:nvPr/>
          </p:nvSpPr>
          <p:spPr bwMode="auto">
            <a:xfrm>
              <a:off x="5757467" y="3669118"/>
              <a:ext cx="96773" cy="84138"/>
            </a:xfrm>
            <a:custGeom>
              <a:avLst/>
              <a:gdLst>
                <a:gd name="T0" fmla="*/ 0 w 448"/>
                <a:gd name="T1" fmla="*/ 24 h 448"/>
                <a:gd name="T2" fmla="*/ 24 w 448"/>
                <a:gd name="T3" fmla="*/ 0 h 448"/>
                <a:gd name="T4" fmla="*/ 424 w 448"/>
                <a:gd name="T5" fmla="*/ 0 h 448"/>
                <a:gd name="T6" fmla="*/ 448 w 448"/>
                <a:gd name="T7" fmla="*/ 24 h 448"/>
                <a:gd name="T8" fmla="*/ 448 w 448"/>
                <a:gd name="T9" fmla="*/ 424 h 448"/>
                <a:gd name="T10" fmla="*/ 424 w 448"/>
                <a:gd name="T11" fmla="*/ 448 h 448"/>
                <a:gd name="T12" fmla="*/ 24 w 448"/>
                <a:gd name="T13" fmla="*/ 448 h 448"/>
                <a:gd name="T14" fmla="*/ 0 w 448"/>
                <a:gd name="T15" fmla="*/ 424 h 448"/>
                <a:gd name="T16" fmla="*/ 0 w 448"/>
                <a:gd name="T17" fmla="*/ 24 h 448"/>
                <a:gd name="T18" fmla="*/ 48 w 448"/>
                <a:gd name="T19" fmla="*/ 424 h 448"/>
                <a:gd name="T20" fmla="*/ 24 w 448"/>
                <a:gd name="T21" fmla="*/ 400 h 448"/>
                <a:gd name="T22" fmla="*/ 424 w 448"/>
                <a:gd name="T23" fmla="*/ 400 h 448"/>
                <a:gd name="T24" fmla="*/ 400 w 448"/>
                <a:gd name="T25" fmla="*/ 424 h 448"/>
                <a:gd name="T26" fmla="*/ 400 w 448"/>
                <a:gd name="T27" fmla="*/ 24 h 448"/>
                <a:gd name="T28" fmla="*/ 424 w 448"/>
                <a:gd name="T29" fmla="*/ 48 h 448"/>
                <a:gd name="T30" fmla="*/ 24 w 448"/>
                <a:gd name="T31" fmla="*/ 48 h 448"/>
                <a:gd name="T32" fmla="*/ 48 w 448"/>
                <a:gd name="T33" fmla="*/ 24 h 448"/>
                <a:gd name="T34" fmla="*/ 48 w 448"/>
                <a:gd name="T35" fmla="*/ 42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8" h="4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lnTo>
                    <a:pt x="448" y="424"/>
                  </a:lnTo>
                  <a:cubicBezTo>
                    <a:pt x="448" y="438"/>
                    <a:pt x="438" y="448"/>
                    <a:pt x="424" y="448"/>
                  </a:cubicBezTo>
                  <a:lnTo>
                    <a:pt x="24" y="448"/>
                  </a:lnTo>
                  <a:cubicBezTo>
                    <a:pt x="11" y="448"/>
                    <a:pt x="0" y="438"/>
                    <a:pt x="0" y="424"/>
                  </a:cubicBezTo>
                  <a:lnTo>
                    <a:pt x="0" y="24"/>
                  </a:lnTo>
                  <a:close/>
                  <a:moveTo>
                    <a:pt x="48" y="424"/>
                  </a:moveTo>
                  <a:lnTo>
                    <a:pt x="24" y="400"/>
                  </a:lnTo>
                  <a:lnTo>
                    <a:pt x="424" y="400"/>
                  </a:lnTo>
                  <a:lnTo>
                    <a:pt x="400" y="424"/>
                  </a:lnTo>
                  <a:lnTo>
                    <a:pt x="400" y="24"/>
                  </a:lnTo>
                  <a:lnTo>
                    <a:pt x="42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24"/>
                  </a:lnTo>
                  <a:close/>
                </a:path>
              </a:pathLst>
            </a:custGeom>
            <a:solidFill>
              <a:srgbClr val="BE4B48"/>
            </a:solidFill>
            <a:ln w="1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</p:grpSp>
      <p:grpSp>
        <p:nvGrpSpPr>
          <p:cNvPr id="217" name="グループ化 216"/>
          <p:cNvGrpSpPr>
            <a:grpSpLocks noChangeAspect="1"/>
          </p:cNvGrpSpPr>
          <p:nvPr/>
        </p:nvGrpSpPr>
        <p:grpSpPr>
          <a:xfrm>
            <a:off x="3115165" y="6022058"/>
            <a:ext cx="180740" cy="47635"/>
            <a:chOff x="3658075" y="6442814"/>
            <a:chExt cx="149126" cy="39303"/>
          </a:xfrm>
        </p:grpSpPr>
        <p:sp>
          <p:nvSpPr>
            <p:cNvPr id="64" name="Freeform 349"/>
            <p:cNvSpPr>
              <a:spLocks/>
            </p:cNvSpPr>
            <p:nvPr/>
          </p:nvSpPr>
          <p:spPr bwMode="auto">
            <a:xfrm>
              <a:off x="3658075" y="6455915"/>
              <a:ext cx="149126" cy="12093"/>
            </a:xfrm>
            <a:custGeom>
              <a:avLst/>
              <a:gdLst>
                <a:gd name="T0" fmla="*/ 72 w 1424"/>
                <a:gd name="T1" fmla="*/ 0 h 144"/>
                <a:gd name="T2" fmla="*/ 1352 w 1424"/>
                <a:gd name="T3" fmla="*/ 0 h 144"/>
                <a:gd name="T4" fmla="*/ 1424 w 1424"/>
                <a:gd name="T5" fmla="*/ 72 h 144"/>
                <a:gd name="T6" fmla="*/ 1352 w 1424"/>
                <a:gd name="T7" fmla="*/ 144 h 144"/>
                <a:gd name="T8" fmla="*/ 72 w 1424"/>
                <a:gd name="T9" fmla="*/ 144 h 144"/>
                <a:gd name="T10" fmla="*/ 0 w 1424"/>
                <a:gd name="T11" fmla="*/ 72 h 144"/>
                <a:gd name="T12" fmla="*/ 72 w 142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144">
                  <a:moveTo>
                    <a:pt x="72" y="0"/>
                  </a:moveTo>
                  <a:lnTo>
                    <a:pt x="1352" y="0"/>
                  </a:lnTo>
                  <a:cubicBezTo>
                    <a:pt x="1392" y="0"/>
                    <a:pt x="1424" y="33"/>
                    <a:pt x="1424" y="72"/>
                  </a:cubicBezTo>
                  <a:cubicBezTo>
                    <a:pt x="1424" y="112"/>
                    <a:pt x="1392" y="144"/>
                    <a:pt x="135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rgbClr val="98B954"/>
            </a:solidFill>
            <a:ln w="1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5" name="Freeform 350"/>
            <p:cNvSpPr>
              <a:spLocks/>
            </p:cNvSpPr>
            <p:nvPr/>
          </p:nvSpPr>
          <p:spPr bwMode="auto">
            <a:xfrm>
              <a:off x="3711405" y="6444830"/>
              <a:ext cx="42467" cy="35272"/>
            </a:xfrm>
            <a:custGeom>
              <a:avLst/>
              <a:gdLst>
                <a:gd name="T0" fmla="*/ 21 w 43"/>
                <a:gd name="T1" fmla="*/ 0 h 35"/>
                <a:gd name="T2" fmla="*/ 43 w 43"/>
                <a:gd name="T3" fmla="*/ 35 h 35"/>
                <a:gd name="T4" fmla="*/ 0 w 43"/>
                <a:gd name="T5" fmla="*/ 35 h 35"/>
                <a:gd name="T6" fmla="*/ 21 w 4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5">
                  <a:moveTo>
                    <a:pt x="21" y="0"/>
                  </a:moveTo>
                  <a:lnTo>
                    <a:pt x="43" y="35"/>
                  </a:lnTo>
                  <a:lnTo>
                    <a:pt x="0" y="3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6" name="Freeform 351"/>
            <p:cNvSpPr>
              <a:spLocks noEditPoints="1"/>
            </p:cNvSpPr>
            <p:nvPr/>
          </p:nvSpPr>
          <p:spPr bwMode="auto">
            <a:xfrm>
              <a:off x="3709430" y="6442814"/>
              <a:ext cx="46417" cy="39303"/>
            </a:xfrm>
            <a:custGeom>
              <a:avLst/>
              <a:gdLst>
                <a:gd name="T0" fmla="*/ 204 w 451"/>
                <a:gd name="T1" fmla="*/ 13 h 448"/>
                <a:gd name="T2" fmla="*/ 226 w 451"/>
                <a:gd name="T3" fmla="*/ 0 h 448"/>
                <a:gd name="T4" fmla="*/ 247 w 451"/>
                <a:gd name="T5" fmla="*/ 13 h 448"/>
                <a:gd name="T6" fmla="*/ 447 w 451"/>
                <a:gd name="T7" fmla="*/ 413 h 448"/>
                <a:gd name="T8" fmla="*/ 446 w 451"/>
                <a:gd name="T9" fmla="*/ 437 h 448"/>
                <a:gd name="T10" fmla="*/ 426 w 451"/>
                <a:gd name="T11" fmla="*/ 448 h 448"/>
                <a:gd name="T12" fmla="*/ 26 w 451"/>
                <a:gd name="T13" fmla="*/ 448 h 448"/>
                <a:gd name="T14" fmla="*/ 5 w 451"/>
                <a:gd name="T15" fmla="*/ 437 h 448"/>
                <a:gd name="T16" fmla="*/ 4 w 451"/>
                <a:gd name="T17" fmla="*/ 413 h 448"/>
                <a:gd name="T18" fmla="*/ 204 w 451"/>
                <a:gd name="T19" fmla="*/ 13 h 448"/>
                <a:gd name="T20" fmla="*/ 47 w 451"/>
                <a:gd name="T21" fmla="*/ 435 h 448"/>
                <a:gd name="T22" fmla="*/ 26 w 451"/>
                <a:gd name="T23" fmla="*/ 400 h 448"/>
                <a:gd name="T24" fmla="*/ 426 w 451"/>
                <a:gd name="T25" fmla="*/ 400 h 448"/>
                <a:gd name="T26" fmla="*/ 404 w 451"/>
                <a:gd name="T27" fmla="*/ 435 h 448"/>
                <a:gd name="T28" fmla="*/ 204 w 451"/>
                <a:gd name="T29" fmla="*/ 35 h 448"/>
                <a:gd name="T30" fmla="*/ 247 w 451"/>
                <a:gd name="T31" fmla="*/ 35 h 448"/>
                <a:gd name="T32" fmla="*/ 47 w 451"/>
                <a:gd name="T33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1" h="448">
                  <a:moveTo>
                    <a:pt x="204" y="13"/>
                  </a:moveTo>
                  <a:cubicBezTo>
                    <a:pt x="208" y="5"/>
                    <a:pt x="217" y="0"/>
                    <a:pt x="226" y="0"/>
                  </a:cubicBezTo>
                  <a:cubicBezTo>
                    <a:pt x="235" y="0"/>
                    <a:pt x="243" y="5"/>
                    <a:pt x="247" y="13"/>
                  </a:cubicBezTo>
                  <a:lnTo>
                    <a:pt x="447" y="413"/>
                  </a:lnTo>
                  <a:cubicBezTo>
                    <a:pt x="451" y="421"/>
                    <a:pt x="450" y="430"/>
                    <a:pt x="446" y="437"/>
                  </a:cubicBezTo>
                  <a:cubicBezTo>
                    <a:pt x="442" y="444"/>
                    <a:pt x="434" y="448"/>
                    <a:pt x="426" y="448"/>
                  </a:cubicBezTo>
                  <a:lnTo>
                    <a:pt x="26" y="448"/>
                  </a:lnTo>
                  <a:cubicBezTo>
                    <a:pt x="17" y="448"/>
                    <a:pt x="10" y="444"/>
                    <a:pt x="5" y="437"/>
                  </a:cubicBezTo>
                  <a:cubicBezTo>
                    <a:pt x="1" y="430"/>
                    <a:pt x="0" y="421"/>
                    <a:pt x="4" y="413"/>
                  </a:cubicBezTo>
                  <a:lnTo>
                    <a:pt x="204" y="13"/>
                  </a:lnTo>
                  <a:close/>
                  <a:moveTo>
                    <a:pt x="47" y="435"/>
                  </a:moveTo>
                  <a:lnTo>
                    <a:pt x="26" y="400"/>
                  </a:lnTo>
                  <a:lnTo>
                    <a:pt x="426" y="400"/>
                  </a:lnTo>
                  <a:lnTo>
                    <a:pt x="404" y="435"/>
                  </a:lnTo>
                  <a:lnTo>
                    <a:pt x="204" y="35"/>
                  </a:lnTo>
                  <a:lnTo>
                    <a:pt x="247" y="35"/>
                  </a:lnTo>
                  <a:lnTo>
                    <a:pt x="47" y="435"/>
                  </a:lnTo>
                  <a:close/>
                </a:path>
              </a:pathLst>
            </a:custGeom>
            <a:solidFill>
              <a:srgbClr val="98B954"/>
            </a:solidFill>
            <a:ln w="1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</p:grpSp>
      <p:sp>
        <p:nvSpPr>
          <p:cNvPr id="67" name="Rectangle 352"/>
          <p:cNvSpPr>
            <a:spLocks noChangeArrowheads="1"/>
          </p:cNvSpPr>
          <p:nvPr/>
        </p:nvSpPr>
        <p:spPr bwMode="auto">
          <a:xfrm>
            <a:off x="3342598" y="6144116"/>
            <a:ext cx="442058" cy="1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ＭＳ Ｐゴシック" pitchFamily="50" charset="-128"/>
              </a:rPr>
              <a:t>RA</a:t>
            </a:r>
            <a:endParaRPr kumimoji="1" lang="ja-JP" altLang="ja-JP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1" name="Freeform 354"/>
          <p:cNvSpPr>
            <a:spLocks noEditPoints="1"/>
          </p:cNvSpPr>
          <p:nvPr/>
        </p:nvSpPr>
        <p:spPr bwMode="auto">
          <a:xfrm>
            <a:off x="4128661" y="6457321"/>
            <a:ext cx="42467" cy="34264"/>
          </a:xfrm>
          <a:custGeom>
            <a:avLst/>
            <a:gdLst>
              <a:gd name="T0" fmla="*/ 43 w 43"/>
              <a:gd name="T1" fmla="*/ 34 h 34"/>
              <a:gd name="T2" fmla="*/ 0 w 43"/>
              <a:gd name="T3" fmla="*/ 0 h 34"/>
              <a:gd name="T4" fmla="*/ 43 w 43"/>
              <a:gd name="T5" fmla="*/ 34 h 34"/>
              <a:gd name="T6" fmla="*/ 0 w 43"/>
              <a:gd name="T7" fmla="*/ 34 h 34"/>
              <a:gd name="T8" fmla="*/ 43 w 43"/>
              <a:gd name="T9" fmla="*/ 0 h 34"/>
              <a:gd name="T10" fmla="*/ 0 w 43"/>
              <a:gd name="T1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34">
                <a:moveTo>
                  <a:pt x="43" y="34"/>
                </a:moveTo>
                <a:lnTo>
                  <a:pt x="0" y="0"/>
                </a:lnTo>
                <a:lnTo>
                  <a:pt x="43" y="34"/>
                </a:lnTo>
                <a:close/>
                <a:moveTo>
                  <a:pt x="0" y="34"/>
                </a:moveTo>
                <a:lnTo>
                  <a:pt x="43" y="0"/>
                </a:lnTo>
                <a:lnTo>
                  <a:pt x="0" y="3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grpSp>
        <p:nvGrpSpPr>
          <p:cNvPr id="221" name="グループ化 220"/>
          <p:cNvGrpSpPr>
            <a:grpSpLocks noChangeAspect="1"/>
          </p:cNvGrpSpPr>
          <p:nvPr/>
        </p:nvGrpSpPr>
        <p:grpSpPr>
          <a:xfrm>
            <a:off x="3130165" y="6216823"/>
            <a:ext cx="178955" cy="44744"/>
            <a:chOff x="4075331" y="6456313"/>
            <a:chExt cx="149127" cy="37287"/>
          </a:xfrm>
        </p:grpSpPr>
        <p:sp>
          <p:nvSpPr>
            <p:cNvPr id="60" name="Freeform 353"/>
            <p:cNvSpPr>
              <a:spLocks/>
            </p:cNvSpPr>
            <p:nvPr/>
          </p:nvSpPr>
          <p:spPr bwMode="auto">
            <a:xfrm>
              <a:off x="4075331" y="6468406"/>
              <a:ext cx="149127" cy="12093"/>
            </a:xfrm>
            <a:custGeom>
              <a:avLst/>
              <a:gdLst>
                <a:gd name="T0" fmla="*/ 72 w 1424"/>
                <a:gd name="T1" fmla="*/ 0 h 144"/>
                <a:gd name="T2" fmla="*/ 1352 w 1424"/>
                <a:gd name="T3" fmla="*/ 0 h 144"/>
                <a:gd name="T4" fmla="*/ 1424 w 1424"/>
                <a:gd name="T5" fmla="*/ 72 h 144"/>
                <a:gd name="T6" fmla="*/ 1352 w 1424"/>
                <a:gd name="T7" fmla="*/ 144 h 144"/>
                <a:gd name="T8" fmla="*/ 72 w 1424"/>
                <a:gd name="T9" fmla="*/ 144 h 144"/>
                <a:gd name="T10" fmla="*/ 0 w 1424"/>
                <a:gd name="T11" fmla="*/ 72 h 144"/>
                <a:gd name="T12" fmla="*/ 72 w 142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144">
                  <a:moveTo>
                    <a:pt x="72" y="0"/>
                  </a:moveTo>
                  <a:lnTo>
                    <a:pt x="1352" y="0"/>
                  </a:lnTo>
                  <a:cubicBezTo>
                    <a:pt x="1392" y="0"/>
                    <a:pt x="1424" y="33"/>
                    <a:pt x="1424" y="72"/>
                  </a:cubicBezTo>
                  <a:cubicBezTo>
                    <a:pt x="1424" y="112"/>
                    <a:pt x="1392" y="144"/>
                    <a:pt x="135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rgbClr val="7D60A0"/>
            </a:solidFill>
            <a:ln w="1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62" name="Freeform 355"/>
            <p:cNvSpPr>
              <a:spLocks noEditPoints="1"/>
            </p:cNvSpPr>
            <p:nvPr/>
          </p:nvSpPr>
          <p:spPr bwMode="auto">
            <a:xfrm>
              <a:off x="4126686" y="6456313"/>
              <a:ext cx="45429" cy="37287"/>
            </a:xfrm>
            <a:custGeom>
              <a:avLst/>
              <a:gdLst>
                <a:gd name="T0" fmla="*/ 43 w 46"/>
                <a:gd name="T1" fmla="*/ 37 h 37"/>
                <a:gd name="T2" fmla="*/ 0 w 46"/>
                <a:gd name="T3" fmla="*/ 3 h 37"/>
                <a:gd name="T4" fmla="*/ 4 w 46"/>
                <a:gd name="T5" fmla="*/ 0 h 37"/>
                <a:gd name="T6" fmla="*/ 46 w 46"/>
                <a:gd name="T7" fmla="*/ 34 h 37"/>
                <a:gd name="T8" fmla="*/ 43 w 46"/>
                <a:gd name="T9" fmla="*/ 37 h 37"/>
                <a:gd name="T10" fmla="*/ 0 w 46"/>
                <a:gd name="T11" fmla="*/ 34 h 37"/>
                <a:gd name="T12" fmla="*/ 43 w 46"/>
                <a:gd name="T13" fmla="*/ 0 h 37"/>
                <a:gd name="T14" fmla="*/ 46 w 46"/>
                <a:gd name="T15" fmla="*/ 3 h 37"/>
                <a:gd name="T16" fmla="*/ 4 w 46"/>
                <a:gd name="T17" fmla="*/ 37 h 37"/>
                <a:gd name="T18" fmla="*/ 0 w 46"/>
                <a:gd name="T1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37">
                  <a:moveTo>
                    <a:pt x="43" y="3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46" y="34"/>
                  </a:lnTo>
                  <a:lnTo>
                    <a:pt x="43" y="37"/>
                  </a:lnTo>
                  <a:close/>
                  <a:moveTo>
                    <a:pt x="0" y="34"/>
                  </a:moveTo>
                  <a:lnTo>
                    <a:pt x="43" y="0"/>
                  </a:lnTo>
                  <a:lnTo>
                    <a:pt x="46" y="3"/>
                  </a:lnTo>
                  <a:lnTo>
                    <a:pt x="4" y="3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7D60A0"/>
            </a:solidFill>
            <a:ln w="1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</p:grpSp>
      <p:sp>
        <p:nvSpPr>
          <p:cNvPr id="63" name="Rectangle 356"/>
          <p:cNvSpPr>
            <a:spLocks noChangeArrowheads="1"/>
          </p:cNvSpPr>
          <p:nvPr/>
        </p:nvSpPr>
        <p:spPr bwMode="auto">
          <a:xfrm>
            <a:off x="3337336" y="5954873"/>
            <a:ext cx="3822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ε</a:t>
            </a:r>
            <a:r>
              <a:rPr kumimoji="1" lang="en-US" altLang="ja-JP" sz="11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f</a:t>
            </a:r>
            <a:endParaRPr kumimoji="1" lang="ja-JP" sz="11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623882" y="5882150"/>
            <a:ext cx="534471" cy="30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i="1" dirty="0" err="1">
                <a:latin typeface="Symbol" pitchFamily="18" charset="2"/>
                <a:cs typeface="Arial" pitchFamily="34" charset="0"/>
              </a:rPr>
              <a:t>s</a:t>
            </a:r>
            <a:r>
              <a:rPr lang="en-US" altLang="ja-JP" sz="1100" baseline="-25000" dirty="0" err="1">
                <a:latin typeface="Arial" pitchFamily="34" charset="0"/>
                <a:cs typeface="Arial" pitchFamily="34" charset="0"/>
              </a:rPr>
              <a:t>UTS</a:t>
            </a:r>
            <a:endParaRPr lang="ja-JP" altLang="en-US" sz="1100" dirty="0"/>
          </a:p>
        </p:txBody>
      </p:sp>
      <p:sp>
        <p:nvSpPr>
          <p:cNvPr id="59" name="正方形/長方形 58"/>
          <p:cNvSpPr/>
          <p:nvPr/>
        </p:nvSpPr>
        <p:spPr>
          <a:xfrm>
            <a:off x="2634777" y="6066243"/>
            <a:ext cx="468881" cy="30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i="1" dirty="0">
                <a:latin typeface="Symbol" pitchFamily="18" charset="2"/>
                <a:cs typeface="Arial" pitchFamily="34" charset="0"/>
              </a:rPr>
              <a:t>s</a:t>
            </a:r>
            <a:r>
              <a:rPr lang="en-US" altLang="ja-JP" sz="1100" baseline="-25000" dirty="0">
                <a:latin typeface="Arial" pitchFamily="34" charset="0"/>
                <a:cs typeface="Arial" pitchFamily="34" charset="0"/>
              </a:rPr>
              <a:t>0.2</a:t>
            </a:r>
            <a:endParaRPr lang="ja-JP" altLang="en-US" sz="1100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2724365" y="6517019"/>
            <a:ext cx="0" cy="40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535811" y="6523007"/>
            <a:ext cx="0" cy="40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4341268" y="6523007"/>
            <a:ext cx="0" cy="40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390364" y="5298675"/>
            <a:ext cx="41842" cy="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386371" y="5953421"/>
            <a:ext cx="41842" cy="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521082" y="5300671"/>
            <a:ext cx="41842" cy="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517090" y="5955417"/>
            <a:ext cx="41842" cy="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縦軸名"/>
          <p:cNvSpPr txBox="1"/>
          <p:nvPr/>
        </p:nvSpPr>
        <p:spPr>
          <a:xfrm rot="16200000">
            <a:off x="1190848" y="5418791"/>
            <a:ext cx="1527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400" i="1" dirty="0" err="1" smtClean="0">
                <a:latin typeface="Symbol" pitchFamily="18" charset="2"/>
                <a:cs typeface="Arial" pitchFamily="34" charset="0"/>
              </a:rPr>
              <a:t>s</a:t>
            </a:r>
            <a:r>
              <a:rPr kumimoji="1" lang="en-US" altLang="ja-JP" sz="1400" baseline="-25000" dirty="0" err="1" smtClean="0">
                <a:latin typeface="Arial" pitchFamily="34" charset="0"/>
                <a:cs typeface="Arial" pitchFamily="34" charset="0"/>
              </a:rPr>
              <a:t>UTS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1400" i="1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en-US" altLang="ja-JP" sz="1400" baseline="-25000" dirty="0" smtClean="0">
                <a:latin typeface="Arial" pitchFamily="34" charset="0"/>
                <a:cs typeface="Arial" pitchFamily="34" charset="0"/>
              </a:rPr>
              <a:t>0.2 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kumimoji="1" lang="en-US" altLang="ja-JP" sz="1400" dirty="0" err="1" smtClean="0">
                <a:latin typeface="Arial" pitchFamily="34" charset="0"/>
                <a:cs typeface="Arial" pitchFamily="34" charset="0"/>
              </a:rPr>
              <a:t>MPa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縦軸名"/>
          <p:cNvSpPr txBox="1"/>
          <p:nvPr/>
        </p:nvSpPr>
        <p:spPr>
          <a:xfrm rot="16200000">
            <a:off x="3888565" y="5465924"/>
            <a:ext cx="180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i="1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altLang="ja-JP" sz="1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(%), </a:t>
            </a:r>
            <a:r>
              <a:rPr lang="en-US" altLang="ja-JP" sz="1400" i="1" dirty="0" err="1" smtClean="0">
                <a:latin typeface="Arial" pitchFamily="34" charset="0"/>
                <a:cs typeface="Arial" pitchFamily="34" charset="0"/>
              </a:rPr>
              <a:t>ε</a:t>
            </a:r>
            <a:r>
              <a:rPr lang="en-US" altLang="ja-JP" sz="1400" baseline="-25000" dirty="0" err="1" smtClean="0">
                <a:latin typeface="Arial" pitchFamily="34" charset="0"/>
                <a:cs typeface="Arial" pitchFamily="34" charset="0"/>
              </a:rPr>
              <a:t>f</a:t>
            </a:r>
            <a:endParaRPr kumimoji="1" lang="ja-JP" altLang="en-US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118"/>
          <p:cNvSpPr>
            <a:spLocks/>
          </p:cNvSpPr>
          <p:nvPr/>
        </p:nvSpPr>
        <p:spPr bwMode="auto">
          <a:xfrm>
            <a:off x="3466184" y="5130430"/>
            <a:ext cx="41920" cy="35931"/>
          </a:xfrm>
          <a:custGeom>
            <a:avLst/>
            <a:gdLst/>
            <a:ahLst/>
            <a:cxnLst>
              <a:cxn ang="0">
                <a:pos x="21" y="36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21" y="36"/>
              </a:cxn>
            </a:cxnLst>
            <a:rect l="0" t="0" r="r" b="b"/>
            <a:pathLst>
              <a:path w="42" h="36">
                <a:moveTo>
                  <a:pt x="21" y="36"/>
                </a:moveTo>
                <a:lnTo>
                  <a:pt x="0" y="18"/>
                </a:lnTo>
                <a:lnTo>
                  <a:pt x="21" y="0"/>
                </a:lnTo>
                <a:lnTo>
                  <a:pt x="42" y="18"/>
                </a:lnTo>
                <a:lnTo>
                  <a:pt x="21" y="36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42" name="Freeform 119"/>
          <p:cNvSpPr>
            <a:spLocks noEditPoints="1"/>
          </p:cNvSpPr>
          <p:nvPr/>
        </p:nvSpPr>
        <p:spPr bwMode="auto">
          <a:xfrm>
            <a:off x="3463189" y="5127436"/>
            <a:ext cx="47908" cy="41920"/>
          </a:xfrm>
          <a:custGeom>
            <a:avLst/>
            <a:gdLst/>
            <a:ahLst/>
            <a:cxnLst>
              <a:cxn ang="0">
                <a:pos x="70" y="111"/>
              </a:cxn>
              <a:cxn ang="0">
                <a:pos x="59" y="111"/>
              </a:cxn>
              <a:cxn ang="0">
                <a:pos x="3" y="63"/>
              </a:cxn>
              <a:cxn ang="0">
                <a:pos x="0" y="56"/>
              </a:cxn>
              <a:cxn ang="0">
                <a:pos x="3" y="50"/>
              </a:cxn>
              <a:cxn ang="0">
                <a:pos x="59" y="2"/>
              </a:cxn>
              <a:cxn ang="0">
                <a:pos x="70" y="2"/>
              </a:cxn>
              <a:cxn ang="0">
                <a:pos x="126" y="50"/>
              </a:cxn>
              <a:cxn ang="0">
                <a:pos x="128" y="56"/>
              </a:cxn>
              <a:cxn ang="0">
                <a:pos x="126" y="63"/>
              </a:cxn>
              <a:cxn ang="0">
                <a:pos x="70" y="111"/>
              </a:cxn>
              <a:cxn ang="0">
                <a:pos x="115" y="50"/>
              </a:cxn>
              <a:cxn ang="0">
                <a:pos x="115" y="63"/>
              </a:cxn>
              <a:cxn ang="0">
                <a:pos x="59" y="15"/>
              </a:cxn>
              <a:cxn ang="0">
                <a:pos x="70" y="15"/>
              </a:cxn>
              <a:cxn ang="0">
                <a:pos x="14" y="63"/>
              </a:cxn>
              <a:cxn ang="0">
                <a:pos x="14" y="50"/>
              </a:cxn>
              <a:cxn ang="0">
                <a:pos x="70" y="98"/>
              </a:cxn>
              <a:cxn ang="0">
                <a:pos x="59" y="98"/>
              </a:cxn>
              <a:cxn ang="0">
                <a:pos x="115" y="50"/>
              </a:cxn>
            </a:cxnLst>
            <a:rect l="0" t="0" r="r" b="b"/>
            <a:pathLst>
              <a:path w="128" h="113">
                <a:moveTo>
                  <a:pt x="70" y="111"/>
                </a:moveTo>
                <a:cubicBezTo>
                  <a:pt x="67" y="113"/>
                  <a:pt x="62" y="113"/>
                  <a:pt x="59" y="111"/>
                </a:cubicBezTo>
                <a:lnTo>
                  <a:pt x="3" y="63"/>
                </a:lnTo>
                <a:cubicBezTo>
                  <a:pt x="1" y="61"/>
                  <a:pt x="0" y="59"/>
                  <a:pt x="0" y="56"/>
                </a:cubicBezTo>
                <a:cubicBezTo>
                  <a:pt x="0" y="54"/>
                  <a:pt x="1" y="52"/>
                  <a:pt x="3" y="50"/>
                </a:cubicBezTo>
                <a:lnTo>
                  <a:pt x="59" y="2"/>
                </a:lnTo>
                <a:cubicBezTo>
                  <a:pt x="62" y="0"/>
                  <a:pt x="67" y="0"/>
                  <a:pt x="70" y="2"/>
                </a:cubicBezTo>
                <a:lnTo>
                  <a:pt x="126" y="50"/>
                </a:lnTo>
                <a:cubicBezTo>
                  <a:pt x="127" y="52"/>
                  <a:pt x="128" y="54"/>
                  <a:pt x="128" y="56"/>
                </a:cubicBezTo>
                <a:cubicBezTo>
                  <a:pt x="128" y="59"/>
                  <a:pt x="127" y="61"/>
                  <a:pt x="126" y="63"/>
                </a:cubicBezTo>
                <a:lnTo>
                  <a:pt x="70" y="111"/>
                </a:lnTo>
                <a:close/>
                <a:moveTo>
                  <a:pt x="115" y="50"/>
                </a:moveTo>
                <a:lnTo>
                  <a:pt x="115" y="63"/>
                </a:lnTo>
                <a:lnTo>
                  <a:pt x="59" y="15"/>
                </a:lnTo>
                <a:lnTo>
                  <a:pt x="70" y="15"/>
                </a:lnTo>
                <a:lnTo>
                  <a:pt x="14" y="63"/>
                </a:lnTo>
                <a:lnTo>
                  <a:pt x="14" y="50"/>
                </a:lnTo>
                <a:lnTo>
                  <a:pt x="70" y="98"/>
                </a:lnTo>
                <a:lnTo>
                  <a:pt x="59" y="98"/>
                </a:lnTo>
                <a:lnTo>
                  <a:pt x="115" y="50"/>
                </a:lnTo>
                <a:close/>
              </a:path>
            </a:pathLst>
          </a:custGeom>
          <a:solidFill>
            <a:srgbClr val="4A7EBB"/>
          </a:solidFill>
          <a:ln w="6" cap="flat">
            <a:solidFill>
              <a:srgbClr val="4A7EBB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361935" y="6707614"/>
            <a:ext cx="222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Temperature, </a:t>
            </a:r>
            <a:r>
              <a:rPr lang="en-US" altLang="ja-JP" sz="1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K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直線コネクタ 43"/>
          <p:cNvCxnSpPr>
            <a:endCxn id="17" idx="7"/>
          </p:cNvCxnSpPr>
          <p:nvPr/>
        </p:nvCxnSpPr>
        <p:spPr>
          <a:xfrm rot="16200000" flipH="1">
            <a:off x="3507072" y="5565628"/>
            <a:ext cx="797537" cy="745572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467438" y="5104747"/>
            <a:ext cx="47779" cy="5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3471020" y="5214688"/>
            <a:ext cx="41210" cy="26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5400000">
            <a:off x="3436298" y="5158807"/>
            <a:ext cx="109961" cy="92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4278649" y="6238992"/>
            <a:ext cx="43532" cy="7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4281913" y="6408130"/>
            <a:ext cx="37547" cy="4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4215785" y="6322450"/>
            <a:ext cx="169171" cy="839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639238" y="5096997"/>
            <a:ext cx="47779" cy="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2642820" y="5384532"/>
            <a:ext cx="41210" cy="69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5400000">
            <a:off x="2519283" y="5239129"/>
            <a:ext cx="287591" cy="92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テキスト ボックス 215"/>
          <p:cNvSpPr txBox="1"/>
          <p:nvPr/>
        </p:nvSpPr>
        <p:spPr>
          <a:xfrm rot="16200000">
            <a:off x="997591" y="2621450"/>
            <a:ext cx="195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Vickers hardness, </a:t>
            </a:r>
            <a:r>
              <a:rPr kumimoji="1" lang="en-US" altLang="ja-JP" sz="1400" i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kumimoji="1" lang="en-US" altLang="ja-JP" sz="1400" baseline="-25000" dirty="0" err="1" smtClean="0">
                <a:latin typeface="Arial" pitchFamily="34" charset="0"/>
                <a:cs typeface="Arial" pitchFamily="34" charset="0"/>
              </a:rPr>
              <a:t>v</a:t>
            </a:r>
            <a:endParaRPr kumimoji="1" lang="ja-JP" altLang="en-US" sz="14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0" name="グループ化 219"/>
          <p:cNvGrpSpPr>
            <a:grpSpLocks noChangeAspect="1"/>
          </p:cNvGrpSpPr>
          <p:nvPr/>
        </p:nvGrpSpPr>
        <p:grpSpPr>
          <a:xfrm>
            <a:off x="2131670" y="1716331"/>
            <a:ext cx="2539125" cy="2418741"/>
            <a:chOff x="348340" y="1034840"/>
            <a:chExt cx="4051701" cy="3859612"/>
          </a:xfrm>
        </p:grpSpPr>
        <p:grpSp>
          <p:nvGrpSpPr>
            <p:cNvPr id="86" name="グループ化 85"/>
            <p:cNvGrpSpPr>
              <a:grpSpLocks noChangeAspect="1"/>
            </p:cNvGrpSpPr>
            <p:nvPr/>
          </p:nvGrpSpPr>
          <p:grpSpPr>
            <a:xfrm>
              <a:off x="348340" y="1034840"/>
              <a:ext cx="4051701" cy="3445054"/>
              <a:chOff x="2222945" y="2961964"/>
              <a:chExt cx="2393424" cy="2035065"/>
            </a:xfrm>
          </p:grpSpPr>
          <p:grpSp>
            <p:nvGrpSpPr>
              <p:cNvPr id="87" name="グループ化 86"/>
              <p:cNvGrpSpPr/>
              <p:nvPr/>
            </p:nvGrpSpPr>
            <p:grpSpPr>
              <a:xfrm>
                <a:off x="2222945" y="2961964"/>
                <a:ext cx="2393424" cy="2035065"/>
                <a:chOff x="1329652" y="3833353"/>
                <a:chExt cx="2393424" cy="2035065"/>
              </a:xfrm>
            </p:grpSpPr>
            <p:sp>
              <p:nvSpPr>
                <p:cNvPr id="89" name="Freeform 242"/>
                <p:cNvSpPr>
                  <a:spLocks noEditPoints="1"/>
                </p:cNvSpPr>
                <p:nvPr/>
              </p:nvSpPr>
              <p:spPr bwMode="auto">
                <a:xfrm>
                  <a:off x="1574800" y="3929063"/>
                  <a:ext cx="2071687" cy="1771650"/>
                </a:xfrm>
                <a:custGeom>
                  <a:avLst/>
                  <a:gdLst>
                    <a:gd name="T0" fmla="*/ 0 w 21744"/>
                    <a:gd name="T1" fmla="*/ 32 h 18608"/>
                    <a:gd name="T2" fmla="*/ 32 w 21744"/>
                    <a:gd name="T3" fmla="*/ 0 h 18608"/>
                    <a:gd name="T4" fmla="*/ 21712 w 21744"/>
                    <a:gd name="T5" fmla="*/ 0 h 18608"/>
                    <a:gd name="T6" fmla="*/ 21744 w 21744"/>
                    <a:gd name="T7" fmla="*/ 32 h 18608"/>
                    <a:gd name="T8" fmla="*/ 21744 w 21744"/>
                    <a:gd name="T9" fmla="*/ 18576 h 18608"/>
                    <a:gd name="T10" fmla="*/ 21712 w 21744"/>
                    <a:gd name="T11" fmla="*/ 18608 h 18608"/>
                    <a:gd name="T12" fmla="*/ 32 w 21744"/>
                    <a:gd name="T13" fmla="*/ 18608 h 18608"/>
                    <a:gd name="T14" fmla="*/ 0 w 21744"/>
                    <a:gd name="T15" fmla="*/ 18576 h 18608"/>
                    <a:gd name="T16" fmla="*/ 0 w 21744"/>
                    <a:gd name="T17" fmla="*/ 32 h 18608"/>
                    <a:gd name="T18" fmla="*/ 64 w 21744"/>
                    <a:gd name="T19" fmla="*/ 18576 h 18608"/>
                    <a:gd name="T20" fmla="*/ 32 w 21744"/>
                    <a:gd name="T21" fmla="*/ 18544 h 18608"/>
                    <a:gd name="T22" fmla="*/ 21712 w 21744"/>
                    <a:gd name="T23" fmla="*/ 18544 h 18608"/>
                    <a:gd name="T24" fmla="*/ 21680 w 21744"/>
                    <a:gd name="T25" fmla="*/ 18576 h 18608"/>
                    <a:gd name="T26" fmla="*/ 21680 w 21744"/>
                    <a:gd name="T27" fmla="*/ 32 h 18608"/>
                    <a:gd name="T28" fmla="*/ 21712 w 21744"/>
                    <a:gd name="T29" fmla="*/ 64 h 18608"/>
                    <a:gd name="T30" fmla="*/ 32 w 21744"/>
                    <a:gd name="T31" fmla="*/ 64 h 18608"/>
                    <a:gd name="T32" fmla="*/ 64 w 21744"/>
                    <a:gd name="T33" fmla="*/ 32 h 18608"/>
                    <a:gd name="T34" fmla="*/ 64 w 21744"/>
                    <a:gd name="T35" fmla="*/ 18576 h 18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744" h="18608">
                      <a:moveTo>
                        <a:pt x="0" y="32"/>
                      </a:moveTo>
                      <a:cubicBezTo>
                        <a:pt x="0" y="15"/>
                        <a:pt x="15" y="0"/>
                        <a:pt x="32" y="0"/>
                      </a:cubicBezTo>
                      <a:lnTo>
                        <a:pt x="21712" y="0"/>
                      </a:lnTo>
                      <a:cubicBezTo>
                        <a:pt x="21730" y="0"/>
                        <a:pt x="21744" y="15"/>
                        <a:pt x="21744" y="32"/>
                      </a:cubicBezTo>
                      <a:lnTo>
                        <a:pt x="21744" y="18576"/>
                      </a:lnTo>
                      <a:cubicBezTo>
                        <a:pt x="21744" y="18594"/>
                        <a:pt x="21730" y="18608"/>
                        <a:pt x="21712" y="18608"/>
                      </a:cubicBezTo>
                      <a:lnTo>
                        <a:pt x="32" y="18608"/>
                      </a:lnTo>
                      <a:cubicBezTo>
                        <a:pt x="15" y="18608"/>
                        <a:pt x="0" y="18594"/>
                        <a:pt x="0" y="18576"/>
                      </a:cubicBezTo>
                      <a:lnTo>
                        <a:pt x="0" y="32"/>
                      </a:lnTo>
                      <a:close/>
                      <a:moveTo>
                        <a:pt x="64" y="18576"/>
                      </a:moveTo>
                      <a:lnTo>
                        <a:pt x="32" y="18544"/>
                      </a:lnTo>
                      <a:lnTo>
                        <a:pt x="21712" y="18544"/>
                      </a:lnTo>
                      <a:lnTo>
                        <a:pt x="21680" y="18576"/>
                      </a:lnTo>
                      <a:lnTo>
                        <a:pt x="21680" y="32"/>
                      </a:lnTo>
                      <a:lnTo>
                        <a:pt x="21712" y="64"/>
                      </a:lnTo>
                      <a:lnTo>
                        <a:pt x="32" y="64"/>
                      </a:lnTo>
                      <a:lnTo>
                        <a:pt x="64" y="32"/>
                      </a:lnTo>
                      <a:lnTo>
                        <a:pt x="64" y="185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90" name="Freeform 247"/>
                <p:cNvSpPr>
                  <a:spLocks/>
                </p:cNvSpPr>
                <p:nvPr/>
              </p:nvSpPr>
              <p:spPr bwMode="auto">
                <a:xfrm>
                  <a:off x="1893888" y="4243389"/>
                  <a:ext cx="1752600" cy="1139825"/>
                </a:xfrm>
                <a:custGeom>
                  <a:avLst/>
                  <a:gdLst>
                    <a:gd name="T0" fmla="*/ 72 w 18412"/>
                    <a:gd name="T1" fmla="*/ 11537 h 11953"/>
                    <a:gd name="T2" fmla="*/ 1384 w 18412"/>
                    <a:gd name="T3" fmla="*/ 11649 h 11953"/>
                    <a:gd name="T4" fmla="*/ 2683 w 18412"/>
                    <a:gd name="T5" fmla="*/ 11825 h 11953"/>
                    <a:gd name="T6" fmla="*/ 2656 w 18412"/>
                    <a:gd name="T7" fmla="*/ 11827 h 11953"/>
                    <a:gd name="T8" fmla="*/ 3968 w 18412"/>
                    <a:gd name="T9" fmla="*/ 11427 h 11953"/>
                    <a:gd name="T10" fmla="*/ 3956 w 18412"/>
                    <a:gd name="T11" fmla="*/ 11432 h 11953"/>
                    <a:gd name="T12" fmla="*/ 5268 w 18412"/>
                    <a:gd name="T13" fmla="*/ 10728 h 11953"/>
                    <a:gd name="T14" fmla="*/ 5247 w 18412"/>
                    <a:gd name="T15" fmla="*/ 10747 h 11953"/>
                    <a:gd name="T16" fmla="*/ 6543 w 18412"/>
                    <a:gd name="T17" fmla="*/ 8955 h 11953"/>
                    <a:gd name="T18" fmla="*/ 6534 w 18412"/>
                    <a:gd name="T19" fmla="*/ 8970 h 11953"/>
                    <a:gd name="T20" fmla="*/ 7846 w 18412"/>
                    <a:gd name="T21" fmla="*/ 5418 h 11953"/>
                    <a:gd name="T22" fmla="*/ 7851 w 18412"/>
                    <a:gd name="T23" fmla="*/ 5408 h 11953"/>
                    <a:gd name="T24" fmla="*/ 9147 w 18412"/>
                    <a:gd name="T25" fmla="*/ 3216 h 11953"/>
                    <a:gd name="T26" fmla="*/ 10459 w 18412"/>
                    <a:gd name="T27" fmla="*/ 960 h 11953"/>
                    <a:gd name="T28" fmla="*/ 10523 w 18412"/>
                    <a:gd name="T29" fmla="*/ 929 h 11953"/>
                    <a:gd name="T30" fmla="*/ 11819 w 18412"/>
                    <a:gd name="T31" fmla="*/ 1105 h 11953"/>
                    <a:gd name="T32" fmla="*/ 11779 w 18412"/>
                    <a:gd name="T33" fmla="*/ 1113 h 11953"/>
                    <a:gd name="T34" fmla="*/ 13091 w 18412"/>
                    <a:gd name="T35" fmla="*/ 377 h 11953"/>
                    <a:gd name="T36" fmla="*/ 13105 w 18412"/>
                    <a:gd name="T37" fmla="*/ 371 h 11953"/>
                    <a:gd name="T38" fmla="*/ 14417 w 18412"/>
                    <a:gd name="T39" fmla="*/ 3 h 11953"/>
                    <a:gd name="T40" fmla="*/ 14434 w 18412"/>
                    <a:gd name="T41" fmla="*/ 0 h 11953"/>
                    <a:gd name="T42" fmla="*/ 15730 w 18412"/>
                    <a:gd name="T43" fmla="*/ 0 h 11953"/>
                    <a:gd name="T44" fmla="*/ 15763 w 18412"/>
                    <a:gd name="T45" fmla="*/ 9 h 11953"/>
                    <a:gd name="T46" fmla="*/ 17075 w 18412"/>
                    <a:gd name="T47" fmla="*/ 777 h 11953"/>
                    <a:gd name="T48" fmla="*/ 17098 w 18412"/>
                    <a:gd name="T49" fmla="*/ 801 h 11953"/>
                    <a:gd name="T50" fmla="*/ 18394 w 18412"/>
                    <a:gd name="T51" fmla="*/ 3073 h 11953"/>
                    <a:gd name="T52" fmla="*/ 18370 w 18412"/>
                    <a:gd name="T53" fmla="*/ 3160 h 11953"/>
                    <a:gd name="T54" fmla="*/ 18283 w 18412"/>
                    <a:gd name="T55" fmla="*/ 3136 h 11953"/>
                    <a:gd name="T56" fmla="*/ 16987 w 18412"/>
                    <a:gd name="T57" fmla="*/ 864 h 11953"/>
                    <a:gd name="T58" fmla="*/ 17010 w 18412"/>
                    <a:gd name="T59" fmla="*/ 888 h 11953"/>
                    <a:gd name="T60" fmla="*/ 15698 w 18412"/>
                    <a:gd name="T61" fmla="*/ 120 h 11953"/>
                    <a:gd name="T62" fmla="*/ 15730 w 18412"/>
                    <a:gd name="T63" fmla="*/ 128 h 11953"/>
                    <a:gd name="T64" fmla="*/ 14434 w 18412"/>
                    <a:gd name="T65" fmla="*/ 128 h 11953"/>
                    <a:gd name="T66" fmla="*/ 14452 w 18412"/>
                    <a:gd name="T67" fmla="*/ 126 h 11953"/>
                    <a:gd name="T68" fmla="*/ 13140 w 18412"/>
                    <a:gd name="T69" fmla="*/ 494 h 11953"/>
                    <a:gd name="T70" fmla="*/ 13154 w 18412"/>
                    <a:gd name="T71" fmla="*/ 488 h 11953"/>
                    <a:gd name="T72" fmla="*/ 11842 w 18412"/>
                    <a:gd name="T73" fmla="*/ 1224 h 11953"/>
                    <a:gd name="T74" fmla="*/ 11802 w 18412"/>
                    <a:gd name="T75" fmla="*/ 1232 h 11953"/>
                    <a:gd name="T76" fmla="*/ 10506 w 18412"/>
                    <a:gd name="T77" fmla="*/ 1056 h 11953"/>
                    <a:gd name="T78" fmla="*/ 10570 w 18412"/>
                    <a:gd name="T79" fmla="*/ 1025 h 11953"/>
                    <a:gd name="T80" fmla="*/ 9258 w 18412"/>
                    <a:gd name="T81" fmla="*/ 3281 h 11953"/>
                    <a:gd name="T82" fmla="*/ 7962 w 18412"/>
                    <a:gd name="T83" fmla="*/ 5473 h 11953"/>
                    <a:gd name="T84" fmla="*/ 7967 w 18412"/>
                    <a:gd name="T85" fmla="*/ 5463 h 11953"/>
                    <a:gd name="T86" fmla="*/ 6655 w 18412"/>
                    <a:gd name="T87" fmla="*/ 9015 h 11953"/>
                    <a:gd name="T88" fmla="*/ 6646 w 18412"/>
                    <a:gd name="T89" fmla="*/ 9030 h 11953"/>
                    <a:gd name="T90" fmla="*/ 5350 w 18412"/>
                    <a:gd name="T91" fmla="*/ 10822 h 11953"/>
                    <a:gd name="T92" fmla="*/ 5329 w 18412"/>
                    <a:gd name="T93" fmla="*/ 10841 h 11953"/>
                    <a:gd name="T94" fmla="*/ 4017 w 18412"/>
                    <a:gd name="T95" fmla="*/ 11545 h 11953"/>
                    <a:gd name="T96" fmla="*/ 4005 w 18412"/>
                    <a:gd name="T97" fmla="*/ 11550 h 11953"/>
                    <a:gd name="T98" fmla="*/ 2693 w 18412"/>
                    <a:gd name="T99" fmla="*/ 11950 h 11953"/>
                    <a:gd name="T100" fmla="*/ 2666 w 18412"/>
                    <a:gd name="T101" fmla="*/ 11952 h 11953"/>
                    <a:gd name="T102" fmla="*/ 1373 w 18412"/>
                    <a:gd name="T103" fmla="*/ 11776 h 11953"/>
                    <a:gd name="T104" fmla="*/ 61 w 18412"/>
                    <a:gd name="T105" fmla="*/ 11664 h 11953"/>
                    <a:gd name="T106" fmla="*/ 3 w 18412"/>
                    <a:gd name="T107" fmla="*/ 11595 h 11953"/>
                    <a:gd name="T108" fmla="*/ 72 w 18412"/>
                    <a:gd name="T109" fmla="*/ 11537 h 11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8412" h="11953">
                      <a:moveTo>
                        <a:pt x="72" y="11537"/>
                      </a:moveTo>
                      <a:lnTo>
                        <a:pt x="1384" y="11649"/>
                      </a:lnTo>
                      <a:lnTo>
                        <a:pt x="2683" y="11825"/>
                      </a:lnTo>
                      <a:lnTo>
                        <a:pt x="2656" y="11827"/>
                      </a:lnTo>
                      <a:lnTo>
                        <a:pt x="3968" y="11427"/>
                      </a:lnTo>
                      <a:lnTo>
                        <a:pt x="3956" y="11432"/>
                      </a:lnTo>
                      <a:lnTo>
                        <a:pt x="5268" y="10728"/>
                      </a:lnTo>
                      <a:lnTo>
                        <a:pt x="5247" y="10747"/>
                      </a:lnTo>
                      <a:lnTo>
                        <a:pt x="6543" y="8955"/>
                      </a:lnTo>
                      <a:lnTo>
                        <a:pt x="6534" y="8970"/>
                      </a:lnTo>
                      <a:lnTo>
                        <a:pt x="7846" y="5418"/>
                      </a:lnTo>
                      <a:cubicBezTo>
                        <a:pt x="7848" y="5415"/>
                        <a:pt x="7849" y="5411"/>
                        <a:pt x="7851" y="5408"/>
                      </a:cubicBezTo>
                      <a:lnTo>
                        <a:pt x="9147" y="3216"/>
                      </a:lnTo>
                      <a:lnTo>
                        <a:pt x="10459" y="960"/>
                      </a:lnTo>
                      <a:cubicBezTo>
                        <a:pt x="10472" y="938"/>
                        <a:pt x="10497" y="926"/>
                        <a:pt x="10523" y="929"/>
                      </a:cubicBezTo>
                      <a:lnTo>
                        <a:pt x="11819" y="1105"/>
                      </a:lnTo>
                      <a:lnTo>
                        <a:pt x="11779" y="1113"/>
                      </a:lnTo>
                      <a:lnTo>
                        <a:pt x="13091" y="377"/>
                      </a:lnTo>
                      <a:cubicBezTo>
                        <a:pt x="13096" y="374"/>
                        <a:pt x="13100" y="372"/>
                        <a:pt x="13105" y="371"/>
                      </a:cubicBezTo>
                      <a:lnTo>
                        <a:pt x="14417" y="3"/>
                      </a:lnTo>
                      <a:cubicBezTo>
                        <a:pt x="14423" y="1"/>
                        <a:pt x="14429" y="0"/>
                        <a:pt x="14434" y="0"/>
                      </a:cubicBezTo>
                      <a:lnTo>
                        <a:pt x="15730" y="0"/>
                      </a:lnTo>
                      <a:cubicBezTo>
                        <a:pt x="15742" y="0"/>
                        <a:pt x="15753" y="3"/>
                        <a:pt x="15763" y="9"/>
                      </a:cubicBezTo>
                      <a:lnTo>
                        <a:pt x="17075" y="777"/>
                      </a:lnTo>
                      <a:cubicBezTo>
                        <a:pt x="17084" y="783"/>
                        <a:pt x="17093" y="791"/>
                        <a:pt x="17098" y="801"/>
                      </a:cubicBezTo>
                      <a:lnTo>
                        <a:pt x="18394" y="3073"/>
                      </a:lnTo>
                      <a:cubicBezTo>
                        <a:pt x="18412" y="3103"/>
                        <a:pt x="18401" y="3143"/>
                        <a:pt x="18370" y="3160"/>
                      </a:cubicBezTo>
                      <a:cubicBezTo>
                        <a:pt x="18339" y="3178"/>
                        <a:pt x="18300" y="3167"/>
                        <a:pt x="18283" y="3136"/>
                      </a:cubicBezTo>
                      <a:lnTo>
                        <a:pt x="16987" y="864"/>
                      </a:lnTo>
                      <a:lnTo>
                        <a:pt x="17010" y="888"/>
                      </a:lnTo>
                      <a:lnTo>
                        <a:pt x="15698" y="120"/>
                      </a:lnTo>
                      <a:lnTo>
                        <a:pt x="15730" y="128"/>
                      </a:lnTo>
                      <a:lnTo>
                        <a:pt x="14434" y="128"/>
                      </a:lnTo>
                      <a:lnTo>
                        <a:pt x="14452" y="126"/>
                      </a:lnTo>
                      <a:lnTo>
                        <a:pt x="13140" y="494"/>
                      </a:lnTo>
                      <a:lnTo>
                        <a:pt x="13154" y="488"/>
                      </a:lnTo>
                      <a:lnTo>
                        <a:pt x="11842" y="1224"/>
                      </a:lnTo>
                      <a:cubicBezTo>
                        <a:pt x="11830" y="1231"/>
                        <a:pt x="11816" y="1234"/>
                        <a:pt x="11802" y="1232"/>
                      </a:cubicBezTo>
                      <a:lnTo>
                        <a:pt x="10506" y="1056"/>
                      </a:lnTo>
                      <a:lnTo>
                        <a:pt x="10570" y="1025"/>
                      </a:lnTo>
                      <a:lnTo>
                        <a:pt x="9258" y="3281"/>
                      </a:lnTo>
                      <a:lnTo>
                        <a:pt x="7962" y="5473"/>
                      </a:lnTo>
                      <a:lnTo>
                        <a:pt x="7967" y="5463"/>
                      </a:lnTo>
                      <a:lnTo>
                        <a:pt x="6655" y="9015"/>
                      </a:lnTo>
                      <a:cubicBezTo>
                        <a:pt x="6652" y="9020"/>
                        <a:pt x="6650" y="9025"/>
                        <a:pt x="6646" y="9030"/>
                      </a:cubicBezTo>
                      <a:lnTo>
                        <a:pt x="5350" y="10822"/>
                      </a:lnTo>
                      <a:cubicBezTo>
                        <a:pt x="5345" y="10830"/>
                        <a:pt x="5337" y="10836"/>
                        <a:pt x="5329" y="10841"/>
                      </a:cubicBezTo>
                      <a:lnTo>
                        <a:pt x="4017" y="11545"/>
                      </a:lnTo>
                      <a:cubicBezTo>
                        <a:pt x="4013" y="11547"/>
                        <a:pt x="4009" y="11548"/>
                        <a:pt x="4005" y="11550"/>
                      </a:cubicBezTo>
                      <a:lnTo>
                        <a:pt x="2693" y="11950"/>
                      </a:lnTo>
                      <a:cubicBezTo>
                        <a:pt x="2684" y="11952"/>
                        <a:pt x="2675" y="11953"/>
                        <a:pt x="2666" y="11952"/>
                      </a:cubicBezTo>
                      <a:lnTo>
                        <a:pt x="1373" y="11776"/>
                      </a:lnTo>
                      <a:lnTo>
                        <a:pt x="61" y="11664"/>
                      </a:lnTo>
                      <a:cubicBezTo>
                        <a:pt x="26" y="11661"/>
                        <a:pt x="0" y="11630"/>
                        <a:pt x="3" y="11595"/>
                      </a:cubicBezTo>
                      <a:cubicBezTo>
                        <a:pt x="6" y="11560"/>
                        <a:pt x="37" y="11534"/>
                        <a:pt x="72" y="11537"/>
                      </a:cubicBezTo>
                      <a:close/>
                    </a:path>
                  </a:pathLst>
                </a:custGeom>
                <a:solidFill>
                  <a:srgbClr val="98B954"/>
                </a:solidFill>
                <a:ln w="1" cap="flat">
                  <a:solidFill>
                    <a:srgbClr val="98B954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91" name="Freeform 248"/>
                <p:cNvSpPr>
                  <a:spLocks/>
                </p:cNvSpPr>
                <p:nvPr/>
              </p:nvSpPr>
              <p:spPr bwMode="auto">
                <a:xfrm>
                  <a:off x="1879602" y="5327651"/>
                  <a:ext cx="39687" cy="39688"/>
                </a:xfrm>
                <a:custGeom>
                  <a:avLst/>
                  <a:gdLst>
                    <a:gd name="T0" fmla="*/ 13 w 25"/>
                    <a:gd name="T1" fmla="*/ 1 h 25"/>
                    <a:gd name="T2" fmla="*/ 13 w 25"/>
                    <a:gd name="T3" fmla="*/ 0 h 25"/>
                    <a:gd name="T4" fmla="*/ 13 w 25"/>
                    <a:gd name="T5" fmla="*/ 1 h 25"/>
                    <a:gd name="T6" fmla="*/ 25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1 w 25"/>
                    <a:gd name="T13" fmla="*/ 25 h 25"/>
                    <a:gd name="T14" fmla="*/ 13 w 25"/>
                    <a:gd name="T1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3" y="1"/>
                      </a:move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92" name="Freeform 249"/>
                <p:cNvSpPr>
                  <a:spLocks noEditPoints="1"/>
                </p:cNvSpPr>
                <p:nvPr/>
              </p:nvSpPr>
              <p:spPr bwMode="auto">
                <a:xfrm>
                  <a:off x="1874839" y="5321301"/>
                  <a:ext cx="50800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93" name="Freeform 250"/>
                <p:cNvSpPr>
                  <a:spLocks/>
                </p:cNvSpPr>
                <p:nvPr/>
              </p:nvSpPr>
              <p:spPr bwMode="auto">
                <a:xfrm>
                  <a:off x="2003426" y="5338764"/>
                  <a:ext cx="39687" cy="39688"/>
                </a:xfrm>
                <a:custGeom>
                  <a:avLst/>
                  <a:gdLst>
                    <a:gd name="T0" fmla="*/ 13 w 25"/>
                    <a:gd name="T1" fmla="*/ 0 h 25"/>
                    <a:gd name="T2" fmla="*/ 13 w 25"/>
                    <a:gd name="T3" fmla="*/ 0 h 25"/>
                    <a:gd name="T4" fmla="*/ 13 w 25"/>
                    <a:gd name="T5" fmla="*/ 0 h 25"/>
                    <a:gd name="T6" fmla="*/ 25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1 w 25"/>
                    <a:gd name="T13" fmla="*/ 25 h 25"/>
                    <a:gd name="T14" fmla="*/ 13 w 25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94" name="Freeform 251"/>
                <p:cNvSpPr>
                  <a:spLocks noEditPoints="1"/>
                </p:cNvSpPr>
                <p:nvPr/>
              </p:nvSpPr>
              <p:spPr bwMode="auto">
                <a:xfrm>
                  <a:off x="1997076" y="5332413"/>
                  <a:ext cx="52387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95" name="Freeform 252"/>
                <p:cNvSpPr>
                  <a:spLocks/>
                </p:cNvSpPr>
                <p:nvPr/>
              </p:nvSpPr>
              <p:spPr bwMode="auto">
                <a:xfrm>
                  <a:off x="2128839" y="5356226"/>
                  <a:ext cx="39687" cy="39688"/>
                </a:xfrm>
                <a:custGeom>
                  <a:avLst/>
                  <a:gdLst>
                    <a:gd name="T0" fmla="*/ 12 w 25"/>
                    <a:gd name="T1" fmla="*/ 1 h 25"/>
                    <a:gd name="T2" fmla="*/ 12 w 25"/>
                    <a:gd name="T3" fmla="*/ 0 h 25"/>
                    <a:gd name="T4" fmla="*/ 12 w 25"/>
                    <a:gd name="T5" fmla="*/ 1 h 25"/>
                    <a:gd name="T6" fmla="*/ 24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0 w 25"/>
                    <a:gd name="T13" fmla="*/ 25 h 25"/>
                    <a:gd name="T14" fmla="*/ 12 w 25"/>
                    <a:gd name="T1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2" y="1"/>
                      </a:move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24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96" name="Freeform 253"/>
                <p:cNvSpPr>
                  <a:spLocks noEditPoints="1"/>
                </p:cNvSpPr>
                <p:nvPr/>
              </p:nvSpPr>
              <p:spPr bwMode="auto">
                <a:xfrm>
                  <a:off x="2122489" y="5349876"/>
                  <a:ext cx="52387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97" name="Freeform 254"/>
                <p:cNvSpPr>
                  <a:spLocks/>
                </p:cNvSpPr>
                <p:nvPr/>
              </p:nvSpPr>
              <p:spPr bwMode="auto">
                <a:xfrm>
                  <a:off x="2252665" y="5316539"/>
                  <a:ext cx="39687" cy="39688"/>
                </a:xfrm>
                <a:custGeom>
                  <a:avLst/>
                  <a:gdLst>
                    <a:gd name="T0" fmla="*/ 12 w 25"/>
                    <a:gd name="T1" fmla="*/ 1 h 25"/>
                    <a:gd name="T2" fmla="*/ 12 w 25"/>
                    <a:gd name="T3" fmla="*/ 0 h 25"/>
                    <a:gd name="T4" fmla="*/ 12 w 25"/>
                    <a:gd name="T5" fmla="*/ 1 h 25"/>
                    <a:gd name="T6" fmla="*/ 24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0 w 25"/>
                    <a:gd name="T13" fmla="*/ 25 h 25"/>
                    <a:gd name="T14" fmla="*/ 12 w 25"/>
                    <a:gd name="T1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2" y="1"/>
                      </a:move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24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98" name="Freeform 255"/>
                <p:cNvSpPr>
                  <a:spLocks noEditPoints="1"/>
                </p:cNvSpPr>
                <p:nvPr/>
              </p:nvSpPr>
              <p:spPr bwMode="auto">
                <a:xfrm>
                  <a:off x="2246313" y="5310189"/>
                  <a:ext cx="50800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99" name="Freeform 256"/>
                <p:cNvSpPr>
                  <a:spLocks/>
                </p:cNvSpPr>
                <p:nvPr/>
              </p:nvSpPr>
              <p:spPr bwMode="auto">
                <a:xfrm>
                  <a:off x="2376490" y="5249864"/>
                  <a:ext cx="39687" cy="39688"/>
                </a:xfrm>
                <a:custGeom>
                  <a:avLst/>
                  <a:gdLst>
                    <a:gd name="T0" fmla="*/ 13 w 25"/>
                    <a:gd name="T1" fmla="*/ 1 h 25"/>
                    <a:gd name="T2" fmla="*/ 13 w 25"/>
                    <a:gd name="T3" fmla="*/ 0 h 25"/>
                    <a:gd name="T4" fmla="*/ 13 w 25"/>
                    <a:gd name="T5" fmla="*/ 1 h 25"/>
                    <a:gd name="T6" fmla="*/ 25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1 w 25"/>
                    <a:gd name="T13" fmla="*/ 25 h 25"/>
                    <a:gd name="T14" fmla="*/ 13 w 25"/>
                    <a:gd name="T1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3" y="1"/>
                      </a:move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00" name="Freeform 257"/>
                <p:cNvSpPr>
                  <a:spLocks noEditPoints="1"/>
                </p:cNvSpPr>
                <p:nvPr/>
              </p:nvSpPr>
              <p:spPr bwMode="auto">
                <a:xfrm>
                  <a:off x="2370139" y="5243514"/>
                  <a:ext cx="52387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01" name="Freeform 258"/>
                <p:cNvSpPr>
                  <a:spLocks/>
                </p:cNvSpPr>
                <p:nvPr/>
              </p:nvSpPr>
              <p:spPr bwMode="auto">
                <a:xfrm>
                  <a:off x="2501902" y="5081588"/>
                  <a:ext cx="39687" cy="38100"/>
                </a:xfrm>
                <a:custGeom>
                  <a:avLst/>
                  <a:gdLst>
                    <a:gd name="T0" fmla="*/ 12 w 25"/>
                    <a:gd name="T1" fmla="*/ 0 h 24"/>
                    <a:gd name="T2" fmla="*/ 12 w 25"/>
                    <a:gd name="T3" fmla="*/ 0 h 24"/>
                    <a:gd name="T4" fmla="*/ 12 w 25"/>
                    <a:gd name="T5" fmla="*/ 0 h 24"/>
                    <a:gd name="T6" fmla="*/ 24 w 25"/>
                    <a:gd name="T7" fmla="*/ 24 h 24"/>
                    <a:gd name="T8" fmla="*/ 25 w 25"/>
                    <a:gd name="T9" fmla="*/ 24 h 24"/>
                    <a:gd name="T10" fmla="*/ 0 w 25"/>
                    <a:gd name="T11" fmla="*/ 24 h 24"/>
                    <a:gd name="T12" fmla="*/ 0 w 25"/>
                    <a:gd name="T13" fmla="*/ 24 h 24"/>
                    <a:gd name="T14" fmla="*/ 12 w 25"/>
                    <a:gd name="T1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5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02" name="Freeform 259"/>
                <p:cNvSpPr>
                  <a:spLocks noEditPoints="1"/>
                </p:cNvSpPr>
                <p:nvPr/>
              </p:nvSpPr>
              <p:spPr bwMode="auto">
                <a:xfrm>
                  <a:off x="2495551" y="5075239"/>
                  <a:ext cx="52387" cy="49213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03" name="Freeform 260"/>
                <p:cNvSpPr>
                  <a:spLocks/>
                </p:cNvSpPr>
                <p:nvPr/>
              </p:nvSpPr>
              <p:spPr bwMode="auto">
                <a:xfrm>
                  <a:off x="2625726" y="4740276"/>
                  <a:ext cx="39687" cy="39688"/>
                </a:xfrm>
                <a:custGeom>
                  <a:avLst/>
                  <a:gdLst>
                    <a:gd name="T0" fmla="*/ 12 w 25"/>
                    <a:gd name="T1" fmla="*/ 1 h 25"/>
                    <a:gd name="T2" fmla="*/ 12 w 25"/>
                    <a:gd name="T3" fmla="*/ 0 h 25"/>
                    <a:gd name="T4" fmla="*/ 12 w 25"/>
                    <a:gd name="T5" fmla="*/ 1 h 25"/>
                    <a:gd name="T6" fmla="*/ 24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0 w 25"/>
                    <a:gd name="T13" fmla="*/ 25 h 25"/>
                    <a:gd name="T14" fmla="*/ 12 w 25"/>
                    <a:gd name="T1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2" y="1"/>
                      </a:move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24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04" name="Freeform 261"/>
                <p:cNvSpPr>
                  <a:spLocks noEditPoints="1"/>
                </p:cNvSpPr>
                <p:nvPr/>
              </p:nvSpPr>
              <p:spPr bwMode="auto">
                <a:xfrm>
                  <a:off x="2619376" y="4735514"/>
                  <a:ext cx="52387" cy="49213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05" name="Freeform 262"/>
                <p:cNvSpPr>
                  <a:spLocks/>
                </p:cNvSpPr>
                <p:nvPr/>
              </p:nvSpPr>
              <p:spPr bwMode="auto">
                <a:xfrm>
                  <a:off x="2749551" y="4533900"/>
                  <a:ext cx="39687" cy="39688"/>
                </a:xfrm>
                <a:custGeom>
                  <a:avLst/>
                  <a:gdLst>
                    <a:gd name="T0" fmla="*/ 13 w 25"/>
                    <a:gd name="T1" fmla="*/ 0 h 25"/>
                    <a:gd name="T2" fmla="*/ 13 w 25"/>
                    <a:gd name="T3" fmla="*/ 0 h 25"/>
                    <a:gd name="T4" fmla="*/ 13 w 25"/>
                    <a:gd name="T5" fmla="*/ 0 h 25"/>
                    <a:gd name="T6" fmla="*/ 25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1 w 25"/>
                    <a:gd name="T13" fmla="*/ 25 h 25"/>
                    <a:gd name="T14" fmla="*/ 13 w 25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06" name="Freeform 263"/>
                <p:cNvSpPr>
                  <a:spLocks noEditPoints="1"/>
                </p:cNvSpPr>
                <p:nvPr/>
              </p:nvSpPr>
              <p:spPr bwMode="auto">
                <a:xfrm>
                  <a:off x="2744788" y="4527551"/>
                  <a:ext cx="50800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07" name="Freeform 264"/>
                <p:cNvSpPr>
                  <a:spLocks/>
                </p:cNvSpPr>
                <p:nvPr/>
              </p:nvSpPr>
              <p:spPr bwMode="auto">
                <a:xfrm>
                  <a:off x="2873377" y="4318000"/>
                  <a:ext cx="39687" cy="38100"/>
                </a:xfrm>
                <a:custGeom>
                  <a:avLst/>
                  <a:gdLst>
                    <a:gd name="T0" fmla="*/ 13 w 25"/>
                    <a:gd name="T1" fmla="*/ 0 h 24"/>
                    <a:gd name="T2" fmla="*/ 13 w 25"/>
                    <a:gd name="T3" fmla="*/ 0 h 24"/>
                    <a:gd name="T4" fmla="*/ 13 w 25"/>
                    <a:gd name="T5" fmla="*/ 0 h 24"/>
                    <a:gd name="T6" fmla="*/ 25 w 25"/>
                    <a:gd name="T7" fmla="*/ 24 h 24"/>
                    <a:gd name="T8" fmla="*/ 25 w 25"/>
                    <a:gd name="T9" fmla="*/ 24 h 24"/>
                    <a:gd name="T10" fmla="*/ 0 w 25"/>
                    <a:gd name="T11" fmla="*/ 24 h 24"/>
                    <a:gd name="T12" fmla="*/ 1 w 25"/>
                    <a:gd name="T13" fmla="*/ 24 h 24"/>
                    <a:gd name="T14" fmla="*/ 13 w 25"/>
                    <a:gd name="T1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08" name="Freeform 265"/>
                <p:cNvSpPr>
                  <a:spLocks noEditPoints="1"/>
                </p:cNvSpPr>
                <p:nvPr/>
              </p:nvSpPr>
              <p:spPr bwMode="auto">
                <a:xfrm>
                  <a:off x="2867025" y="4311651"/>
                  <a:ext cx="52387" cy="49213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09" name="Freeform 266"/>
                <p:cNvSpPr>
                  <a:spLocks/>
                </p:cNvSpPr>
                <p:nvPr/>
              </p:nvSpPr>
              <p:spPr bwMode="auto">
                <a:xfrm>
                  <a:off x="2998790" y="4335464"/>
                  <a:ext cx="39687" cy="39688"/>
                </a:xfrm>
                <a:custGeom>
                  <a:avLst/>
                  <a:gdLst>
                    <a:gd name="T0" fmla="*/ 12 w 25"/>
                    <a:gd name="T1" fmla="*/ 1 h 25"/>
                    <a:gd name="T2" fmla="*/ 12 w 25"/>
                    <a:gd name="T3" fmla="*/ 0 h 25"/>
                    <a:gd name="T4" fmla="*/ 12 w 25"/>
                    <a:gd name="T5" fmla="*/ 1 h 25"/>
                    <a:gd name="T6" fmla="*/ 24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0 w 25"/>
                    <a:gd name="T13" fmla="*/ 25 h 25"/>
                    <a:gd name="T14" fmla="*/ 12 w 25"/>
                    <a:gd name="T1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2" y="1"/>
                      </a:move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24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10" name="Freeform 267"/>
                <p:cNvSpPr>
                  <a:spLocks noEditPoints="1"/>
                </p:cNvSpPr>
                <p:nvPr/>
              </p:nvSpPr>
              <p:spPr bwMode="auto">
                <a:xfrm>
                  <a:off x="2992439" y="4329114"/>
                  <a:ext cx="52387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11" name="Freeform 268"/>
                <p:cNvSpPr>
                  <a:spLocks/>
                </p:cNvSpPr>
                <p:nvPr/>
              </p:nvSpPr>
              <p:spPr bwMode="auto">
                <a:xfrm>
                  <a:off x="3124202" y="4264026"/>
                  <a:ext cx="39687" cy="39688"/>
                </a:xfrm>
                <a:custGeom>
                  <a:avLst/>
                  <a:gdLst>
                    <a:gd name="T0" fmla="*/ 12 w 25"/>
                    <a:gd name="T1" fmla="*/ 0 h 25"/>
                    <a:gd name="T2" fmla="*/ 12 w 25"/>
                    <a:gd name="T3" fmla="*/ 0 h 25"/>
                    <a:gd name="T4" fmla="*/ 12 w 25"/>
                    <a:gd name="T5" fmla="*/ 0 h 25"/>
                    <a:gd name="T6" fmla="*/ 24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0 w 25"/>
                    <a:gd name="T13" fmla="*/ 25 h 25"/>
                    <a:gd name="T14" fmla="*/ 12 w 25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12" name="Freeform 269"/>
                <p:cNvSpPr>
                  <a:spLocks noEditPoints="1"/>
                </p:cNvSpPr>
                <p:nvPr/>
              </p:nvSpPr>
              <p:spPr bwMode="auto">
                <a:xfrm>
                  <a:off x="3117851" y="4257675"/>
                  <a:ext cx="50800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13" name="Freeform 270"/>
                <p:cNvSpPr>
                  <a:spLocks/>
                </p:cNvSpPr>
                <p:nvPr/>
              </p:nvSpPr>
              <p:spPr bwMode="auto">
                <a:xfrm>
                  <a:off x="3246439" y="4229100"/>
                  <a:ext cx="39687" cy="39688"/>
                </a:xfrm>
                <a:custGeom>
                  <a:avLst/>
                  <a:gdLst>
                    <a:gd name="T0" fmla="*/ 13 w 25"/>
                    <a:gd name="T1" fmla="*/ 0 h 25"/>
                    <a:gd name="T2" fmla="*/ 13 w 25"/>
                    <a:gd name="T3" fmla="*/ 0 h 25"/>
                    <a:gd name="T4" fmla="*/ 13 w 25"/>
                    <a:gd name="T5" fmla="*/ 0 h 25"/>
                    <a:gd name="T6" fmla="*/ 25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1 w 25"/>
                    <a:gd name="T13" fmla="*/ 25 h 25"/>
                    <a:gd name="T14" fmla="*/ 13 w 25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14" name="Freeform 271"/>
                <p:cNvSpPr>
                  <a:spLocks noEditPoints="1"/>
                </p:cNvSpPr>
                <p:nvPr/>
              </p:nvSpPr>
              <p:spPr bwMode="auto">
                <a:xfrm>
                  <a:off x="3240089" y="4222751"/>
                  <a:ext cx="52387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8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15" name="Freeform 272"/>
                <p:cNvSpPr>
                  <a:spLocks/>
                </p:cNvSpPr>
                <p:nvPr/>
              </p:nvSpPr>
              <p:spPr bwMode="auto">
                <a:xfrm>
                  <a:off x="3371851" y="4229100"/>
                  <a:ext cx="39687" cy="39688"/>
                </a:xfrm>
                <a:custGeom>
                  <a:avLst/>
                  <a:gdLst>
                    <a:gd name="T0" fmla="*/ 13 w 25"/>
                    <a:gd name="T1" fmla="*/ 0 h 25"/>
                    <a:gd name="T2" fmla="*/ 13 w 25"/>
                    <a:gd name="T3" fmla="*/ 0 h 25"/>
                    <a:gd name="T4" fmla="*/ 13 w 25"/>
                    <a:gd name="T5" fmla="*/ 0 h 25"/>
                    <a:gd name="T6" fmla="*/ 24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1 w 25"/>
                    <a:gd name="T13" fmla="*/ 25 h 25"/>
                    <a:gd name="T14" fmla="*/ 13 w 25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4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16" name="Freeform 273"/>
                <p:cNvSpPr>
                  <a:spLocks noEditPoints="1"/>
                </p:cNvSpPr>
                <p:nvPr/>
              </p:nvSpPr>
              <p:spPr bwMode="auto">
                <a:xfrm>
                  <a:off x="3365501" y="4222751"/>
                  <a:ext cx="52387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7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17" name="Freeform 274"/>
                <p:cNvSpPr>
                  <a:spLocks/>
                </p:cNvSpPr>
                <p:nvPr/>
              </p:nvSpPr>
              <p:spPr bwMode="auto">
                <a:xfrm>
                  <a:off x="3495677" y="4303713"/>
                  <a:ext cx="39687" cy="39688"/>
                </a:xfrm>
                <a:custGeom>
                  <a:avLst/>
                  <a:gdLst>
                    <a:gd name="T0" fmla="*/ 12 w 25"/>
                    <a:gd name="T1" fmla="*/ 0 h 25"/>
                    <a:gd name="T2" fmla="*/ 12 w 25"/>
                    <a:gd name="T3" fmla="*/ 0 h 25"/>
                    <a:gd name="T4" fmla="*/ 12 w 25"/>
                    <a:gd name="T5" fmla="*/ 0 h 25"/>
                    <a:gd name="T6" fmla="*/ 24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0 w 25"/>
                    <a:gd name="T13" fmla="*/ 25 h 25"/>
                    <a:gd name="T14" fmla="*/ 12 w 25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18" name="Freeform 275"/>
                <p:cNvSpPr>
                  <a:spLocks noEditPoints="1"/>
                </p:cNvSpPr>
                <p:nvPr/>
              </p:nvSpPr>
              <p:spPr bwMode="auto">
                <a:xfrm>
                  <a:off x="3489325" y="4297364"/>
                  <a:ext cx="52387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7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19" name="Freeform 276"/>
                <p:cNvSpPr>
                  <a:spLocks/>
                </p:cNvSpPr>
                <p:nvPr/>
              </p:nvSpPr>
              <p:spPr bwMode="auto">
                <a:xfrm>
                  <a:off x="3619502" y="4518026"/>
                  <a:ext cx="39687" cy="39688"/>
                </a:xfrm>
                <a:custGeom>
                  <a:avLst/>
                  <a:gdLst>
                    <a:gd name="T0" fmla="*/ 13 w 25"/>
                    <a:gd name="T1" fmla="*/ 1 h 25"/>
                    <a:gd name="T2" fmla="*/ 13 w 25"/>
                    <a:gd name="T3" fmla="*/ 0 h 25"/>
                    <a:gd name="T4" fmla="*/ 13 w 25"/>
                    <a:gd name="T5" fmla="*/ 1 h 25"/>
                    <a:gd name="T6" fmla="*/ 25 w 25"/>
                    <a:gd name="T7" fmla="*/ 25 h 25"/>
                    <a:gd name="T8" fmla="*/ 25 w 25"/>
                    <a:gd name="T9" fmla="*/ 25 h 25"/>
                    <a:gd name="T10" fmla="*/ 0 w 25"/>
                    <a:gd name="T11" fmla="*/ 25 h 25"/>
                    <a:gd name="T12" fmla="*/ 1 w 25"/>
                    <a:gd name="T13" fmla="*/ 25 h 25"/>
                    <a:gd name="T14" fmla="*/ 13 w 25"/>
                    <a:gd name="T1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13" y="1"/>
                      </a:move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20" name="Freeform 277"/>
                <p:cNvSpPr>
                  <a:spLocks noEditPoints="1"/>
                </p:cNvSpPr>
                <p:nvPr/>
              </p:nvSpPr>
              <p:spPr bwMode="auto">
                <a:xfrm>
                  <a:off x="3614739" y="4511676"/>
                  <a:ext cx="50800" cy="50800"/>
                </a:xfrm>
                <a:custGeom>
                  <a:avLst/>
                  <a:gdLst>
                    <a:gd name="T0" fmla="*/ 229 w 544"/>
                    <a:gd name="T1" fmla="*/ 51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16 w 544"/>
                    <a:gd name="T11" fmla="*/ 51 h 528"/>
                    <a:gd name="T12" fmla="*/ 516 w 544"/>
                    <a:gd name="T13" fmla="*/ 459 h 528"/>
                    <a:gd name="T14" fmla="*/ 472 w 544"/>
                    <a:gd name="T15" fmla="*/ 432 h 528"/>
                    <a:gd name="T16" fmla="*/ 480 w 544"/>
                    <a:gd name="T17" fmla="*/ 432 h 528"/>
                    <a:gd name="T18" fmla="*/ 544 w 544"/>
                    <a:gd name="T19" fmla="*/ 432 h 528"/>
                    <a:gd name="T20" fmla="*/ 544 w 544"/>
                    <a:gd name="T21" fmla="*/ 528 h 528"/>
                    <a:gd name="T22" fmla="*/ 64 w 544"/>
                    <a:gd name="T23" fmla="*/ 528 h 528"/>
                    <a:gd name="T24" fmla="*/ 64 w 544"/>
                    <a:gd name="T25" fmla="*/ 432 h 528"/>
                    <a:gd name="T26" fmla="*/ 72 w 544"/>
                    <a:gd name="T27" fmla="*/ 432 h 528"/>
                    <a:gd name="T28" fmla="*/ 29 w 544"/>
                    <a:gd name="T29" fmla="*/ 459 h 528"/>
                    <a:gd name="T30" fmla="*/ 229 w 544"/>
                    <a:gd name="T31" fmla="*/ 51 h 528"/>
                    <a:gd name="T32" fmla="*/ 116 w 544"/>
                    <a:gd name="T33" fmla="*/ 502 h 528"/>
                    <a:gd name="T34" fmla="*/ 72 w 544"/>
                    <a:gd name="T35" fmla="*/ 528 h 528"/>
                    <a:gd name="T36" fmla="*/ 64 w 544"/>
                    <a:gd name="T37" fmla="*/ 528 h 528"/>
                    <a:gd name="T38" fmla="*/ 64 w 544"/>
                    <a:gd name="T39" fmla="*/ 432 h 528"/>
                    <a:gd name="T40" fmla="*/ 480 w 544"/>
                    <a:gd name="T41" fmla="*/ 432 h 528"/>
                    <a:gd name="T42" fmla="*/ 480 w 544"/>
                    <a:gd name="T43" fmla="*/ 528 h 528"/>
                    <a:gd name="T44" fmla="*/ 472 w 544"/>
                    <a:gd name="T45" fmla="*/ 528 h 528"/>
                    <a:gd name="T46" fmla="*/ 429 w 544"/>
                    <a:gd name="T47" fmla="*/ 502 h 528"/>
                    <a:gd name="T48" fmla="*/ 229 w 544"/>
                    <a:gd name="T49" fmla="*/ 94 h 528"/>
                    <a:gd name="T50" fmla="*/ 224 w 544"/>
                    <a:gd name="T51" fmla="*/ 72 h 528"/>
                    <a:gd name="T52" fmla="*/ 224 w 544"/>
                    <a:gd name="T53" fmla="*/ 64 h 528"/>
                    <a:gd name="T54" fmla="*/ 320 w 544"/>
                    <a:gd name="T55" fmla="*/ 64 h 528"/>
                    <a:gd name="T56" fmla="*/ 320 w 544"/>
                    <a:gd name="T57" fmla="*/ 72 h 528"/>
                    <a:gd name="T58" fmla="*/ 316 w 544"/>
                    <a:gd name="T59" fmla="*/ 94 h 528"/>
                    <a:gd name="T60" fmla="*/ 116 w 544"/>
                    <a:gd name="T61" fmla="*/ 502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4" h="528">
                      <a:moveTo>
                        <a:pt x="229" y="51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16" y="51"/>
                      </a:lnTo>
                      <a:lnTo>
                        <a:pt x="516" y="459"/>
                      </a:lnTo>
                      <a:lnTo>
                        <a:pt x="472" y="432"/>
                      </a:lnTo>
                      <a:lnTo>
                        <a:pt x="480" y="432"/>
                      </a:lnTo>
                      <a:lnTo>
                        <a:pt x="544" y="432"/>
                      </a:lnTo>
                      <a:lnTo>
                        <a:pt x="544" y="528"/>
                      </a:lnTo>
                      <a:lnTo>
                        <a:pt x="64" y="528"/>
                      </a:lnTo>
                      <a:cubicBezTo>
                        <a:pt x="0" y="528"/>
                        <a:pt x="0" y="432"/>
                        <a:pt x="64" y="432"/>
                      </a:cubicBezTo>
                      <a:lnTo>
                        <a:pt x="72" y="432"/>
                      </a:lnTo>
                      <a:lnTo>
                        <a:pt x="29" y="459"/>
                      </a:lnTo>
                      <a:lnTo>
                        <a:pt x="229" y="51"/>
                      </a:lnTo>
                      <a:close/>
                      <a:moveTo>
                        <a:pt x="116" y="502"/>
                      </a:moveTo>
                      <a:cubicBezTo>
                        <a:pt x="107" y="518"/>
                        <a:pt x="91" y="528"/>
                        <a:pt x="72" y="528"/>
                      </a:cubicBezTo>
                      <a:lnTo>
                        <a:pt x="64" y="528"/>
                      </a:lnTo>
                      <a:lnTo>
                        <a:pt x="64" y="432"/>
                      </a:lnTo>
                      <a:lnTo>
                        <a:pt x="480" y="432"/>
                      </a:lnTo>
                      <a:lnTo>
                        <a:pt x="480" y="528"/>
                      </a:lnTo>
                      <a:lnTo>
                        <a:pt x="472" y="528"/>
                      </a:lnTo>
                      <a:cubicBezTo>
                        <a:pt x="454" y="528"/>
                        <a:pt x="437" y="518"/>
                        <a:pt x="429" y="502"/>
                      </a:cubicBezTo>
                      <a:lnTo>
                        <a:pt x="229" y="94"/>
                      </a:lnTo>
                      <a:cubicBezTo>
                        <a:pt x="226" y="87"/>
                        <a:pt x="224" y="80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0"/>
                        <a:pt x="319" y="87"/>
                        <a:pt x="316" y="94"/>
                      </a:cubicBezTo>
                      <a:lnTo>
                        <a:pt x="116" y="502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0" cap="flat">
                  <a:solidFill>
                    <a:srgbClr val="98B9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21" name="Freeform 278"/>
                <p:cNvSpPr>
                  <a:spLocks/>
                </p:cNvSpPr>
                <p:nvPr/>
              </p:nvSpPr>
              <p:spPr bwMode="auto">
                <a:xfrm>
                  <a:off x="1893888" y="4067176"/>
                  <a:ext cx="1752600" cy="1209675"/>
                </a:xfrm>
                <a:custGeom>
                  <a:avLst/>
                  <a:gdLst>
                    <a:gd name="T0" fmla="*/ 59 w 18413"/>
                    <a:gd name="T1" fmla="*/ 12468 h 12709"/>
                    <a:gd name="T2" fmla="*/ 1371 w 18413"/>
                    <a:gd name="T3" fmla="*/ 12244 h 12709"/>
                    <a:gd name="T4" fmla="*/ 1398 w 18413"/>
                    <a:gd name="T5" fmla="*/ 12246 h 12709"/>
                    <a:gd name="T6" fmla="*/ 2694 w 18413"/>
                    <a:gd name="T7" fmla="*/ 12582 h 12709"/>
                    <a:gd name="T8" fmla="*/ 2648 w 18413"/>
                    <a:gd name="T9" fmla="*/ 12587 h 12709"/>
                    <a:gd name="T10" fmla="*/ 3960 w 18413"/>
                    <a:gd name="T11" fmla="*/ 11915 h 12709"/>
                    <a:gd name="T12" fmla="*/ 5269 w 18413"/>
                    <a:gd name="T13" fmla="*/ 11133 h 12709"/>
                    <a:gd name="T14" fmla="*/ 5248 w 18413"/>
                    <a:gd name="T15" fmla="*/ 11152 h 12709"/>
                    <a:gd name="T16" fmla="*/ 6544 w 18413"/>
                    <a:gd name="T17" fmla="*/ 9232 h 12709"/>
                    <a:gd name="T18" fmla="*/ 6539 w 18413"/>
                    <a:gd name="T19" fmla="*/ 9242 h 12709"/>
                    <a:gd name="T20" fmla="*/ 7851 w 18413"/>
                    <a:gd name="T21" fmla="*/ 6266 h 12709"/>
                    <a:gd name="T22" fmla="*/ 9150 w 18413"/>
                    <a:gd name="T23" fmla="*/ 4004 h 12709"/>
                    <a:gd name="T24" fmla="*/ 10461 w 18413"/>
                    <a:gd name="T25" fmla="*/ 1526 h 12709"/>
                    <a:gd name="T26" fmla="*/ 10499 w 18413"/>
                    <a:gd name="T27" fmla="*/ 1494 h 12709"/>
                    <a:gd name="T28" fmla="*/ 11795 w 18413"/>
                    <a:gd name="T29" fmla="*/ 1110 h 12709"/>
                    <a:gd name="T30" fmla="*/ 11782 w 18413"/>
                    <a:gd name="T31" fmla="*/ 1116 h 12709"/>
                    <a:gd name="T32" fmla="*/ 13094 w 18413"/>
                    <a:gd name="T33" fmla="*/ 380 h 12709"/>
                    <a:gd name="T34" fmla="*/ 13108 w 18413"/>
                    <a:gd name="T35" fmla="*/ 374 h 12709"/>
                    <a:gd name="T36" fmla="*/ 14420 w 18413"/>
                    <a:gd name="T37" fmla="*/ 6 h 12709"/>
                    <a:gd name="T38" fmla="*/ 14479 w 18413"/>
                    <a:gd name="T39" fmla="*/ 19 h 12709"/>
                    <a:gd name="T40" fmla="*/ 15775 w 18413"/>
                    <a:gd name="T41" fmla="*/ 1123 h 12709"/>
                    <a:gd name="T42" fmla="*/ 15782 w 18413"/>
                    <a:gd name="T43" fmla="*/ 1130 h 12709"/>
                    <a:gd name="T44" fmla="*/ 17094 w 18413"/>
                    <a:gd name="T45" fmla="*/ 2650 h 12709"/>
                    <a:gd name="T46" fmla="*/ 17107 w 18413"/>
                    <a:gd name="T47" fmla="*/ 2673 h 12709"/>
                    <a:gd name="T48" fmla="*/ 18403 w 18413"/>
                    <a:gd name="T49" fmla="*/ 6977 h 12709"/>
                    <a:gd name="T50" fmla="*/ 18360 w 18413"/>
                    <a:gd name="T51" fmla="*/ 7057 h 12709"/>
                    <a:gd name="T52" fmla="*/ 18280 w 18413"/>
                    <a:gd name="T53" fmla="*/ 7014 h 12709"/>
                    <a:gd name="T54" fmla="*/ 16984 w 18413"/>
                    <a:gd name="T55" fmla="*/ 2710 h 12709"/>
                    <a:gd name="T56" fmla="*/ 16997 w 18413"/>
                    <a:gd name="T57" fmla="*/ 2733 h 12709"/>
                    <a:gd name="T58" fmla="*/ 15685 w 18413"/>
                    <a:gd name="T59" fmla="*/ 1213 h 12709"/>
                    <a:gd name="T60" fmla="*/ 15692 w 18413"/>
                    <a:gd name="T61" fmla="*/ 1220 h 12709"/>
                    <a:gd name="T62" fmla="*/ 14396 w 18413"/>
                    <a:gd name="T63" fmla="*/ 116 h 12709"/>
                    <a:gd name="T64" fmla="*/ 14455 w 18413"/>
                    <a:gd name="T65" fmla="*/ 129 h 12709"/>
                    <a:gd name="T66" fmla="*/ 13143 w 18413"/>
                    <a:gd name="T67" fmla="*/ 497 h 12709"/>
                    <a:gd name="T68" fmla="*/ 13157 w 18413"/>
                    <a:gd name="T69" fmla="*/ 491 h 12709"/>
                    <a:gd name="T70" fmla="*/ 11845 w 18413"/>
                    <a:gd name="T71" fmla="*/ 1227 h 12709"/>
                    <a:gd name="T72" fmla="*/ 11832 w 18413"/>
                    <a:gd name="T73" fmla="*/ 1233 h 12709"/>
                    <a:gd name="T74" fmla="*/ 10536 w 18413"/>
                    <a:gd name="T75" fmla="*/ 1617 h 12709"/>
                    <a:gd name="T76" fmla="*/ 10574 w 18413"/>
                    <a:gd name="T77" fmla="*/ 1585 h 12709"/>
                    <a:gd name="T78" fmla="*/ 9261 w 18413"/>
                    <a:gd name="T79" fmla="*/ 4067 h 12709"/>
                    <a:gd name="T80" fmla="*/ 7968 w 18413"/>
                    <a:gd name="T81" fmla="*/ 6317 h 12709"/>
                    <a:gd name="T82" fmla="*/ 6656 w 18413"/>
                    <a:gd name="T83" fmla="*/ 9293 h 12709"/>
                    <a:gd name="T84" fmla="*/ 6651 w 18413"/>
                    <a:gd name="T85" fmla="*/ 9303 h 12709"/>
                    <a:gd name="T86" fmla="*/ 5355 w 18413"/>
                    <a:gd name="T87" fmla="*/ 11223 h 12709"/>
                    <a:gd name="T88" fmla="*/ 5334 w 18413"/>
                    <a:gd name="T89" fmla="*/ 11242 h 12709"/>
                    <a:gd name="T90" fmla="*/ 4019 w 18413"/>
                    <a:gd name="T91" fmla="*/ 12028 h 12709"/>
                    <a:gd name="T92" fmla="*/ 2707 w 18413"/>
                    <a:gd name="T93" fmla="*/ 12700 h 12709"/>
                    <a:gd name="T94" fmla="*/ 2661 w 18413"/>
                    <a:gd name="T95" fmla="*/ 12705 h 12709"/>
                    <a:gd name="T96" fmla="*/ 1365 w 18413"/>
                    <a:gd name="T97" fmla="*/ 12369 h 12709"/>
                    <a:gd name="T98" fmla="*/ 1392 w 18413"/>
                    <a:gd name="T99" fmla="*/ 12371 h 12709"/>
                    <a:gd name="T100" fmla="*/ 80 w 18413"/>
                    <a:gd name="T101" fmla="*/ 12595 h 12709"/>
                    <a:gd name="T102" fmla="*/ 6 w 18413"/>
                    <a:gd name="T103" fmla="*/ 12542 h 12709"/>
                    <a:gd name="T104" fmla="*/ 59 w 18413"/>
                    <a:gd name="T105" fmla="*/ 12468 h 1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413" h="12709">
                      <a:moveTo>
                        <a:pt x="59" y="12468"/>
                      </a:moveTo>
                      <a:lnTo>
                        <a:pt x="1371" y="12244"/>
                      </a:lnTo>
                      <a:cubicBezTo>
                        <a:pt x="1380" y="12243"/>
                        <a:pt x="1389" y="12243"/>
                        <a:pt x="1398" y="12246"/>
                      </a:cubicBezTo>
                      <a:lnTo>
                        <a:pt x="2694" y="12582"/>
                      </a:lnTo>
                      <a:lnTo>
                        <a:pt x="2648" y="12587"/>
                      </a:lnTo>
                      <a:lnTo>
                        <a:pt x="3960" y="11915"/>
                      </a:lnTo>
                      <a:lnTo>
                        <a:pt x="5269" y="11133"/>
                      </a:lnTo>
                      <a:lnTo>
                        <a:pt x="5248" y="11152"/>
                      </a:lnTo>
                      <a:lnTo>
                        <a:pt x="6544" y="9232"/>
                      </a:lnTo>
                      <a:lnTo>
                        <a:pt x="6539" y="9242"/>
                      </a:lnTo>
                      <a:lnTo>
                        <a:pt x="7851" y="6266"/>
                      </a:lnTo>
                      <a:lnTo>
                        <a:pt x="9150" y="4004"/>
                      </a:lnTo>
                      <a:lnTo>
                        <a:pt x="10461" y="1526"/>
                      </a:lnTo>
                      <a:cubicBezTo>
                        <a:pt x="10469" y="1510"/>
                        <a:pt x="10483" y="1499"/>
                        <a:pt x="10499" y="1494"/>
                      </a:cubicBezTo>
                      <a:lnTo>
                        <a:pt x="11795" y="1110"/>
                      </a:lnTo>
                      <a:lnTo>
                        <a:pt x="11782" y="1116"/>
                      </a:lnTo>
                      <a:lnTo>
                        <a:pt x="13094" y="380"/>
                      </a:lnTo>
                      <a:cubicBezTo>
                        <a:pt x="13099" y="377"/>
                        <a:pt x="13103" y="375"/>
                        <a:pt x="13108" y="374"/>
                      </a:cubicBezTo>
                      <a:lnTo>
                        <a:pt x="14420" y="6"/>
                      </a:lnTo>
                      <a:cubicBezTo>
                        <a:pt x="14441" y="0"/>
                        <a:pt x="14463" y="5"/>
                        <a:pt x="14479" y="19"/>
                      </a:cubicBezTo>
                      <a:lnTo>
                        <a:pt x="15775" y="1123"/>
                      </a:lnTo>
                      <a:cubicBezTo>
                        <a:pt x="15777" y="1125"/>
                        <a:pt x="15780" y="1127"/>
                        <a:pt x="15782" y="1130"/>
                      </a:cubicBezTo>
                      <a:lnTo>
                        <a:pt x="17094" y="2650"/>
                      </a:lnTo>
                      <a:cubicBezTo>
                        <a:pt x="17100" y="2656"/>
                        <a:pt x="17104" y="2664"/>
                        <a:pt x="17107" y="2673"/>
                      </a:cubicBezTo>
                      <a:lnTo>
                        <a:pt x="18403" y="6977"/>
                      </a:lnTo>
                      <a:cubicBezTo>
                        <a:pt x="18413" y="7011"/>
                        <a:pt x="18394" y="7047"/>
                        <a:pt x="18360" y="7057"/>
                      </a:cubicBezTo>
                      <a:cubicBezTo>
                        <a:pt x="18326" y="7067"/>
                        <a:pt x="18290" y="7048"/>
                        <a:pt x="18280" y="7014"/>
                      </a:cubicBezTo>
                      <a:lnTo>
                        <a:pt x="16984" y="2710"/>
                      </a:lnTo>
                      <a:lnTo>
                        <a:pt x="16997" y="2733"/>
                      </a:lnTo>
                      <a:lnTo>
                        <a:pt x="15685" y="1213"/>
                      </a:lnTo>
                      <a:lnTo>
                        <a:pt x="15692" y="1220"/>
                      </a:lnTo>
                      <a:lnTo>
                        <a:pt x="14396" y="116"/>
                      </a:lnTo>
                      <a:lnTo>
                        <a:pt x="14455" y="129"/>
                      </a:lnTo>
                      <a:lnTo>
                        <a:pt x="13143" y="497"/>
                      </a:lnTo>
                      <a:lnTo>
                        <a:pt x="13157" y="491"/>
                      </a:lnTo>
                      <a:lnTo>
                        <a:pt x="11845" y="1227"/>
                      </a:lnTo>
                      <a:cubicBezTo>
                        <a:pt x="11841" y="1230"/>
                        <a:pt x="11836" y="1231"/>
                        <a:pt x="11832" y="1233"/>
                      </a:cubicBezTo>
                      <a:lnTo>
                        <a:pt x="10536" y="1617"/>
                      </a:lnTo>
                      <a:lnTo>
                        <a:pt x="10574" y="1585"/>
                      </a:lnTo>
                      <a:lnTo>
                        <a:pt x="9261" y="4067"/>
                      </a:lnTo>
                      <a:lnTo>
                        <a:pt x="7968" y="6317"/>
                      </a:lnTo>
                      <a:lnTo>
                        <a:pt x="6656" y="9293"/>
                      </a:lnTo>
                      <a:cubicBezTo>
                        <a:pt x="6654" y="9297"/>
                        <a:pt x="6653" y="9300"/>
                        <a:pt x="6651" y="9303"/>
                      </a:cubicBezTo>
                      <a:lnTo>
                        <a:pt x="5355" y="11223"/>
                      </a:lnTo>
                      <a:cubicBezTo>
                        <a:pt x="5349" y="11231"/>
                        <a:pt x="5342" y="11238"/>
                        <a:pt x="5334" y="11242"/>
                      </a:cubicBezTo>
                      <a:lnTo>
                        <a:pt x="4019" y="12028"/>
                      </a:lnTo>
                      <a:lnTo>
                        <a:pt x="2707" y="12700"/>
                      </a:lnTo>
                      <a:cubicBezTo>
                        <a:pt x="2693" y="12708"/>
                        <a:pt x="2677" y="12709"/>
                        <a:pt x="2661" y="12705"/>
                      </a:cubicBezTo>
                      <a:lnTo>
                        <a:pt x="1365" y="12369"/>
                      </a:lnTo>
                      <a:lnTo>
                        <a:pt x="1392" y="12371"/>
                      </a:lnTo>
                      <a:lnTo>
                        <a:pt x="80" y="12595"/>
                      </a:lnTo>
                      <a:cubicBezTo>
                        <a:pt x="45" y="12601"/>
                        <a:pt x="12" y="12577"/>
                        <a:pt x="6" y="12542"/>
                      </a:cubicBezTo>
                      <a:cubicBezTo>
                        <a:pt x="0" y="12507"/>
                        <a:pt x="24" y="12474"/>
                        <a:pt x="59" y="12468"/>
                      </a:cubicBezTo>
                      <a:close/>
                    </a:path>
                  </a:pathLst>
                </a:custGeom>
                <a:solidFill>
                  <a:srgbClr val="4A7EBB"/>
                </a:solidFill>
                <a:ln w="1" cap="flat">
                  <a:solidFill>
                    <a:srgbClr val="4A7EBB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22" name="Freeform 279"/>
                <p:cNvSpPr>
                  <a:spLocks/>
                </p:cNvSpPr>
                <p:nvPr/>
              </p:nvSpPr>
              <p:spPr bwMode="auto">
                <a:xfrm>
                  <a:off x="1879602" y="5238750"/>
                  <a:ext cx="39687" cy="39688"/>
                </a:xfrm>
                <a:custGeom>
                  <a:avLst/>
                  <a:gdLst>
                    <a:gd name="T0" fmla="*/ 13 w 25"/>
                    <a:gd name="T1" fmla="*/ 1 h 25"/>
                    <a:gd name="T2" fmla="*/ 13 w 25"/>
                    <a:gd name="T3" fmla="*/ 0 h 25"/>
                    <a:gd name="T4" fmla="*/ 13 w 25"/>
                    <a:gd name="T5" fmla="*/ 1 h 25"/>
                    <a:gd name="T6" fmla="*/ 25 w 25"/>
                    <a:gd name="T7" fmla="*/ 13 h 25"/>
                    <a:gd name="T8" fmla="*/ 25 w 25"/>
                    <a:gd name="T9" fmla="*/ 13 h 25"/>
                    <a:gd name="T10" fmla="*/ 25 w 25"/>
                    <a:gd name="T11" fmla="*/ 13 h 25"/>
                    <a:gd name="T12" fmla="*/ 13 w 25"/>
                    <a:gd name="T13" fmla="*/ 25 h 25"/>
                    <a:gd name="T14" fmla="*/ 13 w 25"/>
                    <a:gd name="T15" fmla="*/ 25 h 25"/>
                    <a:gd name="T16" fmla="*/ 13 w 25"/>
                    <a:gd name="T17" fmla="*/ 25 h 25"/>
                    <a:gd name="T18" fmla="*/ 1 w 25"/>
                    <a:gd name="T19" fmla="*/ 13 h 25"/>
                    <a:gd name="T20" fmla="*/ 0 w 25"/>
                    <a:gd name="T21" fmla="*/ 13 h 25"/>
                    <a:gd name="T22" fmla="*/ 1 w 25"/>
                    <a:gd name="T23" fmla="*/ 13 h 25"/>
                    <a:gd name="T24" fmla="*/ 13 w 25"/>
                    <a:gd name="T2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3" y="1"/>
                      </a:move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23" name="Freeform 280"/>
                <p:cNvSpPr>
                  <a:spLocks noEditPoints="1"/>
                </p:cNvSpPr>
                <p:nvPr/>
              </p:nvSpPr>
              <p:spPr bwMode="auto">
                <a:xfrm>
                  <a:off x="1874839" y="5233989"/>
                  <a:ext cx="49212" cy="49213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24" name="Freeform 281"/>
                <p:cNvSpPr>
                  <a:spLocks/>
                </p:cNvSpPr>
                <p:nvPr/>
              </p:nvSpPr>
              <p:spPr bwMode="auto">
                <a:xfrm>
                  <a:off x="2003426" y="5218113"/>
                  <a:ext cx="39687" cy="39688"/>
                </a:xfrm>
                <a:custGeom>
                  <a:avLst/>
                  <a:gdLst>
                    <a:gd name="T0" fmla="*/ 13 w 25"/>
                    <a:gd name="T1" fmla="*/ 0 h 25"/>
                    <a:gd name="T2" fmla="*/ 13 w 25"/>
                    <a:gd name="T3" fmla="*/ 0 h 25"/>
                    <a:gd name="T4" fmla="*/ 13 w 25"/>
                    <a:gd name="T5" fmla="*/ 0 h 25"/>
                    <a:gd name="T6" fmla="*/ 25 w 25"/>
                    <a:gd name="T7" fmla="*/ 12 h 25"/>
                    <a:gd name="T8" fmla="*/ 25 w 25"/>
                    <a:gd name="T9" fmla="*/ 12 h 25"/>
                    <a:gd name="T10" fmla="*/ 25 w 25"/>
                    <a:gd name="T11" fmla="*/ 12 h 25"/>
                    <a:gd name="T12" fmla="*/ 13 w 25"/>
                    <a:gd name="T13" fmla="*/ 24 h 25"/>
                    <a:gd name="T14" fmla="*/ 13 w 25"/>
                    <a:gd name="T15" fmla="*/ 25 h 25"/>
                    <a:gd name="T16" fmla="*/ 13 w 25"/>
                    <a:gd name="T17" fmla="*/ 24 h 25"/>
                    <a:gd name="T18" fmla="*/ 1 w 25"/>
                    <a:gd name="T19" fmla="*/ 12 h 25"/>
                    <a:gd name="T20" fmla="*/ 0 w 25"/>
                    <a:gd name="T21" fmla="*/ 12 h 25"/>
                    <a:gd name="T22" fmla="*/ 1 w 25"/>
                    <a:gd name="T23" fmla="*/ 12 h 25"/>
                    <a:gd name="T24" fmla="*/ 13 w 2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13" y="25"/>
                      </a:lnTo>
                      <a:lnTo>
                        <a:pt x="13" y="2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25" name="Freeform 282"/>
                <p:cNvSpPr>
                  <a:spLocks noEditPoints="1"/>
                </p:cNvSpPr>
                <p:nvPr/>
              </p:nvSpPr>
              <p:spPr bwMode="auto">
                <a:xfrm>
                  <a:off x="1997075" y="5211764"/>
                  <a:ext cx="50800" cy="50800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26" name="Freeform 283"/>
                <p:cNvSpPr>
                  <a:spLocks/>
                </p:cNvSpPr>
                <p:nvPr/>
              </p:nvSpPr>
              <p:spPr bwMode="auto">
                <a:xfrm>
                  <a:off x="2128839" y="5249864"/>
                  <a:ext cx="39687" cy="39688"/>
                </a:xfrm>
                <a:custGeom>
                  <a:avLst/>
                  <a:gdLst>
                    <a:gd name="T0" fmla="*/ 12 w 25"/>
                    <a:gd name="T1" fmla="*/ 1 h 25"/>
                    <a:gd name="T2" fmla="*/ 12 w 25"/>
                    <a:gd name="T3" fmla="*/ 0 h 25"/>
                    <a:gd name="T4" fmla="*/ 12 w 25"/>
                    <a:gd name="T5" fmla="*/ 1 h 25"/>
                    <a:gd name="T6" fmla="*/ 24 w 25"/>
                    <a:gd name="T7" fmla="*/ 13 h 25"/>
                    <a:gd name="T8" fmla="*/ 25 w 25"/>
                    <a:gd name="T9" fmla="*/ 13 h 25"/>
                    <a:gd name="T10" fmla="*/ 24 w 25"/>
                    <a:gd name="T11" fmla="*/ 13 h 25"/>
                    <a:gd name="T12" fmla="*/ 12 w 25"/>
                    <a:gd name="T13" fmla="*/ 25 h 25"/>
                    <a:gd name="T14" fmla="*/ 12 w 25"/>
                    <a:gd name="T15" fmla="*/ 25 h 25"/>
                    <a:gd name="T16" fmla="*/ 12 w 25"/>
                    <a:gd name="T17" fmla="*/ 25 h 25"/>
                    <a:gd name="T18" fmla="*/ 0 w 25"/>
                    <a:gd name="T19" fmla="*/ 13 h 25"/>
                    <a:gd name="T20" fmla="*/ 0 w 25"/>
                    <a:gd name="T21" fmla="*/ 13 h 25"/>
                    <a:gd name="T22" fmla="*/ 0 w 25"/>
                    <a:gd name="T23" fmla="*/ 13 h 25"/>
                    <a:gd name="T24" fmla="*/ 12 w 25"/>
                    <a:gd name="T2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2" y="1"/>
                      </a:move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24" y="13"/>
                      </a:lnTo>
                      <a:lnTo>
                        <a:pt x="25" y="13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27" name="Freeform 284"/>
                <p:cNvSpPr>
                  <a:spLocks noEditPoints="1"/>
                </p:cNvSpPr>
                <p:nvPr/>
              </p:nvSpPr>
              <p:spPr bwMode="auto">
                <a:xfrm>
                  <a:off x="2122488" y="5243514"/>
                  <a:ext cx="50800" cy="50800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28" name="Freeform 285"/>
                <p:cNvSpPr>
                  <a:spLocks/>
                </p:cNvSpPr>
                <p:nvPr/>
              </p:nvSpPr>
              <p:spPr bwMode="auto">
                <a:xfrm>
                  <a:off x="2252665" y="5186364"/>
                  <a:ext cx="39687" cy="39688"/>
                </a:xfrm>
                <a:custGeom>
                  <a:avLst/>
                  <a:gdLst>
                    <a:gd name="T0" fmla="*/ 12 w 25"/>
                    <a:gd name="T1" fmla="*/ 0 h 25"/>
                    <a:gd name="T2" fmla="*/ 12 w 25"/>
                    <a:gd name="T3" fmla="*/ 0 h 25"/>
                    <a:gd name="T4" fmla="*/ 12 w 25"/>
                    <a:gd name="T5" fmla="*/ 0 h 25"/>
                    <a:gd name="T6" fmla="*/ 24 w 25"/>
                    <a:gd name="T7" fmla="*/ 12 h 25"/>
                    <a:gd name="T8" fmla="*/ 25 w 25"/>
                    <a:gd name="T9" fmla="*/ 12 h 25"/>
                    <a:gd name="T10" fmla="*/ 24 w 25"/>
                    <a:gd name="T11" fmla="*/ 12 h 25"/>
                    <a:gd name="T12" fmla="*/ 12 w 25"/>
                    <a:gd name="T13" fmla="*/ 24 h 25"/>
                    <a:gd name="T14" fmla="*/ 12 w 25"/>
                    <a:gd name="T15" fmla="*/ 25 h 25"/>
                    <a:gd name="T16" fmla="*/ 12 w 25"/>
                    <a:gd name="T17" fmla="*/ 24 h 25"/>
                    <a:gd name="T18" fmla="*/ 0 w 25"/>
                    <a:gd name="T19" fmla="*/ 12 h 25"/>
                    <a:gd name="T20" fmla="*/ 0 w 25"/>
                    <a:gd name="T21" fmla="*/ 12 h 25"/>
                    <a:gd name="T22" fmla="*/ 0 w 25"/>
                    <a:gd name="T23" fmla="*/ 12 h 25"/>
                    <a:gd name="T24" fmla="*/ 12 w 2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29" name="Freeform 286"/>
                <p:cNvSpPr>
                  <a:spLocks noEditPoints="1"/>
                </p:cNvSpPr>
                <p:nvPr/>
              </p:nvSpPr>
              <p:spPr bwMode="auto">
                <a:xfrm>
                  <a:off x="2246314" y="5180013"/>
                  <a:ext cx="49212" cy="50800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30" name="Freeform 287"/>
                <p:cNvSpPr>
                  <a:spLocks/>
                </p:cNvSpPr>
                <p:nvPr/>
              </p:nvSpPr>
              <p:spPr bwMode="auto">
                <a:xfrm>
                  <a:off x="2376490" y="5113338"/>
                  <a:ext cx="39687" cy="39688"/>
                </a:xfrm>
                <a:custGeom>
                  <a:avLst/>
                  <a:gdLst>
                    <a:gd name="T0" fmla="*/ 13 w 25"/>
                    <a:gd name="T1" fmla="*/ 0 h 25"/>
                    <a:gd name="T2" fmla="*/ 13 w 25"/>
                    <a:gd name="T3" fmla="*/ 0 h 25"/>
                    <a:gd name="T4" fmla="*/ 13 w 25"/>
                    <a:gd name="T5" fmla="*/ 0 h 25"/>
                    <a:gd name="T6" fmla="*/ 25 w 25"/>
                    <a:gd name="T7" fmla="*/ 12 h 25"/>
                    <a:gd name="T8" fmla="*/ 25 w 25"/>
                    <a:gd name="T9" fmla="*/ 12 h 25"/>
                    <a:gd name="T10" fmla="*/ 25 w 25"/>
                    <a:gd name="T11" fmla="*/ 12 h 25"/>
                    <a:gd name="T12" fmla="*/ 13 w 25"/>
                    <a:gd name="T13" fmla="*/ 24 h 25"/>
                    <a:gd name="T14" fmla="*/ 13 w 25"/>
                    <a:gd name="T15" fmla="*/ 25 h 25"/>
                    <a:gd name="T16" fmla="*/ 13 w 25"/>
                    <a:gd name="T17" fmla="*/ 24 h 25"/>
                    <a:gd name="T18" fmla="*/ 1 w 25"/>
                    <a:gd name="T19" fmla="*/ 12 h 25"/>
                    <a:gd name="T20" fmla="*/ 0 w 25"/>
                    <a:gd name="T21" fmla="*/ 12 h 25"/>
                    <a:gd name="T22" fmla="*/ 1 w 25"/>
                    <a:gd name="T23" fmla="*/ 12 h 25"/>
                    <a:gd name="T24" fmla="*/ 13 w 2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13" y="25"/>
                      </a:lnTo>
                      <a:lnTo>
                        <a:pt x="13" y="2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31" name="Freeform 288"/>
                <p:cNvSpPr>
                  <a:spLocks noEditPoints="1"/>
                </p:cNvSpPr>
                <p:nvPr/>
              </p:nvSpPr>
              <p:spPr bwMode="auto">
                <a:xfrm>
                  <a:off x="2370139" y="5106989"/>
                  <a:ext cx="50800" cy="50800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32" name="Freeform 289"/>
                <p:cNvSpPr>
                  <a:spLocks/>
                </p:cNvSpPr>
                <p:nvPr/>
              </p:nvSpPr>
              <p:spPr bwMode="auto">
                <a:xfrm>
                  <a:off x="2501902" y="4929188"/>
                  <a:ext cx="39687" cy="38100"/>
                </a:xfrm>
                <a:custGeom>
                  <a:avLst/>
                  <a:gdLst>
                    <a:gd name="T0" fmla="*/ 12 w 25"/>
                    <a:gd name="T1" fmla="*/ 0 h 24"/>
                    <a:gd name="T2" fmla="*/ 12 w 25"/>
                    <a:gd name="T3" fmla="*/ 0 h 24"/>
                    <a:gd name="T4" fmla="*/ 12 w 25"/>
                    <a:gd name="T5" fmla="*/ 0 h 24"/>
                    <a:gd name="T6" fmla="*/ 24 w 25"/>
                    <a:gd name="T7" fmla="*/ 12 h 24"/>
                    <a:gd name="T8" fmla="*/ 25 w 25"/>
                    <a:gd name="T9" fmla="*/ 12 h 24"/>
                    <a:gd name="T10" fmla="*/ 24 w 25"/>
                    <a:gd name="T11" fmla="*/ 12 h 24"/>
                    <a:gd name="T12" fmla="*/ 12 w 25"/>
                    <a:gd name="T13" fmla="*/ 24 h 24"/>
                    <a:gd name="T14" fmla="*/ 12 w 25"/>
                    <a:gd name="T15" fmla="*/ 24 h 24"/>
                    <a:gd name="T16" fmla="*/ 12 w 25"/>
                    <a:gd name="T17" fmla="*/ 24 h 24"/>
                    <a:gd name="T18" fmla="*/ 0 w 25"/>
                    <a:gd name="T19" fmla="*/ 12 h 24"/>
                    <a:gd name="T20" fmla="*/ 0 w 25"/>
                    <a:gd name="T21" fmla="*/ 12 h 24"/>
                    <a:gd name="T22" fmla="*/ 0 w 25"/>
                    <a:gd name="T23" fmla="*/ 12 h 24"/>
                    <a:gd name="T24" fmla="*/ 12 w 25"/>
                    <a:gd name="T2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33" name="Freeform 290"/>
                <p:cNvSpPr>
                  <a:spLocks noEditPoints="1"/>
                </p:cNvSpPr>
                <p:nvPr/>
              </p:nvSpPr>
              <p:spPr bwMode="auto">
                <a:xfrm>
                  <a:off x="2495551" y="4922839"/>
                  <a:ext cx="50800" cy="49213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34" name="Freeform 291"/>
                <p:cNvSpPr>
                  <a:spLocks/>
                </p:cNvSpPr>
                <p:nvPr/>
              </p:nvSpPr>
              <p:spPr bwMode="auto">
                <a:xfrm>
                  <a:off x="2625726" y="4646613"/>
                  <a:ext cx="39687" cy="39688"/>
                </a:xfrm>
                <a:custGeom>
                  <a:avLst/>
                  <a:gdLst>
                    <a:gd name="T0" fmla="*/ 12 w 25"/>
                    <a:gd name="T1" fmla="*/ 0 h 25"/>
                    <a:gd name="T2" fmla="*/ 12 w 25"/>
                    <a:gd name="T3" fmla="*/ 0 h 25"/>
                    <a:gd name="T4" fmla="*/ 12 w 25"/>
                    <a:gd name="T5" fmla="*/ 0 h 25"/>
                    <a:gd name="T6" fmla="*/ 24 w 25"/>
                    <a:gd name="T7" fmla="*/ 12 h 25"/>
                    <a:gd name="T8" fmla="*/ 25 w 25"/>
                    <a:gd name="T9" fmla="*/ 12 h 25"/>
                    <a:gd name="T10" fmla="*/ 24 w 25"/>
                    <a:gd name="T11" fmla="*/ 12 h 25"/>
                    <a:gd name="T12" fmla="*/ 12 w 25"/>
                    <a:gd name="T13" fmla="*/ 24 h 25"/>
                    <a:gd name="T14" fmla="*/ 12 w 25"/>
                    <a:gd name="T15" fmla="*/ 25 h 25"/>
                    <a:gd name="T16" fmla="*/ 12 w 25"/>
                    <a:gd name="T17" fmla="*/ 24 h 25"/>
                    <a:gd name="T18" fmla="*/ 0 w 25"/>
                    <a:gd name="T19" fmla="*/ 12 h 25"/>
                    <a:gd name="T20" fmla="*/ 0 w 25"/>
                    <a:gd name="T21" fmla="*/ 12 h 25"/>
                    <a:gd name="T22" fmla="*/ 0 w 25"/>
                    <a:gd name="T23" fmla="*/ 12 h 25"/>
                    <a:gd name="T24" fmla="*/ 12 w 2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35" name="Freeform 292"/>
                <p:cNvSpPr>
                  <a:spLocks noEditPoints="1"/>
                </p:cNvSpPr>
                <p:nvPr/>
              </p:nvSpPr>
              <p:spPr bwMode="auto">
                <a:xfrm>
                  <a:off x="2619375" y="4640263"/>
                  <a:ext cx="50800" cy="50800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36" name="Freeform 293"/>
                <p:cNvSpPr>
                  <a:spLocks/>
                </p:cNvSpPr>
                <p:nvPr/>
              </p:nvSpPr>
              <p:spPr bwMode="auto">
                <a:xfrm>
                  <a:off x="2749551" y="4430714"/>
                  <a:ext cx="39687" cy="39688"/>
                </a:xfrm>
                <a:custGeom>
                  <a:avLst/>
                  <a:gdLst>
                    <a:gd name="T0" fmla="*/ 13 w 25"/>
                    <a:gd name="T1" fmla="*/ 0 h 25"/>
                    <a:gd name="T2" fmla="*/ 13 w 25"/>
                    <a:gd name="T3" fmla="*/ 0 h 25"/>
                    <a:gd name="T4" fmla="*/ 13 w 25"/>
                    <a:gd name="T5" fmla="*/ 0 h 25"/>
                    <a:gd name="T6" fmla="*/ 25 w 25"/>
                    <a:gd name="T7" fmla="*/ 12 h 25"/>
                    <a:gd name="T8" fmla="*/ 25 w 25"/>
                    <a:gd name="T9" fmla="*/ 12 h 25"/>
                    <a:gd name="T10" fmla="*/ 25 w 25"/>
                    <a:gd name="T11" fmla="*/ 12 h 25"/>
                    <a:gd name="T12" fmla="*/ 13 w 25"/>
                    <a:gd name="T13" fmla="*/ 24 h 25"/>
                    <a:gd name="T14" fmla="*/ 13 w 25"/>
                    <a:gd name="T15" fmla="*/ 25 h 25"/>
                    <a:gd name="T16" fmla="*/ 13 w 25"/>
                    <a:gd name="T17" fmla="*/ 24 h 25"/>
                    <a:gd name="T18" fmla="*/ 1 w 25"/>
                    <a:gd name="T19" fmla="*/ 12 h 25"/>
                    <a:gd name="T20" fmla="*/ 0 w 25"/>
                    <a:gd name="T21" fmla="*/ 12 h 25"/>
                    <a:gd name="T22" fmla="*/ 1 w 25"/>
                    <a:gd name="T23" fmla="*/ 12 h 25"/>
                    <a:gd name="T24" fmla="*/ 13 w 2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13" y="25"/>
                      </a:lnTo>
                      <a:lnTo>
                        <a:pt x="13" y="2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37" name="Freeform 294"/>
                <p:cNvSpPr>
                  <a:spLocks noEditPoints="1"/>
                </p:cNvSpPr>
                <p:nvPr/>
              </p:nvSpPr>
              <p:spPr bwMode="auto">
                <a:xfrm>
                  <a:off x="2744788" y="4424364"/>
                  <a:ext cx="50800" cy="49213"/>
                </a:xfrm>
                <a:custGeom>
                  <a:avLst/>
                  <a:gdLst>
                    <a:gd name="T0" fmla="*/ 239 w 544"/>
                    <a:gd name="T1" fmla="*/ 39 h 528"/>
                    <a:gd name="T2" fmla="*/ 224 w 544"/>
                    <a:gd name="T3" fmla="*/ 72 h 528"/>
                    <a:gd name="T4" fmla="*/ 224 w 544"/>
                    <a:gd name="T5" fmla="*/ 64 h 528"/>
                    <a:gd name="T6" fmla="*/ 320 w 544"/>
                    <a:gd name="T7" fmla="*/ 64 h 528"/>
                    <a:gd name="T8" fmla="*/ 320 w 544"/>
                    <a:gd name="T9" fmla="*/ 72 h 528"/>
                    <a:gd name="T10" fmla="*/ 306 w 544"/>
                    <a:gd name="T11" fmla="*/ 39 h 528"/>
                    <a:gd name="T12" fmla="*/ 506 w 544"/>
                    <a:gd name="T13" fmla="*/ 239 h 528"/>
                    <a:gd name="T14" fmla="*/ 472 w 544"/>
                    <a:gd name="T15" fmla="*/ 224 h 528"/>
                    <a:gd name="T16" fmla="*/ 480 w 544"/>
                    <a:gd name="T17" fmla="*/ 224 h 528"/>
                    <a:gd name="T18" fmla="*/ 544 w 544"/>
                    <a:gd name="T19" fmla="*/ 224 h 528"/>
                    <a:gd name="T20" fmla="*/ 544 w 544"/>
                    <a:gd name="T21" fmla="*/ 320 h 528"/>
                    <a:gd name="T22" fmla="*/ 472 w 544"/>
                    <a:gd name="T23" fmla="*/ 320 h 528"/>
                    <a:gd name="T24" fmla="*/ 506 w 544"/>
                    <a:gd name="T25" fmla="*/ 306 h 528"/>
                    <a:gd name="T26" fmla="*/ 306 w 544"/>
                    <a:gd name="T27" fmla="*/ 506 h 528"/>
                    <a:gd name="T28" fmla="*/ 320 w 544"/>
                    <a:gd name="T29" fmla="*/ 472 h 528"/>
                    <a:gd name="T30" fmla="*/ 320 w 544"/>
                    <a:gd name="T31" fmla="*/ 480 h 528"/>
                    <a:gd name="T32" fmla="*/ 272 w 544"/>
                    <a:gd name="T33" fmla="*/ 528 h 528"/>
                    <a:gd name="T34" fmla="*/ 224 w 544"/>
                    <a:gd name="T35" fmla="*/ 480 h 528"/>
                    <a:gd name="T36" fmla="*/ 224 w 544"/>
                    <a:gd name="T37" fmla="*/ 472 h 528"/>
                    <a:gd name="T38" fmla="*/ 239 w 544"/>
                    <a:gd name="T39" fmla="*/ 506 h 528"/>
                    <a:gd name="T40" fmla="*/ 39 w 544"/>
                    <a:gd name="T41" fmla="*/ 306 h 528"/>
                    <a:gd name="T42" fmla="*/ 72 w 544"/>
                    <a:gd name="T43" fmla="*/ 320 h 528"/>
                    <a:gd name="T44" fmla="*/ 64 w 544"/>
                    <a:gd name="T45" fmla="*/ 320 h 528"/>
                    <a:gd name="T46" fmla="*/ 64 w 544"/>
                    <a:gd name="T47" fmla="*/ 224 h 528"/>
                    <a:gd name="T48" fmla="*/ 72 w 544"/>
                    <a:gd name="T49" fmla="*/ 224 h 528"/>
                    <a:gd name="T50" fmla="*/ 39 w 544"/>
                    <a:gd name="T51" fmla="*/ 239 h 528"/>
                    <a:gd name="T52" fmla="*/ 239 w 544"/>
                    <a:gd name="T53" fmla="*/ 39 h 528"/>
                    <a:gd name="T54" fmla="*/ 106 w 544"/>
                    <a:gd name="T55" fmla="*/ 306 h 528"/>
                    <a:gd name="T56" fmla="*/ 72 w 544"/>
                    <a:gd name="T57" fmla="*/ 320 h 528"/>
                    <a:gd name="T58" fmla="*/ 64 w 544"/>
                    <a:gd name="T59" fmla="*/ 320 h 528"/>
                    <a:gd name="T60" fmla="*/ 64 w 544"/>
                    <a:gd name="T61" fmla="*/ 224 h 528"/>
                    <a:gd name="T62" fmla="*/ 72 w 544"/>
                    <a:gd name="T63" fmla="*/ 224 h 528"/>
                    <a:gd name="T64" fmla="*/ 106 w 544"/>
                    <a:gd name="T65" fmla="*/ 239 h 528"/>
                    <a:gd name="T66" fmla="*/ 306 w 544"/>
                    <a:gd name="T67" fmla="*/ 439 h 528"/>
                    <a:gd name="T68" fmla="*/ 320 w 544"/>
                    <a:gd name="T69" fmla="*/ 472 h 528"/>
                    <a:gd name="T70" fmla="*/ 320 w 544"/>
                    <a:gd name="T71" fmla="*/ 480 h 528"/>
                    <a:gd name="T72" fmla="*/ 224 w 544"/>
                    <a:gd name="T73" fmla="*/ 480 h 528"/>
                    <a:gd name="T74" fmla="*/ 224 w 544"/>
                    <a:gd name="T75" fmla="*/ 472 h 528"/>
                    <a:gd name="T76" fmla="*/ 239 w 544"/>
                    <a:gd name="T77" fmla="*/ 439 h 528"/>
                    <a:gd name="T78" fmla="*/ 439 w 544"/>
                    <a:gd name="T79" fmla="*/ 239 h 528"/>
                    <a:gd name="T80" fmla="*/ 472 w 544"/>
                    <a:gd name="T81" fmla="*/ 224 h 528"/>
                    <a:gd name="T82" fmla="*/ 480 w 544"/>
                    <a:gd name="T83" fmla="*/ 224 h 528"/>
                    <a:gd name="T84" fmla="*/ 480 w 544"/>
                    <a:gd name="T85" fmla="*/ 320 h 528"/>
                    <a:gd name="T86" fmla="*/ 472 w 544"/>
                    <a:gd name="T87" fmla="*/ 320 h 528"/>
                    <a:gd name="T88" fmla="*/ 439 w 544"/>
                    <a:gd name="T89" fmla="*/ 306 h 528"/>
                    <a:gd name="T90" fmla="*/ 239 w 544"/>
                    <a:gd name="T91" fmla="*/ 106 h 528"/>
                    <a:gd name="T92" fmla="*/ 224 w 544"/>
                    <a:gd name="T93" fmla="*/ 72 h 528"/>
                    <a:gd name="T94" fmla="*/ 224 w 544"/>
                    <a:gd name="T95" fmla="*/ 64 h 528"/>
                    <a:gd name="T96" fmla="*/ 320 w 544"/>
                    <a:gd name="T97" fmla="*/ 64 h 528"/>
                    <a:gd name="T98" fmla="*/ 320 w 544"/>
                    <a:gd name="T99" fmla="*/ 72 h 528"/>
                    <a:gd name="T100" fmla="*/ 306 w 544"/>
                    <a:gd name="T101" fmla="*/ 106 h 528"/>
                    <a:gd name="T102" fmla="*/ 106 w 544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44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lnTo>
                        <a:pt x="544" y="224"/>
                      </a:lnTo>
                      <a:lnTo>
                        <a:pt x="544" y="320"/>
                      </a:ln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38" name="Freeform 295"/>
                <p:cNvSpPr>
                  <a:spLocks/>
                </p:cNvSpPr>
                <p:nvPr/>
              </p:nvSpPr>
              <p:spPr bwMode="auto">
                <a:xfrm>
                  <a:off x="2873377" y="4194176"/>
                  <a:ext cx="39687" cy="39688"/>
                </a:xfrm>
                <a:custGeom>
                  <a:avLst/>
                  <a:gdLst>
                    <a:gd name="T0" fmla="*/ 13 w 25"/>
                    <a:gd name="T1" fmla="*/ 0 h 25"/>
                    <a:gd name="T2" fmla="*/ 13 w 25"/>
                    <a:gd name="T3" fmla="*/ 0 h 25"/>
                    <a:gd name="T4" fmla="*/ 13 w 25"/>
                    <a:gd name="T5" fmla="*/ 0 h 25"/>
                    <a:gd name="T6" fmla="*/ 25 w 25"/>
                    <a:gd name="T7" fmla="*/ 12 h 25"/>
                    <a:gd name="T8" fmla="*/ 25 w 25"/>
                    <a:gd name="T9" fmla="*/ 12 h 25"/>
                    <a:gd name="T10" fmla="*/ 25 w 25"/>
                    <a:gd name="T11" fmla="*/ 12 h 25"/>
                    <a:gd name="T12" fmla="*/ 13 w 25"/>
                    <a:gd name="T13" fmla="*/ 24 h 25"/>
                    <a:gd name="T14" fmla="*/ 13 w 25"/>
                    <a:gd name="T15" fmla="*/ 25 h 25"/>
                    <a:gd name="T16" fmla="*/ 13 w 25"/>
                    <a:gd name="T17" fmla="*/ 24 h 25"/>
                    <a:gd name="T18" fmla="*/ 1 w 25"/>
                    <a:gd name="T19" fmla="*/ 12 h 25"/>
                    <a:gd name="T20" fmla="*/ 0 w 25"/>
                    <a:gd name="T21" fmla="*/ 12 h 25"/>
                    <a:gd name="T22" fmla="*/ 1 w 25"/>
                    <a:gd name="T23" fmla="*/ 12 h 25"/>
                    <a:gd name="T24" fmla="*/ 13 w 2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13" y="25"/>
                      </a:lnTo>
                      <a:lnTo>
                        <a:pt x="13" y="2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39" name="Freeform 296"/>
                <p:cNvSpPr>
                  <a:spLocks noEditPoints="1"/>
                </p:cNvSpPr>
                <p:nvPr/>
              </p:nvSpPr>
              <p:spPr bwMode="auto">
                <a:xfrm>
                  <a:off x="2867025" y="4187825"/>
                  <a:ext cx="50800" cy="50800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40" name="Freeform 297"/>
                <p:cNvSpPr>
                  <a:spLocks/>
                </p:cNvSpPr>
                <p:nvPr/>
              </p:nvSpPr>
              <p:spPr bwMode="auto">
                <a:xfrm>
                  <a:off x="2998790" y="4159251"/>
                  <a:ext cx="39687" cy="39688"/>
                </a:xfrm>
                <a:custGeom>
                  <a:avLst/>
                  <a:gdLst>
                    <a:gd name="T0" fmla="*/ 12 w 25"/>
                    <a:gd name="T1" fmla="*/ 0 h 25"/>
                    <a:gd name="T2" fmla="*/ 12 w 25"/>
                    <a:gd name="T3" fmla="*/ 0 h 25"/>
                    <a:gd name="T4" fmla="*/ 12 w 25"/>
                    <a:gd name="T5" fmla="*/ 0 h 25"/>
                    <a:gd name="T6" fmla="*/ 24 w 25"/>
                    <a:gd name="T7" fmla="*/ 12 h 25"/>
                    <a:gd name="T8" fmla="*/ 25 w 25"/>
                    <a:gd name="T9" fmla="*/ 12 h 25"/>
                    <a:gd name="T10" fmla="*/ 24 w 25"/>
                    <a:gd name="T11" fmla="*/ 12 h 25"/>
                    <a:gd name="T12" fmla="*/ 12 w 25"/>
                    <a:gd name="T13" fmla="*/ 24 h 25"/>
                    <a:gd name="T14" fmla="*/ 12 w 25"/>
                    <a:gd name="T15" fmla="*/ 25 h 25"/>
                    <a:gd name="T16" fmla="*/ 12 w 25"/>
                    <a:gd name="T17" fmla="*/ 24 h 25"/>
                    <a:gd name="T18" fmla="*/ 0 w 25"/>
                    <a:gd name="T19" fmla="*/ 12 h 25"/>
                    <a:gd name="T20" fmla="*/ 0 w 25"/>
                    <a:gd name="T21" fmla="*/ 12 h 25"/>
                    <a:gd name="T22" fmla="*/ 0 w 25"/>
                    <a:gd name="T23" fmla="*/ 12 h 25"/>
                    <a:gd name="T24" fmla="*/ 12 w 2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41" name="Freeform 298"/>
                <p:cNvSpPr>
                  <a:spLocks noEditPoints="1"/>
                </p:cNvSpPr>
                <p:nvPr/>
              </p:nvSpPr>
              <p:spPr bwMode="auto">
                <a:xfrm>
                  <a:off x="2992439" y="4152900"/>
                  <a:ext cx="50800" cy="50800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42" name="Freeform 299"/>
                <p:cNvSpPr>
                  <a:spLocks/>
                </p:cNvSpPr>
                <p:nvPr/>
              </p:nvSpPr>
              <p:spPr bwMode="auto">
                <a:xfrm>
                  <a:off x="3124202" y="4089400"/>
                  <a:ext cx="39687" cy="38100"/>
                </a:xfrm>
                <a:custGeom>
                  <a:avLst/>
                  <a:gdLst>
                    <a:gd name="T0" fmla="*/ 12 w 25"/>
                    <a:gd name="T1" fmla="*/ 0 h 24"/>
                    <a:gd name="T2" fmla="*/ 12 w 25"/>
                    <a:gd name="T3" fmla="*/ 0 h 24"/>
                    <a:gd name="T4" fmla="*/ 12 w 25"/>
                    <a:gd name="T5" fmla="*/ 0 h 24"/>
                    <a:gd name="T6" fmla="*/ 24 w 25"/>
                    <a:gd name="T7" fmla="*/ 12 h 24"/>
                    <a:gd name="T8" fmla="*/ 25 w 25"/>
                    <a:gd name="T9" fmla="*/ 12 h 24"/>
                    <a:gd name="T10" fmla="*/ 24 w 25"/>
                    <a:gd name="T11" fmla="*/ 12 h 24"/>
                    <a:gd name="T12" fmla="*/ 12 w 25"/>
                    <a:gd name="T13" fmla="*/ 24 h 24"/>
                    <a:gd name="T14" fmla="*/ 12 w 25"/>
                    <a:gd name="T15" fmla="*/ 24 h 24"/>
                    <a:gd name="T16" fmla="*/ 12 w 25"/>
                    <a:gd name="T17" fmla="*/ 24 h 24"/>
                    <a:gd name="T18" fmla="*/ 0 w 25"/>
                    <a:gd name="T19" fmla="*/ 12 h 24"/>
                    <a:gd name="T20" fmla="*/ 0 w 25"/>
                    <a:gd name="T21" fmla="*/ 12 h 24"/>
                    <a:gd name="T22" fmla="*/ 0 w 25"/>
                    <a:gd name="T23" fmla="*/ 12 h 24"/>
                    <a:gd name="T24" fmla="*/ 12 w 25"/>
                    <a:gd name="T2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43" name="Freeform 300"/>
                <p:cNvSpPr>
                  <a:spLocks noEditPoints="1"/>
                </p:cNvSpPr>
                <p:nvPr/>
              </p:nvSpPr>
              <p:spPr bwMode="auto">
                <a:xfrm>
                  <a:off x="3117851" y="4083051"/>
                  <a:ext cx="49212" cy="49213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44" name="Freeform 301"/>
                <p:cNvSpPr>
                  <a:spLocks/>
                </p:cNvSpPr>
                <p:nvPr/>
              </p:nvSpPr>
              <p:spPr bwMode="auto">
                <a:xfrm>
                  <a:off x="3246439" y="4051301"/>
                  <a:ext cx="39687" cy="39688"/>
                </a:xfrm>
                <a:custGeom>
                  <a:avLst/>
                  <a:gdLst>
                    <a:gd name="T0" fmla="*/ 13 w 25"/>
                    <a:gd name="T1" fmla="*/ 1 h 25"/>
                    <a:gd name="T2" fmla="*/ 13 w 25"/>
                    <a:gd name="T3" fmla="*/ 0 h 25"/>
                    <a:gd name="T4" fmla="*/ 13 w 25"/>
                    <a:gd name="T5" fmla="*/ 1 h 25"/>
                    <a:gd name="T6" fmla="*/ 25 w 25"/>
                    <a:gd name="T7" fmla="*/ 13 h 25"/>
                    <a:gd name="T8" fmla="*/ 25 w 25"/>
                    <a:gd name="T9" fmla="*/ 13 h 25"/>
                    <a:gd name="T10" fmla="*/ 25 w 25"/>
                    <a:gd name="T11" fmla="*/ 13 h 25"/>
                    <a:gd name="T12" fmla="*/ 13 w 25"/>
                    <a:gd name="T13" fmla="*/ 25 h 25"/>
                    <a:gd name="T14" fmla="*/ 13 w 25"/>
                    <a:gd name="T15" fmla="*/ 25 h 25"/>
                    <a:gd name="T16" fmla="*/ 13 w 25"/>
                    <a:gd name="T17" fmla="*/ 25 h 25"/>
                    <a:gd name="T18" fmla="*/ 1 w 25"/>
                    <a:gd name="T19" fmla="*/ 13 h 25"/>
                    <a:gd name="T20" fmla="*/ 0 w 25"/>
                    <a:gd name="T21" fmla="*/ 13 h 25"/>
                    <a:gd name="T22" fmla="*/ 1 w 25"/>
                    <a:gd name="T23" fmla="*/ 13 h 25"/>
                    <a:gd name="T24" fmla="*/ 13 w 25"/>
                    <a:gd name="T2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3" y="1"/>
                      </a:move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45" name="Freeform 302"/>
                <p:cNvSpPr>
                  <a:spLocks noEditPoints="1"/>
                </p:cNvSpPr>
                <p:nvPr/>
              </p:nvSpPr>
              <p:spPr bwMode="auto">
                <a:xfrm>
                  <a:off x="3240088" y="4046539"/>
                  <a:ext cx="50800" cy="49213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46" name="Freeform 303"/>
                <p:cNvSpPr>
                  <a:spLocks/>
                </p:cNvSpPr>
                <p:nvPr/>
              </p:nvSpPr>
              <p:spPr bwMode="auto">
                <a:xfrm>
                  <a:off x="3371851" y="4159251"/>
                  <a:ext cx="39687" cy="39688"/>
                </a:xfrm>
                <a:custGeom>
                  <a:avLst/>
                  <a:gdLst>
                    <a:gd name="T0" fmla="*/ 13 w 25"/>
                    <a:gd name="T1" fmla="*/ 0 h 25"/>
                    <a:gd name="T2" fmla="*/ 13 w 25"/>
                    <a:gd name="T3" fmla="*/ 0 h 25"/>
                    <a:gd name="T4" fmla="*/ 13 w 25"/>
                    <a:gd name="T5" fmla="*/ 0 h 25"/>
                    <a:gd name="T6" fmla="*/ 24 w 25"/>
                    <a:gd name="T7" fmla="*/ 12 h 25"/>
                    <a:gd name="T8" fmla="*/ 25 w 25"/>
                    <a:gd name="T9" fmla="*/ 12 h 25"/>
                    <a:gd name="T10" fmla="*/ 24 w 25"/>
                    <a:gd name="T11" fmla="*/ 12 h 25"/>
                    <a:gd name="T12" fmla="*/ 13 w 25"/>
                    <a:gd name="T13" fmla="*/ 24 h 25"/>
                    <a:gd name="T14" fmla="*/ 13 w 25"/>
                    <a:gd name="T15" fmla="*/ 25 h 25"/>
                    <a:gd name="T16" fmla="*/ 13 w 25"/>
                    <a:gd name="T17" fmla="*/ 24 h 25"/>
                    <a:gd name="T18" fmla="*/ 1 w 25"/>
                    <a:gd name="T19" fmla="*/ 12 h 25"/>
                    <a:gd name="T20" fmla="*/ 0 w 25"/>
                    <a:gd name="T21" fmla="*/ 12 h 25"/>
                    <a:gd name="T22" fmla="*/ 1 w 25"/>
                    <a:gd name="T23" fmla="*/ 12 h 25"/>
                    <a:gd name="T24" fmla="*/ 13 w 2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13" y="24"/>
                      </a:lnTo>
                      <a:lnTo>
                        <a:pt x="13" y="25"/>
                      </a:lnTo>
                      <a:lnTo>
                        <a:pt x="13" y="2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47" name="Freeform 304"/>
                <p:cNvSpPr>
                  <a:spLocks noEditPoints="1"/>
                </p:cNvSpPr>
                <p:nvPr/>
              </p:nvSpPr>
              <p:spPr bwMode="auto">
                <a:xfrm>
                  <a:off x="3365500" y="4152900"/>
                  <a:ext cx="50800" cy="50800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48" name="Freeform 305"/>
                <p:cNvSpPr>
                  <a:spLocks/>
                </p:cNvSpPr>
                <p:nvPr/>
              </p:nvSpPr>
              <p:spPr bwMode="auto">
                <a:xfrm>
                  <a:off x="3495677" y="4303713"/>
                  <a:ext cx="39687" cy="39688"/>
                </a:xfrm>
                <a:custGeom>
                  <a:avLst/>
                  <a:gdLst>
                    <a:gd name="T0" fmla="*/ 12 w 25"/>
                    <a:gd name="T1" fmla="*/ 0 h 25"/>
                    <a:gd name="T2" fmla="*/ 12 w 25"/>
                    <a:gd name="T3" fmla="*/ 0 h 25"/>
                    <a:gd name="T4" fmla="*/ 12 w 25"/>
                    <a:gd name="T5" fmla="*/ 0 h 25"/>
                    <a:gd name="T6" fmla="*/ 24 w 25"/>
                    <a:gd name="T7" fmla="*/ 12 h 25"/>
                    <a:gd name="T8" fmla="*/ 25 w 25"/>
                    <a:gd name="T9" fmla="*/ 12 h 25"/>
                    <a:gd name="T10" fmla="*/ 24 w 25"/>
                    <a:gd name="T11" fmla="*/ 12 h 25"/>
                    <a:gd name="T12" fmla="*/ 12 w 25"/>
                    <a:gd name="T13" fmla="*/ 24 h 25"/>
                    <a:gd name="T14" fmla="*/ 12 w 25"/>
                    <a:gd name="T15" fmla="*/ 25 h 25"/>
                    <a:gd name="T16" fmla="*/ 12 w 25"/>
                    <a:gd name="T17" fmla="*/ 24 h 25"/>
                    <a:gd name="T18" fmla="*/ 0 w 25"/>
                    <a:gd name="T19" fmla="*/ 12 h 25"/>
                    <a:gd name="T20" fmla="*/ 0 w 25"/>
                    <a:gd name="T21" fmla="*/ 12 h 25"/>
                    <a:gd name="T22" fmla="*/ 0 w 25"/>
                    <a:gd name="T23" fmla="*/ 12 h 25"/>
                    <a:gd name="T24" fmla="*/ 12 w 2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49" name="Freeform 306"/>
                <p:cNvSpPr>
                  <a:spLocks noEditPoints="1"/>
                </p:cNvSpPr>
                <p:nvPr/>
              </p:nvSpPr>
              <p:spPr bwMode="auto">
                <a:xfrm>
                  <a:off x="3489325" y="4297364"/>
                  <a:ext cx="50800" cy="50800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50" name="Freeform 307"/>
                <p:cNvSpPr>
                  <a:spLocks/>
                </p:cNvSpPr>
                <p:nvPr/>
              </p:nvSpPr>
              <p:spPr bwMode="auto">
                <a:xfrm>
                  <a:off x="3619502" y="4713288"/>
                  <a:ext cx="39687" cy="39688"/>
                </a:xfrm>
                <a:custGeom>
                  <a:avLst/>
                  <a:gdLst>
                    <a:gd name="T0" fmla="*/ 13 w 25"/>
                    <a:gd name="T1" fmla="*/ 1 h 25"/>
                    <a:gd name="T2" fmla="*/ 13 w 25"/>
                    <a:gd name="T3" fmla="*/ 0 h 25"/>
                    <a:gd name="T4" fmla="*/ 13 w 25"/>
                    <a:gd name="T5" fmla="*/ 1 h 25"/>
                    <a:gd name="T6" fmla="*/ 25 w 25"/>
                    <a:gd name="T7" fmla="*/ 13 h 25"/>
                    <a:gd name="T8" fmla="*/ 25 w 25"/>
                    <a:gd name="T9" fmla="*/ 13 h 25"/>
                    <a:gd name="T10" fmla="*/ 25 w 25"/>
                    <a:gd name="T11" fmla="*/ 13 h 25"/>
                    <a:gd name="T12" fmla="*/ 13 w 25"/>
                    <a:gd name="T13" fmla="*/ 25 h 25"/>
                    <a:gd name="T14" fmla="*/ 13 w 25"/>
                    <a:gd name="T15" fmla="*/ 25 h 25"/>
                    <a:gd name="T16" fmla="*/ 13 w 25"/>
                    <a:gd name="T17" fmla="*/ 25 h 25"/>
                    <a:gd name="T18" fmla="*/ 1 w 25"/>
                    <a:gd name="T19" fmla="*/ 13 h 25"/>
                    <a:gd name="T20" fmla="*/ 0 w 25"/>
                    <a:gd name="T21" fmla="*/ 13 h 25"/>
                    <a:gd name="T22" fmla="*/ 1 w 25"/>
                    <a:gd name="T23" fmla="*/ 13 h 25"/>
                    <a:gd name="T24" fmla="*/ 13 w 25"/>
                    <a:gd name="T2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5">
                      <a:moveTo>
                        <a:pt x="13" y="1"/>
                      </a:move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51" name="Freeform 308"/>
                <p:cNvSpPr>
                  <a:spLocks noEditPoints="1"/>
                </p:cNvSpPr>
                <p:nvPr/>
              </p:nvSpPr>
              <p:spPr bwMode="auto">
                <a:xfrm>
                  <a:off x="3614739" y="4706939"/>
                  <a:ext cx="49212" cy="50800"/>
                </a:xfrm>
                <a:custGeom>
                  <a:avLst/>
                  <a:gdLst>
                    <a:gd name="T0" fmla="*/ 239 w 528"/>
                    <a:gd name="T1" fmla="*/ 39 h 528"/>
                    <a:gd name="T2" fmla="*/ 224 w 528"/>
                    <a:gd name="T3" fmla="*/ 72 h 528"/>
                    <a:gd name="T4" fmla="*/ 224 w 528"/>
                    <a:gd name="T5" fmla="*/ 64 h 528"/>
                    <a:gd name="T6" fmla="*/ 320 w 528"/>
                    <a:gd name="T7" fmla="*/ 64 h 528"/>
                    <a:gd name="T8" fmla="*/ 320 w 528"/>
                    <a:gd name="T9" fmla="*/ 72 h 528"/>
                    <a:gd name="T10" fmla="*/ 306 w 528"/>
                    <a:gd name="T11" fmla="*/ 39 h 528"/>
                    <a:gd name="T12" fmla="*/ 506 w 528"/>
                    <a:gd name="T13" fmla="*/ 239 h 528"/>
                    <a:gd name="T14" fmla="*/ 472 w 528"/>
                    <a:gd name="T15" fmla="*/ 224 h 528"/>
                    <a:gd name="T16" fmla="*/ 480 w 528"/>
                    <a:gd name="T17" fmla="*/ 224 h 528"/>
                    <a:gd name="T18" fmla="*/ 528 w 528"/>
                    <a:gd name="T19" fmla="*/ 272 h 528"/>
                    <a:gd name="T20" fmla="*/ 480 w 528"/>
                    <a:gd name="T21" fmla="*/ 320 h 528"/>
                    <a:gd name="T22" fmla="*/ 472 w 528"/>
                    <a:gd name="T23" fmla="*/ 320 h 528"/>
                    <a:gd name="T24" fmla="*/ 506 w 528"/>
                    <a:gd name="T25" fmla="*/ 306 h 528"/>
                    <a:gd name="T26" fmla="*/ 306 w 528"/>
                    <a:gd name="T27" fmla="*/ 506 h 528"/>
                    <a:gd name="T28" fmla="*/ 320 w 528"/>
                    <a:gd name="T29" fmla="*/ 472 h 528"/>
                    <a:gd name="T30" fmla="*/ 320 w 528"/>
                    <a:gd name="T31" fmla="*/ 480 h 528"/>
                    <a:gd name="T32" fmla="*/ 272 w 528"/>
                    <a:gd name="T33" fmla="*/ 528 h 528"/>
                    <a:gd name="T34" fmla="*/ 224 w 528"/>
                    <a:gd name="T35" fmla="*/ 480 h 528"/>
                    <a:gd name="T36" fmla="*/ 224 w 528"/>
                    <a:gd name="T37" fmla="*/ 472 h 528"/>
                    <a:gd name="T38" fmla="*/ 239 w 528"/>
                    <a:gd name="T39" fmla="*/ 506 h 528"/>
                    <a:gd name="T40" fmla="*/ 39 w 528"/>
                    <a:gd name="T41" fmla="*/ 306 h 528"/>
                    <a:gd name="T42" fmla="*/ 72 w 528"/>
                    <a:gd name="T43" fmla="*/ 320 h 528"/>
                    <a:gd name="T44" fmla="*/ 64 w 528"/>
                    <a:gd name="T45" fmla="*/ 320 h 528"/>
                    <a:gd name="T46" fmla="*/ 64 w 528"/>
                    <a:gd name="T47" fmla="*/ 224 h 528"/>
                    <a:gd name="T48" fmla="*/ 72 w 528"/>
                    <a:gd name="T49" fmla="*/ 224 h 528"/>
                    <a:gd name="T50" fmla="*/ 39 w 528"/>
                    <a:gd name="T51" fmla="*/ 239 h 528"/>
                    <a:gd name="T52" fmla="*/ 239 w 528"/>
                    <a:gd name="T53" fmla="*/ 39 h 528"/>
                    <a:gd name="T54" fmla="*/ 106 w 528"/>
                    <a:gd name="T55" fmla="*/ 306 h 528"/>
                    <a:gd name="T56" fmla="*/ 72 w 528"/>
                    <a:gd name="T57" fmla="*/ 320 h 528"/>
                    <a:gd name="T58" fmla="*/ 64 w 528"/>
                    <a:gd name="T59" fmla="*/ 320 h 528"/>
                    <a:gd name="T60" fmla="*/ 64 w 528"/>
                    <a:gd name="T61" fmla="*/ 224 h 528"/>
                    <a:gd name="T62" fmla="*/ 72 w 528"/>
                    <a:gd name="T63" fmla="*/ 224 h 528"/>
                    <a:gd name="T64" fmla="*/ 106 w 528"/>
                    <a:gd name="T65" fmla="*/ 239 h 528"/>
                    <a:gd name="T66" fmla="*/ 306 w 528"/>
                    <a:gd name="T67" fmla="*/ 439 h 528"/>
                    <a:gd name="T68" fmla="*/ 320 w 528"/>
                    <a:gd name="T69" fmla="*/ 472 h 528"/>
                    <a:gd name="T70" fmla="*/ 320 w 528"/>
                    <a:gd name="T71" fmla="*/ 480 h 528"/>
                    <a:gd name="T72" fmla="*/ 224 w 528"/>
                    <a:gd name="T73" fmla="*/ 480 h 528"/>
                    <a:gd name="T74" fmla="*/ 224 w 528"/>
                    <a:gd name="T75" fmla="*/ 472 h 528"/>
                    <a:gd name="T76" fmla="*/ 239 w 528"/>
                    <a:gd name="T77" fmla="*/ 439 h 528"/>
                    <a:gd name="T78" fmla="*/ 439 w 528"/>
                    <a:gd name="T79" fmla="*/ 239 h 528"/>
                    <a:gd name="T80" fmla="*/ 472 w 528"/>
                    <a:gd name="T81" fmla="*/ 224 h 528"/>
                    <a:gd name="T82" fmla="*/ 480 w 528"/>
                    <a:gd name="T83" fmla="*/ 224 h 528"/>
                    <a:gd name="T84" fmla="*/ 480 w 528"/>
                    <a:gd name="T85" fmla="*/ 320 h 528"/>
                    <a:gd name="T86" fmla="*/ 472 w 528"/>
                    <a:gd name="T87" fmla="*/ 320 h 528"/>
                    <a:gd name="T88" fmla="*/ 439 w 528"/>
                    <a:gd name="T89" fmla="*/ 306 h 528"/>
                    <a:gd name="T90" fmla="*/ 239 w 528"/>
                    <a:gd name="T91" fmla="*/ 106 h 528"/>
                    <a:gd name="T92" fmla="*/ 224 w 528"/>
                    <a:gd name="T93" fmla="*/ 72 h 528"/>
                    <a:gd name="T94" fmla="*/ 224 w 528"/>
                    <a:gd name="T95" fmla="*/ 64 h 528"/>
                    <a:gd name="T96" fmla="*/ 320 w 528"/>
                    <a:gd name="T97" fmla="*/ 64 h 528"/>
                    <a:gd name="T98" fmla="*/ 320 w 528"/>
                    <a:gd name="T99" fmla="*/ 72 h 528"/>
                    <a:gd name="T100" fmla="*/ 306 w 528"/>
                    <a:gd name="T101" fmla="*/ 106 h 528"/>
                    <a:gd name="T102" fmla="*/ 106 w 528"/>
                    <a:gd name="T103" fmla="*/ 30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528">
                      <a:moveTo>
                        <a:pt x="239" y="39"/>
                      </a:moveTo>
                      <a:lnTo>
                        <a:pt x="224" y="72"/>
                      </a:lnTo>
                      <a:lnTo>
                        <a:pt x="224" y="64"/>
                      </a:lnTo>
                      <a:cubicBezTo>
                        <a:pt x="224" y="0"/>
                        <a:pt x="320" y="0"/>
                        <a:pt x="320" y="64"/>
                      </a:cubicBezTo>
                      <a:lnTo>
                        <a:pt x="320" y="72"/>
                      </a:lnTo>
                      <a:lnTo>
                        <a:pt x="306" y="39"/>
                      </a:lnTo>
                      <a:lnTo>
                        <a:pt x="506" y="239"/>
                      </a:lnTo>
                      <a:lnTo>
                        <a:pt x="472" y="224"/>
                      </a:lnTo>
                      <a:lnTo>
                        <a:pt x="480" y="224"/>
                      </a:lnTo>
                      <a:cubicBezTo>
                        <a:pt x="507" y="224"/>
                        <a:pt x="528" y="246"/>
                        <a:pt x="528" y="272"/>
                      </a:cubicBezTo>
                      <a:cubicBezTo>
                        <a:pt x="528" y="299"/>
                        <a:pt x="507" y="320"/>
                        <a:pt x="480" y="320"/>
                      </a:cubicBezTo>
                      <a:lnTo>
                        <a:pt x="472" y="320"/>
                      </a:lnTo>
                      <a:lnTo>
                        <a:pt x="506" y="306"/>
                      </a:lnTo>
                      <a:lnTo>
                        <a:pt x="306" y="506"/>
                      </a:lnTo>
                      <a:lnTo>
                        <a:pt x="320" y="472"/>
                      </a:lnTo>
                      <a:lnTo>
                        <a:pt x="320" y="480"/>
                      </a:lnTo>
                      <a:cubicBezTo>
                        <a:pt x="320" y="507"/>
                        <a:pt x="299" y="528"/>
                        <a:pt x="272" y="528"/>
                      </a:cubicBezTo>
                      <a:cubicBezTo>
                        <a:pt x="246" y="528"/>
                        <a:pt x="224" y="507"/>
                        <a:pt x="224" y="480"/>
                      </a:cubicBezTo>
                      <a:lnTo>
                        <a:pt x="224" y="472"/>
                      </a:lnTo>
                      <a:lnTo>
                        <a:pt x="239" y="506"/>
                      </a:lnTo>
                      <a:lnTo>
                        <a:pt x="39" y="306"/>
                      </a:lnTo>
                      <a:lnTo>
                        <a:pt x="72" y="320"/>
                      </a:lnTo>
                      <a:lnTo>
                        <a:pt x="64" y="320"/>
                      </a:lnTo>
                      <a:cubicBezTo>
                        <a:pt x="0" y="320"/>
                        <a:pt x="0" y="224"/>
                        <a:pt x="64" y="224"/>
                      </a:cubicBezTo>
                      <a:lnTo>
                        <a:pt x="72" y="224"/>
                      </a:lnTo>
                      <a:lnTo>
                        <a:pt x="39" y="239"/>
                      </a:lnTo>
                      <a:lnTo>
                        <a:pt x="239" y="39"/>
                      </a:lnTo>
                      <a:close/>
                      <a:moveTo>
                        <a:pt x="106" y="306"/>
                      </a:moveTo>
                      <a:cubicBezTo>
                        <a:pt x="97" y="315"/>
                        <a:pt x="85" y="320"/>
                        <a:pt x="72" y="320"/>
                      </a:cubicBezTo>
                      <a:lnTo>
                        <a:pt x="64" y="320"/>
                      </a:lnTo>
                      <a:lnTo>
                        <a:pt x="64" y="224"/>
                      </a:lnTo>
                      <a:lnTo>
                        <a:pt x="72" y="224"/>
                      </a:lnTo>
                      <a:cubicBezTo>
                        <a:pt x="85" y="224"/>
                        <a:pt x="97" y="230"/>
                        <a:pt x="106" y="239"/>
                      </a:cubicBezTo>
                      <a:lnTo>
                        <a:pt x="306" y="439"/>
                      </a:lnTo>
                      <a:cubicBezTo>
                        <a:pt x="315" y="448"/>
                        <a:pt x="320" y="460"/>
                        <a:pt x="320" y="472"/>
                      </a:cubicBezTo>
                      <a:lnTo>
                        <a:pt x="320" y="480"/>
                      </a:lnTo>
                      <a:lnTo>
                        <a:pt x="224" y="480"/>
                      </a:lnTo>
                      <a:lnTo>
                        <a:pt x="224" y="472"/>
                      </a:lnTo>
                      <a:cubicBezTo>
                        <a:pt x="224" y="460"/>
                        <a:pt x="230" y="448"/>
                        <a:pt x="239" y="439"/>
                      </a:cubicBezTo>
                      <a:lnTo>
                        <a:pt x="439" y="239"/>
                      </a:lnTo>
                      <a:cubicBezTo>
                        <a:pt x="448" y="230"/>
                        <a:pt x="460" y="224"/>
                        <a:pt x="472" y="224"/>
                      </a:cubicBezTo>
                      <a:lnTo>
                        <a:pt x="480" y="224"/>
                      </a:lnTo>
                      <a:lnTo>
                        <a:pt x="480" y="320"/>
                      </a:lnTo>
                      <a:lnTo>
                        <a:pt x="472" y="320"/>
                      </a:lnTo>
                      <a:cubicBezTo>
                        <a:pt x="460" y="320"/>
                        <a:pt x="448" y="315"/>
                        <a:pt x="439" y="306"/>
                      </a:cubicBezTo>
                      <a:lnTo>
                        <a:pt x="239" y="106"/>
                      </a:lnTo>
                      <a:cubicBezTo>
                        <a:pt x="230" y="97"/>
                        <a:pt x="224" y="85"/>
                        <a:pt x="224" y="72"/>
                      </a:cubicBezTo>
                      <a:lnTo>
                        <a:pt x="224" y="64"/>
                      </a:lnTo>
                      <a:lnTo>
                        <a:pt x="320" y="64"/>
                      </a:lnTo>
                      <a:lnTo>
                        <a:pt x="320" y="72"/>
                      </a:lnTo>
                      <a:cubicBezTo>
                        <a:pt x="320" y="85"/>
                        <a:pt x="315" y="97"/>
                        <a:pt x="306" y="106"/>
                      </a:cubicBezTo>
                      <a:lnTo>
                        <a:pt x="106" y="306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52" name="Freeform 309"/>
                <p:cNvSpPr>
                  <a:spLocks/>
                </p:cNvSpPr>
                <p:nvPr/>
              </p:nvSpPr>
              <p:spPr bwMode="auto">
                <a:xfrm>
                  <a:off x="1893888" y="4208464"/>
                  <a:ext cx="1752600" cy="1157288"/>
                </a:xfrm>
                <a:custGeom>
                  <a:avLst/>
                  <a:gdLst>
                    <a:gd name="T0" fmla="*/ 108 w 18417"/>
                    <a:gd name="T1" fmla="*/ 11165 h 12150"/>
                    <a:gd name="T2" fmla="*/ 1420 w 18417"/>
                    <a:gd name="T3" fmla="*/ 12029 h 12150"/>
                    <a:gd name="T4" fmla="*/ 1352 w 18417"/>
                    <a:gd name="T5" fmla="*/ 12027 h 12150"/>
                    <a:gd name="T6" fmla="*/ 2648 w 18417"/>
                    <a:gd name="T7" fmla="*/ 11275 h 12150"/>
                    <a:gd name="T8" fmla="*/ 2657 w 18417"/>
                    <a:gd name="T9" fmla="*/ 11271 h 12150"/>
                    <a:gd name="T10" fmla="*/ 3969 w 18417"/>
                    <a:gd name="T11" fmla="*/ 10759 h 12150"/>
                    <a:gd name="T12" fmla="*/ 5275 w 18417"/>
                    <a:gd name="T13" fmla="*/ 10090 h 12150"/>
                    <a:gd name="T14" fmla="*/ 6567 w 18417"/>
                    <a:gd name="T15" fmla="*/ 9308 h 12150"/>
                    <a:gd name="T16" fmla="*/ 6541 w 18417"/>
                    <a:gd name="T17" fmla="*/ 9339 h 12150"/>
                    <a:gd name="T18" fmla="*/ 7853 w 18417"/>
                    <a:gd name="T19" fmla="*/ 6043 h 12150"/>
                    <a:gd name="T20" fmla="*/ 7860 w 18417"/>
                    <a:gd name="T21" fmla="*/ 6030 h 12150"/>
                    <a:gd name="T22" fmla="*/ 9156 w 18417"/>
                    <a:gd name="T23" fmla="*/ 4174 h 12150"/>
                    <a:gd name="T24" fmla="*/ 10464 w 18417"/>
                    <a:gd name="T25" fmla="*/ 1669 h 12150"/>
                    <a:gd name="T26" fmla="*/ 10498 w 18417"/>
                    <a:gd name="T27" fmla="*/ 1639 h 12150"/>
                    <a:gd name="T28" fmla="*/ 11794 w 18417"/>
                    <a:gd name="T29" fmla="*/ 1143 h 12150"/>
                    <a:gd name="T30" fmla="*/ 13113 w 18417"/>
                    <a:gd name="T31" fmla="*/ 820 h 12150"/>
                    <a:gd name="T32" fmla="*/ 13095 w 18417"/>
                    <a:gd name="T33" fmla="*/ 828 h 12150"/>
                    <a:gd name="T34" fmla="*/ 14407 w 18417"/>
                    <a:gd name="T35" fmla="*/ 12 h 12150"/>
                    <a:gd name="T36" fmla="*/ 14458 w 18417"/>
                    <a:gd name="T37" fmla="*/ 5 h 12150"/>
                    <a:gd name="T38" fmla="*/ 15754 w 18417"/>
                    <a:gd name="T39" fmla="*/ 373 h 12150"/>
                    <a:gd name="T40" fmla="*/ 15796 w 18417"/>
                    <a:gd name="T41" fmla="*/ 412 h 12150"/>
                    <a:gd name="T42" fmla="*/ 17108 w 18417"/>
                    <a:gd name="T43" fmla="*/ 3900 h 12150"/>
                    <a:gd name="T44" fmla="*/ 18405 w 18417"/>
                    <a:gd name="T45" fmla="*/ 7533 h 12150"/>
                    <a:gd name="T46" fmla="*/ 18366 w 18417"/>
                    <a:gd name="T47" fmla="*/ 7615 h 12150"/>
                    <a:gd name="T48" fmla="*/ 18284 w 18417"/>
                    <a:gd name="T49" fmla="*/ 7576 h 12150"/>
                    <a:gd name="T50" fmla="*/ 16989 w 18417"/>
                    <a:gd name="T51" fmla="*/ 3945 h 12150"/>
                    <a:gd name="T52" fmla="*/ 15677 w 18417"/>
                    <a:gd name="T53" fmla="*/ 457 h 12150"/>
                    <a:gd name="T54" fmla="*/ 15719 w 18417"/>
                    <a:gd name="T55" fmla="*/ 496 h 12150"/>
                    <a:gd name="T56" fmla="*/ 14423 w 18417"/>
                    <a:gd name="T57" fmla="*/ 128 h 12150"/>
                    <a:gd name="T58" fmla="*/ 14474 w 18417"/>
                    <a:gd name="T59" fmla="*/ 121 h 12150"/>
                    <a:gd name="T60" fmla="*/ 13162 w 18417"/>
                    <a:gd name="T61" fmla="*/ 937 h 12150"/>
                    <a:gd name="T62" fmla="*/ 13144 w 18417"/>
                    <a:gd name="T63" fmla="*/ 945 h 12150"/>
                    <a:gd name="T64" fmla="*/ 11839 w 18417"/>
                    <a:gd name="T65" fmla="*/ 1262 h 12150"/>
                    <a:gd name="T66" fmla="*/ 10543 w 18417"/>
                    <a:gd name="T67" fmla="*/ 1758 h 12150"/>
                    <a:gd name="T68" fmla="*/ 10577 w 18417"/>
                    <a:gd name="T69" fmla="*/ 1728 h 12150"/>
                    <a:gd name="T70" fmla="*/ 9261 w 18417"/>
                    <a:gd name="T71" fmla="*/ 4247 h 12150"/>
                    <a:gd name="T72" fmla="*/ 7965 w 18417"/>
                    <a:gd name="T73" fmla="*/ 6103 h 12150"/>
                    <a:gd name="T74" fmla="*/ 7972 w 18417"/>
                    <a:gd name="T75" fmla="*/ 6090 h 12150"/>
                    <a:gd name="T76" fmla="*/ 6660 w 18417"/>
                    <a:gd name="T77" fmla="*/ 9386 h 12150"/>
                    <a:gd name="T78" fmla="*/ 6634 w 18417"/>
                    <a:gd name="T79" fmla="*/ 9417 h 12150"/>
                    <a:gd name="T80" fmla="*/ 5334 w 18417"/>
                    <a:gd name="T81" fmla="*/ 10203 h 12150"/>
                    <a:gd name="T82" fmla="*/ 4016 w 18417"/>
                    <a:gd name="T83" fmla="*/ 10878 h 12150"/>
                    <a:gd name="T84" fmla="*/ 2704 w 18417"/>
                    <a:gd name="T85" fmla="*/ 11390 h 12150"/>
                    <a:gd name="T86" fmla="*/ 2713 w 18417"/>
                    <a:gd name="T87" fmla="*/ 11386 h 12150"/>
                    <a:gd name="T88" fmla="*/ 1417 w 18417"/>
                    <a:gd name="T89" fmla="*/ 12138 h 12150"/>
                    <a:gd name="T90" fmla="*/ 1349 w 18417"/>
                    <a:gd name="T91" fmla="*/ 12136 h 12150"/>
                    <a:gd name="T92" fmla="*/ 37 w 18417"/>
                    <a:gd name="T93" fmla="*/ 11272 h 12150"/>
                    <a:gd name="T94" fmla="*/ 19 w 18417"/>
                    <a:gd name="T95" fmla="*/ 11183 h 12150"/>
                    <a:gd name="T96" fmla="*/ 108 w 18417"/>
                    <a:gd name="T97" fmla="*/ 11165 h 12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8417" h="12150">
                      <a:moveTo>
                        <a:pt x="108" y="11165"/>
                      </a:moveTo>
                      <a:lnTo>
                        <a:pt x="1420" y="12029"/>
                      </a:lnTo>
                      <a:lnTo>
                        <a:pt x="1352" y="12027"/>
                      </a:lnTo>
                      <a:lnTo>
                        <a:pt x="2648" y="11275"/>
                      </a:lnTo>
                      <a:cubicBezTo>
                        <a:pt x="2651" y="11273"/>
                        <a:pt x="2654" y="11272"/>
                        <a:pt x="2657" y="11271"/>
                      </a:cubicBezTo>
                      <a:lnTo>
                        <a:pt x="3969" y="10759"/>
                      </a:lnTo>
                      <a:lnTo>
                        <a:pt x="5275" y="10090"/>
                      </a:lnTo>
                      <a:lnTo>
                        <a:pt x="6567" y="9308"/>
                      </a:lnTo>
                      <a:lnTo>
                        <a:pt x="6541" y="9339"/>
                      </a:lnTo>
                      <a:lnTo>
                        <a:pt x="7853" y="6043"/>
                      </a:lnTo>
                      <a:cubicBezTo>
                        <a:pt x="7855" y="6038"/>
                        <a:pt x="7857" y="6034"/>
                        <a:pt x="7860" y="6030"/>
                      </a:cubicBezTo>
                      <a:lnTo>
                        <a:pt x="9156" y="4174"/>
                      </a:lnTo>
                      <a:lnTo>
                        <a:pt x="10464" y="1669"/>
                      </a:lnTo>
                      <a:cubicBezTo>
                        <a:pt x="10471" y="1655"/>
                        <a:pt x="10483" y="1644"/>
                        <a:pt x="10498" y="1639"/>
                      </a:cubicBezTo>
                      <a:lnTo>
                        <a:pt x="11794" y="1143"/>
                      </a:lnTo>
                      <a:lnTo>
                        <a:pt x="13113" y="820"/>
                      </a:lnTo>
                      <a:lnTo>
                        <a:pt x="13095" y="828"/>
                      </a:lnTo>
                      <a:lnTo>
                        <a:pt x="14407" y="12"/>
                      </a:lnTo>
                      <a:cubicBezTo>
                        <a:pt x="14422" y="3"/>
                        <a:pt x="14441" y="0"/>
                        <a:pt x="14458" y="5"/>
                      </a:cubicBezTo>
                      <a:lnTo>
                        <a:pt x="15754" y="373"/>
                      </a:lnTo>
                      <a:cubicBezTo>
                        <a:pt x="15773" y="378"/>
                        <a:pt x="15789" y="393"/>
                        <a:pt x="15796" y="412"/>
                      </a:cubicBezTo>
                      <a:lnTo>
                        <a:pt x="17108" y="3900"/>
                      </a:lnTo>
                      <a:lnTo>
                        <a:pt x="18405" y="7533"/>
                      </a:lnTo>
                      <a:cubicBezTo>
                        <a:pt x="18417" y="7566"/>
                        <a:pt x="18399" y="7603"/>
                        <a:pt x="18366" y="7615"/>
                      </a:cubicBezTo>
                      <a:cubicBezTo>
                        <a:pt x="18333" y="7627"/>
                        <a:pt x="18296" y="7609"/>
                        <a:pt x="18284" y="7576"/>
                      </a:cubicBezTo>
                      <a:lnTo>
                        <a:pt x="16989" y="3945"/>
                      </a:lnTo>
                      <a:lnTo>
                        <a:pt x="15677" y="457"/>
                      </a:lnTo>
                      <a:lnTo>
                        <a:pt x="15719" y="496"/>
                      </a:lnTo>
                      <a:lnTo>
                        <a:pt x="14423" y="128"/>
                      </a:lnTo>
                      <a:lnTo>
                        <a:pt x="14474" y="121"/>
                      </a:lnTo>
                      <a:lnTo>
                        <a:pt x="13162" y="937"/>
                      </a:lnTo>
                      <a:cubicBezTo>
                        <a:pt x="13157" y="940"/>
                        <a:pt x="13150" y="943"/>
                        <a:pt x="13144" y="945"/>
                      </a:cubicBezTo>
                      <a:lnTo>
                        <a:pt x="11839" y="1262"/>
                      </a:lnTo>
                      <a:lnTo>
                        <a:pt x="10543" y="1758"/>
                      </a:lnTo>
                      <a:lnTo>
                        <a:pt x="10577" y="1728"/>
                      </a:lnTo>
                      <a:lnTo>
                        <a:pt x="9261" y="4247"/>
                      </a:lnTo>
                      <a:lnTo>
                        <a:pt x="7965" y="6103"/>
                      </a:lnTo>
                      <a:lnTo>
                        <a:pt x="7972" y="6090"/>
                      </a:lnTo>
                      <a:lnTo>
                        <a:pt x="6660" y="9386"/>
                      </a:lnTo>
                      <a:cubicBezTo>
                        <a:pt x="6655" y="9399"/>
                        <a:pt x="6646" y="9410"/>
                        <a:pt x="6634" y="9417"/>
                      </a:cubicBezTo>
                      <a:lnTo>
                        <a:pt x="5334" y="10203"/>
                      </a:lnTo>
                      <a:lnTo>
                        <a:pt x="4016" y="10878"/>
                      </a:lnTo>
                      <a:lnTo>
                        <a:pt x="2704" y="11390"/>
                      </a:lnTo>
                      <a:lnTo>
                        <a:pt x="2713" y="11386"/>
                      </a:lnTo>
                      <a:lnTo>
                        <a:pt x="1417" y="12138"/>
                      </a:lnTo>
                      <a:cubicBezTo>
                        <a:pt x="1396" y="12150"/>
                        <a:pt x="1370" y="12149"/>
                        <a:pt x="1349" y="12136"/>
                      </a:cubicBezTo>
                      <a:lnTo>
                        <a:pt x="37" y="11272"/>
                      </a:lnTo>
                      <a:cubicBezTo>
                        <a:pt x="8" y="11252"/>
                        <a:pt x="0" y="11213"/>
                        <a:pt x="19" y="11183"/>
                      </a:cubicBezTo>
                      <a:cubicBezTo>
                        <a:pt x="38" y="11154"/>
                        <a:pt x="78" y="11146"/>
                        <a:pt x="108" y="11165"/>
                      </a:cubicBezTo>
                      <a:close/>
                    </a:path>
                  </a:pathLst>
                </a:custGeom>
                <a:solidFill>
                  <a:srgbClr val="BE4B48"/>
                </a:solidFill>
                <a:ln w="1" cap="flat">
                  <a:solidFill>
                    <a:srgbClr val="BE4B48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53" name="Rectangle 310"/>
                <p:cNvSpPr>
                  <a:spLocks noChangeArrowheads="1"/>
                </p:cNvSpPr>
                <p:nvPr/>
              </p:nvSpPr>
              <p:spPr bwMode="auto">
                <a:xfrm>
                  <a:off x="1879601" y="5257800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54" name="Freeform 311"/>
                <p:cNvSpPr>
                  <a:spLocks noEditPoints="1"/>
                </p:cNvSpPr>
                <p:nvPr/>
              </p:nvSpPr>
              <p:spPr bwMode="auto">
                <a:xfrm>
                  <a:off x="1876426" y="5253038"/>
                  <a:ext cx="46037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55" name="Rectangle 312"/>
                <p:cNvSpPr>
                  <a:spLocks noChangeArrowheads="1"/>
                </p:cNvSpPr>
                <p:nvPr/>
              </p:nvSpPr>
              <p:spPr bwMode="auto">
                <a:xfrm>
                  <a:off x="2003426" y="5338763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56" name="Freeform 313"/>
                <p:cNvSpPr>
                  <a:spLocks noEditPoints="1"/>
                </p:cNvSpPr>
                <p:nvPr/>
              </p:nvSpPr>
              <p:spPr bwMode="auto">
                <a:xfrm>
                  <a:off x="1998665" y="5334001"/>
                  <a:ext cx="47625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57" name="Rectangle 314"/>
                <p:cNvSpPr>
                  <a:spLocks noChangeArrowheads="1"/>
                </p:cNvSpPr>
                <p:nvPr/>
              </p:nvSpPr>
              <p:spPr bwMode="auto">
                <a:xfrm>
                  <a:off x="2128839" y="5268913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58" name="Freeform 315"/>
                <p:cNvSpPr>
                  <a:spLocks noEditPoints="1"/>
                </p:cNvSpPr>
                <p:nvPr/>
              </p:nvSpPr>
              <p:spPr bwMode="auto">
                <a:xfrm>
                  <a:off x="2124077" y="5264150"/>
                  <a:ext cx="47625" cy="46038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59" name="Rectangle 316"/>
                <p:cNvSpPr>
                  <a:spLocks noChangeArrowheads="1"/>
                </p:cNvSpPr>
                <p:nvPr/>
              </p:nvSpPr>
              <p:spPr bwMode="auto">
                <a:xfrm>
                  <a:off x="2252663" y="5218113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60" name="Freeform 317"/>
                <p:cNvSpPr>
                  <a:spLocks noEditPoints="1"/>
                </p:cNvSpPr>
                <p:nvPr/>
              </p:nvSpPr>
              <p:spPr bwMode="auto">
                <a:xfrm>
                  <a:off x="2247900" y="5213351"/>
                  <a:ext cx="46037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61" name="Rectangle 318"/>
                <p:cNvSpPr>
                  <a:spLocks noChangeArrowheads="1"/>
                </p:cNvSpPr>
                <p:nvPr/>
              </p:nvSpPr>
              <p:spPr bwMode="auto">
                <a:xfrm>
                  <a:off x="2376489" y="5156200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62" name="Freeform 319"/>
                <p:cNvSpPr>
                  <a:spLocks noEditPoints="1"/>
                </p:cNvSpPr>
                <p:nvPr/>
              </p:nvSpPr>
              <p:spPr bwMode="auto">
                <a:xfrm>
                  <a:off x="2371726" y="5151438"/>
                  <a:ext cx="47625" cy="46038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63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01901" y="5081588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64" name="Freeform 321"/>
                <p:cNvSpPr>
                  <a:spLocks noEditPoints="1"/>
                </p:cNvSpPr>
                <p:nvPr/>
              </p:nvSpPr>
              <p:spPr bwMode="auto">
                <a:xfrm>
                  <a:off x="2497140" y="5076825"/>
                  <a:ext cx="47625" cy="46038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65" name="Rectangle 322"/>
                <p:cNvSpPr>
                  <a:spLocks noChangeArrowheads="1"/>
                </p:cNvSpPr>
                <p:nvPr/>
              </p:nvSpPr>
              <p:spPr bwMode="auto">
                <a:xfrm>
                  <a:off x="2625726" y="4767263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66" name="Freeform 323"/>
                <p:cNvSpPr>
                  <a:spLocks noEditPoints="1"/>
                </p:cNvSpPr>
                <p:nvPr/>
              </p:nvSpPr>
              <p:spPr bwMode="auto">
                <a:xfrm>
                  <a:off x="2620965" y="4762501"/>
                  <a:ext cx="47625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67" name="Rectangle 324"/>
                <p:cNvSpPr>
                  <a:spLocks noChangeArrowheads="1"/>
                </p:cNvSpPr>
                <p:nvPr/>
              </p:nvSpPr>
              <p:spPr bwMode="auto">
                <a:xfrm>
                  <a:off x="2749550" y="4589463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68" name="Freeform 325"/>
                <p:cNvSpPr>
                  <a:spLocks noEditPoints="1"/>
                </p:cNvSpPr>
                <p:nvPr/>
              </p:nvSpPr>
              <p:spPr bwMode="auto">
                <a:xfrm>
                  <a:off x="2746375" y="4584701"/>
                  <a:ext cx="46037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69" name="Rectangle 326"/>
                <p:cNvSpPr>
                  <a:spLocks noChangeArrowheads="1"/>
                </p:cNvSpPr>
                <p:nvPr/>
              </p:nvSpPr>
              <p:spPr bwMode="auto">
                <a:xfrm>
                  <a:off x="2873375" y="4349750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70" name="Freeform 327"/>
                <p:cNvSpPr>
                  <a:spLocks noEditPoints="1"/>
                </p:cNvSpPr>
                <p:nvPr/>
              </p:nvSpPr>
              <p:spPr bwMode="auto">
                <a:xfrm>
                  <a:off x="2868614" y="4344989"/>
                  <a:ext cx="47625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71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98789" y="4303713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72" name="Freeform 329"/>
                <p:cNvSpPr>
                  <a:spLocks noEditPoints="1"/>
                </p:cNvSpPr>
                <p:nvPr/>
              </p:nvSpPr>
              <p:spPr bwMode="auto">
                <a:xfrm>
                  <a:off x="2994026" y="4298951"/>
                  <a:ext cx="47625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73" name="Rectangle 330"/>
                <p:cNvSpPr>
                  <a:spLocks noChangeArrowheads="1"/>
                </p:cNvSpPr>
                <p:nvPr/>
              </p:nvSpPr>
              <p:spPr bwMode="auto">
                <a:xfrm>
                  <a:off x="3124201" y="4271963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74" name="Freeform 331"/>
                <p:cNvSpPr>
                  <a:spLocks noEditPoints="1"/>
                </p:cNvSpPr>
                <p:nvPr/>
              </p:nvSpPr>
              <p:spPr bwMode="auto">
                <a:xfrm>
                  <a:off x="3119439" y="4267201"/>
                  <a:ext cx="46037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75" name="Rectangle 332"/>
                <p:cNvSpPr>
                  <a:spLocks noChangeArrowheads="1"/>
                </p:cNvSpPr>
                <p:nvPr/>
              </p:nvSpPr>
              <p:spPr bwMode="auto">
                <a:xfrm>
                  <a:off x="3246439" y="4194175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76" name="Freeform 333"/>
                <p:cNvSpPr>
                  <a:spLocks noEditPoints="1"/>
                </p:cNvSpPr>
                <p:nvPr/>
              </p:nvSpPr>
              <p:spPr bwMode="auto">
                <a:xfrm>
                  <a:off x="3241677" y="4189414"/>
                  <a:ext cx="47625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77" name="Rectangle 334"/>
                <p:cNvSpPr>
                  <a:spLocks noChangeArrowheads="1"/>
                </p:cNvSpPr>
                <p:nvPr/>
              </p:nvSpPr>
              <p:spPr bwMode="auto">
                <a:xfrm>
                  <a:off x="3371851" y="4229100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78" name="Freeform 335"/>
                <p:cNvSpPr>
                  <a:spLocks noEditPoints="1"/>
                </p:cNvSpPr>
                <p:nvPr/>
              </p:nvSpPr>
              <p:spPr bwMode="auto">
                <a:xfrm>
                  <a:off x="3367089" y="4224338"/>
                  <a:ext cx="47625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79" name="Rectangle 336"/>
                <p:cNvSpPr>
                  <a:spLocks noChangeArrowheads="1"/>
                </p:cNvSpPr>
                <p:nvPr/>
              </p:nvSpPr>
              <p:spPr bwMode="auto">
                <a:xfrm>
                  <a:off x="3495675" y="4560888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80" name="Freeform 337"/>
                <p:cNvSpPr>
                  <a:spLocks noEditPoints="1"/>
                </p:cNvSpPr>
                <p:nvPr/>
              </p:nvSpPr>
              <p:spPr bwMode="auto">
                <a:xfrm>
                  <a:off x="3490914" y="4556126"/>
                  <a:ext cx="47625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81" name="Rectangle 338"/>
                <p:cNvSpPr>
                  <a:spLocks noChangeArrowheads="1"/>
                </p:cNvSpPr>
                <p:nvPr/>
              </p:nvSpPr>
              <p:spPr bwMode="auto">
                <a:xfrm>
                  <a:off x="3619501" y="4906963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82" name="Freeform 339"/>
                <p:cNvSpPr>
                  <a:spLocks noEditPoints="1"/>
                </p:cNvSpPr>
                <p:nvPr/>
              </p:nvSpPr>
              <p:spPr bwMode="auto">
                <a:xfrm>
                  <a:off x="3616326" y="4902200"/>
                  <a:ext cx="46037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0" cap="flat">
                  <a:solidFill>
                    <a:srgbClr val="BE4B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83" name="Rectangle 340"/>
                <p:cNvSpPr>
                  <a:spLocks noChangeArrowheads="1"/>
                </p:cNvSpPr>
                <p:nvPr/>
              </p:nvSpPr>
              <p:spPr bwMode="auto">
                <a:xfrm>
                  <a:off x="1393152" y="5600242"/>
                  <a:ext cx="142243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60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84" name="Rectangle 341"/>
                <p:cNvSpPr>
                  <a:spLocks noChangeArrowheads="1"/>
                </p:cNvSpPr>
                <p:nvPr/>
              </p:nvSpPr>
              <p:spPr bwMode="auto">
                <a:xfrm>
                  <a:off x="1393152" y="5246230"/>
                  <a:ext cx="142243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70</a:t>
                  </a:r>
                  <a:endPara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85" name="Rectangle 342"/>
                <p:cNvSpPr>
                  <a:spLocks noChangeArrowheads="1"/>
                </p:cNvSpPr>
                <p:nvPr/>
              </p:nvSpPr>
              <p:spPr bwMode="auto">
                <a:xfrm>
                  <a:off x="1393152" y="4892219"/>
                  <a:ext cx="142243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80</a:t>
                  </a:r>
                  <a:endPara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86" name="Rectangle 343"/>
                <p:cNvSpPr>
                  <a:spLocks noChangeArrowheads="1"/>
                </p:cNvSpPr>
                <p:nvPr/>
              </p:nvSpPr>
              <p:spPr bwMode="auto">
                <a:xfrm>
                  <a:off x="1393152" y="4539795"/>
                  <a:ext cx="142243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90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87" name="Rectangle 344"/>
                <p:cNvSpPr>
                  <a:spLocks noChangeArrowheads="1"/>
                </p:cNvSpPr>
                <p:nvPr/>
              </p:nvSpPr>
              <p:spPr bwMode="auto">
                <a:xfrm>
                  <a:off x="1329652" y="4185785"/>
                  <a:ext cx="213365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100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88" name="Rectangle 345"/>
                <p:cNvSpPr>
                  <a:spLocks noChangeArrowheads="1"/>
                </p:cNvSpPr>
                <p:nvPr/>
              </p:nvSpPr>
              <p:spPr bwMode="auto">
                <a:xfrm>
                  <a:off x="1329652" y="3833353"/>
                  <a:ext cx="213365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110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89" name="Rectangle 346"/>
                <p:cNvSpPr>
                  <a:spLocks noChangeArrowheads="1"/>
                </p:cNvSpPr>
                <p:nvPr/>
              </p:nvSpPr>
              <p:spPr bwMode="auto">
                <a:xfrm>
                  <a:off x="1468439" y="5715144"/>
                  <a:ext cx="219171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sz="11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10</a:t>
                  </a:r>
                  <a:r>
                    <a:rPr lang="en-US" altLang="ja-JP" sz="1100" baseline="300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-2</a:t>
                  </a:r>
                  <a:endParaRPr kumimoji="1" lang="ja-JP" altLang="ja-JP" sz="11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90" name="Rectangle 347"/>
                <p:cNvSpPr>
                  <a:spLocks noChangeArrowheads="1"/>
                </p:cNvSpPr>
                <p:nvPr/>
              </p:nvSpPr>
              <p:spPr bwMode="auto">
                <a:xfrm>
                  <a:off x="1888008" y="5715144"/>
                  <a:ext cx="219171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sz="11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10</a:t>
                  </a:r>
                  <a:r>
                    <a:rPr lang="en-US" altLang="ja-JP" sz="1100" baseline="300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-1</a:t>
                  </a:r>
                  <a:endParaRPr kumimoji="1" lang="ja-JP" altLang="ja-JP" sz="11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91" name="Rectangle 348"/>
                <p:cNvSpPr>
                  <a:spLocks noChangeArrowheads="1"/>
                </p:cNvSpPr>
                <p:nvPr/>
              </p:nvSpPr>
              <p:spPr bwMode="auto">
                <a:xfrm>
                  <a:off x="2356693" y="5715144"/>
                  <a:ext cx="190142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</a:t>
                  </a:r>
                  <a:r>
                    <a:rPr kumimoji="1" lang="en-US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0</a:t>
                  </a:r>
                  <a:r>
                    <a:rPr kumimoji="1" lang="en-US" altLang="ja-JP" sz="1100" b="0" i="0" u="none" strike="noStrike" cap="none" normalizeH="0" baseline="3000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0</a:t>
                  </a:r>
                  <a:endParaRPr kumimoji="1" lang="ja-JP" altLang="ja-JP" sz="11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92" name="Rectangle 349"/>
                <p:cNvSpPr>
                  <a:spLocks noChangeArrowheads="1"/>
                </p:cNvSpPr>
                <p:nvPr/>
              </p:nvSpPr>
              <p:spPr bwMode="auto">
                <a:xfrm>
                  <a:off x="2746002" y="5715144"/>
                  <a:ext cx="190142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10</a:t>
                  </a:r>
                  <a:r>
                    <a:rPr kumimoji="1" lang="en-US" altLang="ja-JP" sz="1100" b="0" i="0" u="none" strike="noStrike" cap="none" normalizeH="0" baseline="3000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</a:t>
                  </a:r>
                  <a:endParaRPr kumimoji="1" lang="ja-JP" altLang="ja-JP" sz="11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93" name="Rectangle 350"/>
                <p:cNvSpPr>
                  <a:spLocks noChangeArrowheads="1"/>
                </p:cNvSpPr>
                <p:nvPr/>
              </p:nvSpPr>
              <p:spPr bwMode="auto">
                <a:xfrm>
                  <a:off x="3143623" y="5715144"/>
                  <a:ext cx="190142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10</a:t>
                  </a:r>
                  <a:r>
                    <a:rPr kumimoji="1" lang="en-US" altLang="ja-JP" sz="1100" b="0" i="0" u="none" strike="noStrike" cap="none" normalizeH="0" baseline="3000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2</a:t>
                  </a:r>
                  <a:endParaRPr kumimoji="1" lang="ja-JP" altLang="ja-JP" sz="11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94" name="Rectangle 351"/>
                <p:cNvSpPr>
                  <a:spLocks noChangeArrowheads="1"/>
                </p:cNvSpPr>
                <p:nvPr/>
              </p:nvSpPr>
              <p:spPr bwMode="auto">
                <a:xfrm>
                  <a:off x="3532934" y="5715144"/>
                  <a:ext cx="190142" cy="15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10</a:t>
                  </a:r>
                  <a:r>
                    <a:rPr kumimoji="1" lang="en-US" altLang="ja-JP" sz="1100" b="0" i="0" u="none" strike="noStrike" cap="none" normalizeH="0" baseline="3000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3</a:t>
                  </a:r>
                  <a:endParaRPr kumimoji="1" lang="ja-JP" altLang="ja-JP" sz="11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95" name="Freeform 356"/>
                <p:cNvSpPr>
                  <a:spLocks/>
                </p:cNvSpPr>
                <p:nvPr/>
              </p:nvSpPr>
              <p:spPr bwMode="auto">
                <a:xfrm>
                  <a:off x="2852739" y="5000626"/>
                  <a:ext cx="255587" cy="11113"/>
                </a:xfrm>
                <a:custGeom>
                  <a:avLst/>
                  <a:gdLst>
                    <a:gd name="T0" fmla="*/ 64 w 2688"/>
                    <a:gd name="T1" fmla="*/ 0 h 128"/>
                    <a:gd name="T2" fmla="*/ 2624 w 2688"/>
                    <a:gd name="T3" fmla="*/ 0 h 128"/>
                    <a:gd name="T4" fmla="*/ 2688 w 2688"/>
                    <a:gd name="T5" fmla="*/ 64 h 128"/>
                    <a:gd name="T6" fmla="*/ 2624 w 2688"/>
                    <a:gd name="T7" fmla="*/ 128 h 128"/>
                    <a:gd name="T8" fmla="*/ 64 w 2688"/>
                    <a:gd name="T9" fmla="*/ 128 h 128"/>
                    <a:gd name="T10" fmla="*/ 0 w 2688"/>
                    <a:gd name="T11" fmla="*/ 64 h 128"/>
                    <a:gd name="T12" fmla="*/ 64 w 2688"/>
                    <a:gd name="T13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8" h="128">
                      <a:moveTo>
                        <a:pt x="64" y="0"/>
                      </a:moveTo>
                      <a:lnTo>
                        <a:pt x="2624" y="0"/>
                      </a:lnTo>
                      <a:cubicBezTo>
                        <a:pt x="2660" y="0"/>
                        <a:pt x="2688" y="29"/>
                        <a:pt x="2688" y="64"/>
                      </a:cubicBezTo>
                      <a:cubicBezTo>
                        <a:pt x="2688" y="100"/>
                        <a:pt x="2660" y="128"/>
                        <a:pt x="2624" y="128"/>
                      </a:cubicBezTo>
                      <a:lnTo>
                        <a:pt x="64" y="128"/>
                      </a:lnTo>
                      <a:cubicBezTo>
                        <a:pt x="29" y="128"/>
                        <a:pt x="0" y="100"/>
                        <a:pt x="0" y="64"/>
                      </a:cubicBezTo>
                      <a:cubicBezTo>
                        <a:pt x="0" y="29"/>
                        <a:pt x="29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98B954"/>
                </a:solidFill>
                <a:ln w="1" cap="flat">
                  <a:solidFill>
                    <a:srgbClr val="98B954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96" name="Freeform 357"/>
                <p:cNvSpPr>
                  <a:spLocks/>
                </p:cNvSpPr>
                <p:nvPr/>
              </p:nvSpPr>
              <p:spPr bwMode="auto">
                <a:xfrm>
                  <a:off x="2960689" y="4987925"/>
                  <a:ext cx="38100" cy="38100"/>
                </a:xfrm>
                <a:custGeom>
                  <a:avLst/>
                  <a:gdLst>
                    <a:gd name="T0" fmla="*/ 12 w 24"/>
                    <a:gd name="T1" fmla="*/ 0 h 24"/>
                    <a:gd name="T2" fmla="*/ 24 w 24"/>
                    <a:gd name="T3" fmla="*/ 24 h 24"/>
                    <a:gd name="T4" fmla="*/ 0 w 24"/>
                    <a:gd name="T5" fmla="*/ 24 h 24"/>
                    <a:gd name="T6" fmla="*/ 12 w 24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97" name="Freeform 358"/>
                <p:cNvSpPr>
                  <a:spLocks noEditPoints="1"/>
                </p:cNvSpPr>
                <p:nvPr/>
              </p:nvSpPr>
              <p:spPr bwMode="auto">
                <a:xfrm>
                  <a:off x="2955926" y="4983163"/>
                  <a:ext cx="47625" cy="46038"/>
                </a:xfrm>
                <a:custGeom>
                  <a:avLst/>
                  <a:gdLst>
                    <a:gd name="T0" fmla="*/ 208 w 501"/>
                    <a:gd name="T1" fmla="*/ 26 h 496"/>
                    <a:gd name="T2" fmla="*/ 250 w 501"/>
                    <a:gd name="T3" fmla="*/ 0 h 496"/>
                    <a:gd name="T4" fmla="*/ 293 w 501"/>
                    <a:gd name="T5" fmla="*/ 26 h 496"/>
                    <a:gd name="T6" fmla="*/ 493 w 501"/>
                    <a:gd name="T7" fmla="*/ 426 h 496"/>
                    <a:gd name="T8" fmla="*/ 491 w 501"/>
                    <a:gd name="T9" fmla="*/ 473 h 496"/>
                    <a:gd name="T10" fmla="*/ 450 w 501"/>
                    <a:gd name="T11" fmla="*/ 496 h 496"/>
                    <a:gd name="T12" fmla="*/ 50 w 501"/>
                    <a:gd name="T13" fmla="*/ 496 h 496"/>
                    <a:gd name="T14" fmla="*/ 10 w 501"/>
                    <a:gd name="T15" fmla="*/ 473 h 496"/>
                    <a:gd name="T16" fmla="*/ 8 w 501"/>
                    <a:gd name="T17" fmla="*/ 426 h 496"/>
                    <a:gd name="T18" fmla="*/ 208 w 501"/>
                    <a:gd name="T19" fmla="*/ 26 h 496"/>
                    <a:gd name="T20" fmla="*/ 93 w 501"/>
                    <a:gd name="T21" fmla="*/ 469 h 496"/>
                    <a:gd name="T22" fmla="*/ 50 w 501"/>
                    <a:gd name="T23" fmla="*/ 400 h 496"/>
                    <a:gd name="T24" fmla="*/ 450 w 501"/>
                    <a:gd name="T25" fmla="*/ 400 h 496"/>
                    <a:gd name="T26" fmla="*/ 408 w 501"/>
                    <a:gd name="T27" fmla="*/ 469 h 496"/>
                    <a:gd name="T28" fmla="*/ 208 w 501"/>
                    <a:gd name="T29" fmla="*/ 69 h 496"/>
                    <a:gd name="T30" fmla="*/ 293 w 501"/>
                    <a:gd name="T31" fmla="*/ 69 h 496"/>
                    <a:gd name="T32" fmla="*/ 93 w 501"/>
                    <a:gd name="T33" fmla="*/ 469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1" h="496">
                      <a:moveTo>
                        <a:pt x="208" y="26"/>
                      </a:moveTo>
                      <a:cubicBezTo>
                        <a:pt x="216" y="10"/>
                        <a:pt x="232" y="0"/>
                        <a:pt x="250" y="0"/>
                      </a:cubicBezTo>
                      <a:cubicBezTo>
                        <a:pt x="269" y="0"/>
                        <a:pt x="285" y="10"/>
                        <a:pt x="293" y="26"/>
                      </a:cubicBezTo>
                      <a:lnTo>
                        <a:pt x="493" y="426"/>
                      </a:lnTo>
                      <a:cubicBezTo>
                        <a:pt x="501" y="441"/>
                        <a:pt x="500" y="459"/>
                        <a:pt x="491" y="473"/>
                      </a:cubicBezTo>
                      <a:cubicBezTo>
                        <a:pt x="483" y="487"/>
                        <a:pt x="467" y="496"/>
                        <a:pt x="450" y="496"/>
                      </a:cubicBezTo>
                      <a:lnTo>
                        <a:pt x="50" y="496"/>
                      </a:lnTo>
                      <a:cubicBezTo>
                        <a:pt x="34" y="496"/>
                        <a:pt x="18" y="487"/>
                        <a:pt x="10" y="473"/>
                      </a:cubicBezTo>
                      <a:cubicBezTo>
                        <a:pt x="1" y="459"/>
                        <a:pt x="0" y="441"/>
                        <a:pt x="8" y="426"/>
                      </a:cubicBezTo>
                      <a:lnTo>
                        <a:pt x="208" y="26"/>
                      </a:lnTo>
                      <a:close/>
                      <a:moveTo>
                        <a:pt x="93" y="469"/>
                      </a:moveTo>
                      <a:lnTo>
                        <a:pt x="50" y="400"/>
                      </a:lnTo>
                      <a:lnTo>
                        <a:pt x="450" y="400"/>
                      </a:lnTo>
                      <a:lnTo>
                        <a:pt x="408" y="469"/>
                      </a:lnTo>
                      <a:lnTo>
                        <a:pt x="208" y="69"/>
                      </a:lnTo>
                      <a:lnTo>
                        <a:pt x="293" y="69"/>
                      </a:lnTo>
                      <a:lnTo>
                        <a:pt x="93" y="469"/>
                      </a:lnTo>
                      <a:close/>
                    </a:path>
                  </a:pathLst>
                </a:custGeom>
                <a:solidFill>
                  <a:srgbClr val="98B954"/>
                </a:solidFill>
                <a:ln w="1" cap="flat">
                  <a:solidFill>
                    <a:srgbClr val="98B954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198" name="Rectangle 359"/>
                <p:cNvSpPr>
                  <a:spLocks noChangeArrowheads="1"/>
                </p:cNvSpPr>
                <p:nvPr/>
              </p:nvSpPr>
              <p:spPr bwMode="auto">
                <a:xfrm>
                  <a:off x="3127375" y="4936100"/>
                  <a:ext cx="383799" cy="159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 </a:t>
                  </a:r>
                  <a:r>
                    <a:rPr lang="en-US" altLang="ja-JP" sz="11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813 K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99" name="Freeform 361"/>
                <p:cNvSpPr>
                  <a:spLocks/>
                </p:cNvSpPr>
                <p:nvPr/>
              </p:nvSpPr>
              <p:spPr bwMode="auto">
                <a:xfrm>
                  <a:off x="2852739" y="5214939"/>
                  <a:ext cx="255587" cy="12700"/>
                </a:xfrm>
                <a:custGeom>
                  <a:avLst/>
                  <a:gdLst>
                    <a:gd name="T0" fmla="*/ 64 w 2688"/>
                    <a:gd name="T1" fmla="*/ 0 h 128"/>
                    <a:gd name="T2" fmla="*/ 2624 w 2688"/>
                    <a:gd name="T3" fmla="*/ 0 h 128"/>
                    <a:gd name="T4" fmla="*/ 2688 w 2688"/>
                    <a:gd name="T5" fmla="*/ 64 h 128"/>
                    <a:gd name="T6" fmla="*/ 2624 w 2688"/>
                    <a:gd name="T7" fmla="*/ 128 h 128"/>
                    <a:gd name="T8" fmla="*/ 64 w 2688"/>
                    <a:gd name="T9" fmla="*/ 128 h 128"/>
                    <a:gd name="T10" fmla="*/ 0 w 2688"/>
                    <a:gd name="T11" fmla="*/ 64 h 128"/>
                    <a:gd name="T12" fmla="*/ 64 w 2688"/>
                    <a:gd name="T13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8" h="128">
                      <a:moveTo>
                        <a:pt x="64" y="0"/>
                      </a:moveTo>
                      <a:lnTo>
                        <a:pt x="2624" y="0"/>
                      </a:lnTo>
                      <a:cubicBezTo>
                        <a:pt x="2660" y="0"/>
                        <a:pt x="2688" y="29"/>
                        <a:pt x="2688" y="64"/>
                      </a:cubicBezTo>
                      <a:cubicBezTo>
                        <a:pt x="2688" y="100"/>
                        <a:pt x="2660" y="128"/>
                        <a:pt x="2624" y="128"/>
                      </a:cubicBezTo>
                      <a:lnTo>
                        <a:pt x="64" y="128"/>
                      </a:lnTo>
                      <a:cubicBezTo>
                        <a:pt x="29" y="128"/>
                        <a:pt x="0" y="100"/>
                        <a:pt x="0" y="64"/>
                      </a:cubicBezTo>
                      <a:cubicBezTo>
                        <a:pt x="0" y="29"/>
                        <a:pt x="29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4A7EBB"/>
                </a:solidFill>
                <a:ln w="1" cap="flat">
                  <a:solidFill>
                    <a:srgbClr val="4A7EBB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200" name="Freeform 362"/>
                <p:cNvSpPr>
                  <a:spLocks/>
                </p:cNvSpPr>
                <p:nvPr/>
              </p:nvSpPr>
              <p:spPr bwMode="auto">
                <a:xfrm>
                  <a:off x="2960689" y="5200650"/>
                  <a:ext cx="38100" cy="38100"/>
                </a:xfrm>
                <a:custGeom>
                  <a:avLst/>
                  <a:gdLst>
                    <a:gd name="T0" fmla="*/ 12 w 24"/>
                    <a:gd name="T1" fmla="*/ 0 h 24"/>
                    <a:gd name="T2" fmla="*/ 24 w 24"/>
                    <a:gd name="T3" fmla="*/ 12 h 24"/>
                    <a:gd name="T4" fmla="*/ 12 w 24"/>
                    <a:gd name="T5" fmla="*/ 24 h 24"/>
                    <a:gd name="T6" fmla="*/ 0 w 24"/>
                    <a:gd name="T7" fmla="*/ 12 h 24"/>
                    <a:gd name="T8" fmla="*/ 12 w 24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201" name="Freeform 363"/>
                <p:cNvSpPr>
                  <a:spLocks noEditPoints="1"/>
                </p:cNvSpPr>
                <p:nvPr/>
              </p:nvSpPr>
              <p:spPr bwMode="auto">
                <a:xfrm>
                  <a:off x="2955926" y="5195889"/>
                  <a:ext cx="47625" cy="49213"/>
                </a:xfrm>
                <a:custGeom>
                  <a:avLst/>
                  <a:gdLst>
                    <a:gd name="T0" fmla="*/ 219 w 505"/>
                    <a:gd name="T1" fmla="*/ 19 h 505"/>
                    <a:gd name="T2" fmla="*/ 286 w 505"/>
                    <a:gd name="T3" fmla="*/ 19 h 505"/>
                    <a:gd name="T4" fmla="*/ 486 w 505"/>
                    <a:gd name="T5" fmla="*/ 219 h 505"/>
                    <a:gd name="T6" fmla="*/ 486 w 505"/>
                    <a:gd name="T7" fmla="*/ 287 h 505"/>
                    <a:gd name="T8" fmla="*/ 286 w 505"/>
                    <a:gd name="T9" fmla="*/ 487 h 505"/>
                    <a:gd name="T10" fmla="*/ 219 w 505"/>
                    <a:gd name="T11" fmla="*/ 487 h 505"/>
                    <a:gd name="T12" fmla="*/ 19 w 505"/>
                    <a:gd name="T13" fmla="*/ 287 h 505"/>
                    <a:gd name="T14" fmla="*/ 19 w 505"/>
                    <a:gd name="T15" fmla="*/ 219 h 505"/>
                    <a:gd name="T16" fmla="*/ 219 w 505"/>
                    <a:gd name="T17" fmla="*/ 19 h 505"/>
                    <a:gd name="T18" fmla="*/ 86 w 505"/>
                    <a:gd name="T19" fmla="*/ 287 h 505"/>
                    <a:gd name="T20" fmla="*/ 86 w 505"/>
                    <a:gd name="T21" fmla="*/ 219 h 505"/>
                    <a:gd name="T22" fmla="*/ 286 w 505"/>
                    <a:gd name="T23" fmla="*/ 419 h 505"/>
                    <a:gd name="T24" fmla="*/ 219 w 505"/>
                    <a:gd name="T25" fmla="*/ 419 h 505"/>
                    <a:gd name="T26" fmla="*/ 419 w 505"/>
                    <a:gd name="T27" fmla="*/ 219 h 505"/>
                    <a:gd name="T28" fmla="*/ 419 w 505"/>
                    <a:gd name="T29" fmla="*/ 287 h 505"/>
                    <a:gd name="T30" fmla="*/ 219 w 505"/>
                    <a:gd name="T31" fmla="*/ 87 h 505"/>
                    <a:gd name="T32" fmla="*/ 286 w 505"/>
                    <a:gd name="T33" fmla="*/ 87 h 505"/>
                    <a:gd name="T34" fmla="*/ 86 w 505"/>
                    <a:gd name="T35" fmla="*/ 287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5" h="505">
                      <a:moveTo>
                        <a:pt x="219" y="19"/>
                      </a:moveTo>
                      <a:cubicBezTo>
                        <a:pt x="237" y="0"/>
                        <a:pt x="268" y="0"/>
                        <a:pt x="286" y="19"/>
                      </a:cubicBezTo>
                      <a:lnTo>
                        <a:pt x="486" y="219"/>
                      </a:lnTo>
                      <a:cubicBezTo>
                        <a:pt x="505" y="237"/>
                        <a:pt x="505" y="268"/>
                        <a:pt x="486" y="287"/>
                      </a:cubicBezTo>
                      <a:lnTo>
                        <a:pt x="286" y="487"/>
                      </a:lnTo>
                      <a:cubicBezTo>
                        <a:pt x="268" y="505"/>
                        <a:pt x="237" y="505"/>
                        <a:pt x="219" y="487"/>
                      </a:cubicBezTo>
                      <a:lnTo>
                        <a:pt x="19" y="287"/>
                      </a:lnTo>
                      <a:cubicBezTo>
                        <a:pt x="0" y="268"/>
                        <a:pt x="0" y="237"/>
                        <a:pt x="19" y="219"/>
                      </a:cubicBezTo>
                      <a:lnTo>
                        <a:pt x="219" y="19"/>
                      </a:lnTo>
                      <a:close/>
                      <a:moveTo>
                        <a:pt x="86" y="287"/>
                      </a:moveTo>
                      <a:lnTo>
                        <a:pt x="86" y="219"/>
                      </a:lnTo>
                      <a:lnTo>
                        <a:pt x="286" y="419"/>
                      </a:lnTo>
                      <a:lnTo>
                        <a:pt x="219" y="419"/>
                      </a:lnTo>
                      <a:lnTo>
                        <a:pt x="419" y="219"/>
                      </a:lnTo>
                      <a:lnTo>
                        <a:pt x="419" y="287"/>
                      </a:lnTo>
                      <a:lnTo>
                        <a:pt x="219" y="87"/>
                      </a:lnTo>
                      <a:lnTo>
                        <a:pt x="286" y="87"/>
                      </a:lnTo>
                      <a:lnTo>
                        <a:pt x="86" y="287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1" cap="flat">
                  <a:solidFill>
                    <a:srgbClr val="4A7EBB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202" name="Rectangle 364"/>
                <p:cNvSpPr>
                  <a:spLocks noChangeArrowheads="1"/>
                </p:cNvSpPr>
                <p:nvPr/>
              </p:nvSpPr>
              <p:spPr bwMode="auto">
                <a:xfrm>
                  <a:off x="3127375" y="5138273"/>
                  <a:ext cx="383799" cy="159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 </a:t>
                  </a:r>
                  <a:r>
                    <a:rPr lang="en-US" altLang="ja-JP" sz="11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828 K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203" name="Freeform 366"/>
                <p:cNvSpPr>
                  <a:spLocks/>
                </p:cNvSpPr>
                <p:nvPr/>
              </p:nvSpPr>
              <p:spPr bwMode="auto">
                <a:xfrm>
                  <a:off x="2852739" y="5427663"/>
                  <a:ext cx="255587" cy="12700"/>
                </a:xfrm>
                <a:custGeom>
                  <a:avLst/>
                  <a:gdLst>
                    <a:gd name="T0" fmla="*/ 64 w 2688"/>
                    <a:gd name="T1" fmla="*/ 0 h 128"/>
                    <a:gd name="T2" fmla="*/ 2624 w 2688"/>
                    <a:gd name="T3" fmla="*/ 0 h 128"/>
                    <a:gd name="T4" fmla="*/ 2688 w 2688"/>
                    <a:gd name="T5" fmla="*/ 64 h 128"/>
                    <a:gd name="T6" fmla="*/ 2624 w 2688"/>
                    <a:gd name="T7" fmla="*/ 128 h 128"/>
                    <a:gd name="T8" fmla="*/ 64 w 2688"/>
                    <a:gd name="T9" fmla="*/ 128 h 128"/>
                    <a:gd name="T10" fmla="*/ 0 w 2688"/>
                    <a:gd name="T11" fmla="*/ 64 h 128"/>
                    <a:gd name="T12" fmla="*/ 64 w 2688"/>
                    <a:gd name="T13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8" h="128">
                      <a:moveTo>
                        <a:pt x="64" y="0"/>
                      </a:moveTo>
                      <a:lnTo>
                        <a:pt x="2624" y="0"/>
                      </a:lnTo>
                      <a:cubicBezTo>
                        <a:pt x="2660" y="0"/>
                        <a:pt x="2688" y="29"/>
                        <a:pt x="2688" y="64"/>
                      </a:cubicBezTo>
                      <a:cubicBezTo>
                        <a:pt x="2688" y="100"/>
                        <a:pt x="2660" y="128"/>
                        <a:pt x="2624" y="128"/>
                      </a:cubicBezTo>
                      <a:lnTo>
                        <a:pt x="64" y="128"/>
                      </a:lnTo>
                      <a:cubicBezTo>
                        <a:pt x="29" y="128"/>
                        <a:pt x="0" y="100"/>
                        <a:pt x="0" y="64"/>
                      </a:cubicBezTo>
                      <a:cubicBezTo>
                        <a:pt x="0" y="29"/>
                        <a:pt x="29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BE4B48"/>
                </a:solidFill>
                <a:ln w="1" cap="flat">
                  <a:solidFill>
                    <a:srgbClr val="BE4B48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204" name="Rectangle 367"/>
                <p:cNvSpPr>
                  <a:spLocks noChangeArrowheads="1"/>
                </p:cNvSpPr>
                <p:nvPr/>
              </p:nvSpPr>
              <p:spPr bwMode="auto">
                <a:xfrm>
                  <a:off x="2960689" y="5416550"/>
                  <a:ext cx="38100" cy="38100"/>
                </a:xfrm>
                <a:prstGeom prst="rect">
                  <a:avLst/>
                </a:prstGeom>
                <a:solidFill>
                  <a:srgbClr val="C05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205" name="Freeform 368"/>
                <p:cNvSpPr>
                  <a:spLocks noEditPoints="1"/>
                </p:cNvSpPr>
                <p:nvPr/>
              </p:nvSpPr>
              <p:spPr bwMode="auto">
                <a:xfrm>
                  <a:off x="2955926" y="5411789"/>
                  <a:ext cx="47625" cy="47625"/>
                </a:xfrm>
                <a:custGeom>
                  <a:avLst/>
                  <a:gdLst>
                    <a:gd name="T0" fmla="*/ 0 w 496"/>
                    <a:gd name="T1" fmla="*/ 48 h 496"/>
                    <a:gd name="T2" fmla="*/ 48 w 496"/>
                    <a:gd name="T3" fmla="*/ 0 h 496"/>
                    <a:gd name="T4" fmla="*/ 448 w 496"/>
                    <a:gd name="T5" fmla="*/ 0 h 496"/>
                    <a:gd name="T6" fmla="*/ 496 w 496"/>
                    <a:gd name="T7" fmla="*/ 48 h 496"/>
                    <a:gd name="T8" fmla="*/ 496 w 496"/>
                    <a:gd name="T9" fmla="*/ 448 h 496"/>
                    <a:gd name="T10" fmla="*/ 448 w 496"/>
                    <a:gd name="T11" fmla="*/ 496 h 496"/>
                    <a:gd name="T12" fmla="*/ 48 w 496"/>
                    <a:gd name="T13" fmla="*/ 496 h 496"/>
                    <a:gd name="T14" fmla="*/ 0 w 496"/>
                    <a:gd name="T15" fmla="*/ 448 h 496"/>
                    <a:gd name="T16" fmla="*/ 0 w 496"/>
                    <a:gd name="T17" fmla="*/ 48 h 496"/>
                    <a:gd name="T18" fmla="*/ 96 w 496"/>
                    <a:gd name="T19" fmla="*/ 448 h 496"/>
                    <a:gd name="T20" fmla="*/ 48 w 496"/>
                    <a:gd name="T21" fmla="*/ 400 h 496"/>
                    <a:gd name="T22" fmla="*/ 448 w 496"/>
                    <a:gd name="T23" fmla="*/ 400 h 496"/>
                    <a:gd name="T24" fmla="*/ 400 w 496"/>
                    <a:gd name="T25" fmla="*/ 448 h 496"/>
                    <a:gd name="T26" fmla="*/ 400 w 496"/>
                    <a:gd name="T27" fmla="*/ 48 h 496"/>
                    <a:gd name="T28" fmla="*/ 448 w 496"/>
                    <a:gd name="T29" fmla="*/ 96 h 496"/>
                    <a:gd name="T30" fmla="*/ 48 w 496"/>
                    <a:gd name="T31" fmla="*/ 96 h 496"/>
                    <a:gd name="T32" fmla="*/ 96 w 496"/>
                    <a:gd name="T33" fmla="*/ 48 h 496"/>
                    <a:gd name="T34" fmla="*/ 96 w 496"/>
                    <a:gd name="T35" fmla="*/ 4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6" h="496">
                      <a:moveTo>
                        <a:pt x="0" y="48"/>
                      </a:moveTo>
                      <a:cubicBezTo>
                        <a:pt x="0" y="22"/>
                        <a:pt x="22" y="0"/>
                        <a:pt x="48" y="0"/>
                      </a:cubicBezTo>
                      <a:lnTo>
                        <a:pt x="448" y="0"/>
                      </a:lnTo>
                      <a:cubicBezTo>
                        <a:pt x="475" y="0"/>
                        <a:pt x="496" y="22"/>
                        <a:pt x="496" y="48"/>
                      </a:cubicBezTo>
                      <a:lnTo>
                        <a:pt x="496" y="448"/>
                      </a:lnTo>
                      <a:cubicBezTo>
                        <a:pt x="496" y="475"/>
                        <a:pt x="475" y="496"/>
                        <a:pt x="448" y="496"/>
                      </a:cubicBezTo>
                      <a:lnTo>
                        <a:pt x="48" y="496"/>
                      </a:lnTo>
                      <a:cubicBezTo>
                        <a:pt x="22" y="496"/>
                        <a:pt x="0" y="475"/>
                        <a:pt x="0" y="448"/>
                      </a:cubicBezTo>
                      <a:lnTo>
                        <a:pt x="0" y="48"/>
                      </a:lnTo>
                      <a:close/>
                      <a:moveTo>
                        <a:pt x="96" y="448"/>
                      </a:moveTo>
                      <a:lnTo>
                        <a:pt x="48" y="400"/>
                      </a:lnTo>
                      <a:lnTo>
                        <a:pt x="448" y="400"/>
                      </a:lnTo>
                      <a:lnTo>
                        <a:pt x="400" y="448"/>
                      </a:lnTo>
                      <a:lnTo>
                        <a:pt x="400" y="48"/>
                      </a:lnTo>
                      <a:lnTo>
                        <a:pt x="448" y="96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96" y="448"/>
                      </a:lnTo>
                      <a:close/>
                    </a:path>
                  </a:pathLst>
                </a:custGeom>
                <a:solidFill>
                  <a:srgbClr val="BE4B48"/>
                </a:solidFill>
                <a:ln w="1" cap="flat">
                  <a:solidFill>
                    <a:srgbClr val="BE4B48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100"/>
                </a:p>
              </p:txBody>
            </p:sp>
            <p:sp>
              <p:nvSpPr>
                <p:cNvPr id="206" name="Rectangle 369"/>
                <p:cNvSpPr>
                  <a:spLocks noChangeArrowheads="1"/>
                </p:cNvSpPr>
                <p:nvPr/>
              </p:nvSpPr>
              <p:spPr bwMode="auto">
                <a:xfrm>
                  <a:off x="3163422" y="5352586"/>
                  <a:ext cx="347535" cy="159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843 K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cxnSp>
              <p:nvCxnSpPr>
                <p:cNvPr id="207" name="直線コネクタ 206"/>
                <p:cNvCxnSpPr/>
                <p:nvPr/>
              </p:nvCxnSpPr>
              <p:spPr>
                <a:xfrm>
                  <a:off x="1993240" y="5659200"/>
                  <a:ext cx="0" cy="39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線コネクタ 207"/>
                <p:cNvCxnSpPr/>
                <p:nvPr/>
              </p:nvCxnSpPr>
              <p:spPr>
                <a:xfrm>
                  <a:off x="2405799" y="5659200"/>
                  <a:ext cx="0" cy="39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線コネクタ 208"/>
                <p:cNvCxnSpPr/>
                <p:nvPr/>
              </p:nvCxnSpPr>
              <p:spPr>
                <a:xfrm>
                  <a:off x="2818203" y="5659200"/>
                  <a:ext cx="0" cy="39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コネクタ 209"/>
                <p:cNvCxnSpPr/>
                <p:nvPr/>
              </p:nvCxnSpPr>
              <p:spPr>
                <a:xfrm>
                  <a:off x="3228391" y="5659200"/>
                  <a:ext cx="0" cy="39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コネクタ 210"/>
                <p:cNvCxnSpPr/>
                <p:nvPr/>
              </p:nvCxnSpPr>
              <p:spPr>
                <a:xfrm>
                  <a:off x="1577975" y="5346700"/>
                  <a:ext cx="39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線コネクタ 211"/>
                <p:cNvCxnSpPr/>
                <p:nvPr/>
              </p:nvCxnSpPr>
              <p:spPr>
                <a:xfrm>
                  <a:off x="1577975" y="4993310"/>
                  <a:ext cx="39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線コネクタ 212"/>
                <p:cNvCxnSpPr/>
                <p:nvPr/>
              </p:nvCxnSpPr>
              <p:spPr>
                <a:xfrm>
                  <a:off x="1577975" y="4640263"/>
                  <a:ext cx="39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線コネクタ 213"/>
                <p:cNvCxnSpPr/>
                <p:nvPr/>
              </p:nvCxnSpPr>
              <p:spPr>
                <a:xfrm>
                  <a:off x="1577975" y="4284802"/>
                  <a:ext cx="39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テキスト ボックス 87"/>
              <p:cNvSpPr txBox="1"/>
              <p:nvPr/>
            </p:nvSpPr>
            <p:spPr>
              <a:xfrm>
                <a:off x="2455509" y="3038286"/>
                <a:ext cx="1546110" cy="543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100" dirty="0" smtClean="0">
                    <a:latin typeface="Arial" pitchFamily="34" charset="0"/>
                    <a:cs typeface="Arial" pitchFamily="34" charset="0"/>
                  </a:rPr>
                  <a:t>Ternary eutectic T:824.4K</a:t>
                </a:r>
              </a:p>
              <a:p>
                <a:r>
                  <a:rPr lang="en-US" altLang="ja-JP" sz="1100" dirty="0" smtClean="0">
                    <a:latin typeface="Arial" pitchFamily="34" charset="0"/>
                    <a:cs typeface="Arial" pitchFamily="34" charset="0"/>
                  </a:rPr>
                  <a:t>Binary eutectic T:836.5K</a:t>
                </a:r>
                <a:endParaRPr kumimoji="1" lang="ja-JP" alt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5" name="テキスト ボックス 214"/>
            <p:cNvSpPr txBox="1"/>
            <p:nvPr/>
          </p:nvSpPr>
          <p:spPr>
            <a:xfrm>
              <a:off x="754768" y="4403329"/>
              <a:ext cx="3502190" cy="491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Aging time, </a:t>
              </a:r>
              <a:r>
                <a:rPr kumimoji="1" lang="en-US" altLang="ja-JP" sz="1400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 / </a:t>
              </a:r>
              <a:r>
                <a:rPr kumimoji="1" lang="en-US" altLang="ja-JP" sz="1400" dirty="0" err="1" smtClean="0">
                  <a:latin typeface="Arial" pitchFamily="34" charset="0"/>
                  <a:cs typeface="Arial" pitchFamily="34" charset="0"/>
                </a:rPr>
                <a:t>ks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8" name="テキスト ボックス 217"/>
          <p:cNvSpPr txBox="1"/>
          <p:nvPr/>
        </p:nvSpPr>
        <p:spPr>
          <a:xfrm>
            <a:off x="2330172" y="7051490"/>
            <a:ext cx="231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(b) strength and ductility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1988840" y="4111048"/>
            <a:ext cx="2990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(a) Change in hardness during aging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1989168" y="7506379"/>
            <a:ext cx="29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Fig. 7	Effect of solid-solution treatment temperature on mechanical properties in fluidized bed furnace.</a:t>
            </a:r>
            <a:endParaRPr lang="ja-JP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34"/>
          <p:cNvSpPr txBox="1"/>
          <p:nvPr/>
        </p:nvSpPr>
        <p:spPr>
          <a:xfrm>
            <a:off x="671676" y="385984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i="1" dirty="0">
                <a:latin typeface="Arial" pitchFamily="34" charset="0"/>
                <a:cs typeface="Arial" pitchFamily="34" charset="0"/>
              </a:rPr>
              <a:t>y</a:t>
            </a:r>
            <a:endParaRPr kumimoji="1" lang="ja-JP" altLang="en-US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2320562" y="4261837"/>
            <a:ext cx="2332574" cy="2419355"/>
            <a:chOff x="6047233" y="1375390"/>
            <a:chExt cx="3048000" cy="316139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233" y="1375390"/>
              <a:ext cx="3048000" cy="295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836986" y="4194939"/>
              <a:ext cx="1490190" cy="34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 smtClean="0">
                  <a:latin typeface="Arial" pitchFamily="34" charset="0"/>
                  <a:cs typeface="Arial" pitchFamily="34" charset="0"/>
                </a:rPr>
                <a:t>(c) </a:t>
              </a:r>
              <a:r>
                <a:rPr lang="en-US" altLang="ja-JP" sz="1100" dirty="0" smtClean="0">
                  <a:latin typeface="Arial" pitchFamily="34" charset="0"/>
                  <a:cs typeface="Arial" pitchFamily="34" charset="0"/>
                </a:rPr>
                <a:t>843</a:t>
              </a:r>
              <a:r>
                <a:rPr lang="ja-JP" altLang="en-US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100" dirty="0">
                  <a:latin typeface="Arial" pitchFamily="34" charset="0"/>
                  <a:cs typeface="Arial" pitchFamily="34" charset="0"/>
                </a:rPr>
                <a:t>K</a:t>
              </a:r>
              <a:endParaRPr kumimoji="1" lang="ja-JP" alt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8925309" y="3668178"/>
            <a:ext cx="42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+mn-ea"/>
              </a:rPr>
              <a:t>12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3990" y="7547029"/>
            <a:ext cx="61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Fig. 8	3D observation of pore properties depending on time of solid-solution treatment by fluidized bed furnace.</a:t>
            </a:r>
            <a:endParaRPr lang="ja-JP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4"/>
          <p:cNvSpPr txBox="1">
            <a:spLocks noChangeAspect="1" noChangeArrowheads="1"/>
          </p:cNvSpPr>
          <p:nvPr/>
        </p:nvSpPr>
        <p:spPr bwMode="auto">
          <a:xfrm rot="2659503">
            <a:off x="959612" y="3499721"/>
            <a:ext cx="919231" cy="2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Font typeface="Symbol" pitchFamily="18" charset="2"/>
              <a:buNone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1.4 mm</a:t>
            </a: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グループ化 18"/>
          <p:cNvGrpSpPr>
            <a:grpSpLocks noChangeAspect="1"/>
          </p:cNvGrpSpPr>
          <p:nvPr/>
        </p:nvGrpSpPr>
        <p:grpSpPr>
          <a:xfrm>
            <a:off x="1068109" y="1750704"/>
            <a:ext cx="2332573" cy="2515497"/>
            <a:chOff x="205233" y="1251020"/>
            <a:chExt cx="3048000" cy="3287029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33" y="1251020"/>
              <a:ext cx="3048000" cy="295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194"/>
            <p:cNvSpPr txBox="1">
              <a:spLocks noChangeAspect="1" noChangeArrowheads="1"/>
            </p:cNvSpPr>
            <p:nvPr/>
          </p:nvSpPr>
          <p:spPr bwMode="auto">
            <a:xfrm rot="20631378">
              <a:off x="1751316" y="3663524"/>
              <a:ext cx="907797" cy="34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29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000066"/>
                </a:buClr>
                <a:buFont typeface="Symbol" pitchFamily="18" charset="2"/>
                <a:buNone/>
              </a:pPr>
              <a:r>
                <a:rPr lang="en-US" altLang="ja-JP" dirty="0" smtClean="0">
                  <a:latin typeface="Arial" pitchFamily="34" charset="0"/>
                  <a:cs typeface="Arial" pitchFamily="34" charset="0"/>
                </a:rPr>
                <a:t>1.4 mm</a:t>
              </a:r>
              <a:endParaRPr lang="en-US" altLang="ja-JP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83878" y="4196200"/>
              <a:ext cx="1539364" cy="34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 smtClean="0">
                  <a:latin typeface="Arial" pitchFamily="34" charset="0"/>
                  <a:cs typeface="Arial" pitchFamily="34" charset="0"/>
                </a:rPr>
                <a:t>(a) 813 K</a:t>
              </a:r>
              <a:endParaRPr kumimoji="1" lang="ja-JP" alt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/>
        </p:nvGrpSpPr>
        <p:grpSpPr>
          <a:xfrm>
            <a:off x="3544698" y="1750703"/>
            <a:ext cx="2332574" cy="2515498"/>
            <a:chOff x="3087413" y="1251020"/>
            <a:chExt cx="3048000" cy="328703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413" y="1251020"/>
              <a:ext cx="3048000" cy="295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3843300" y="4196201"/>
              <a:ext cx="1539364" cy="34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 smtClean="0">
                  <a:latin typeface="Arial" pitchFamily="34" charset="0"/>
                  <a:cs typeface="Arial" pitchFamily="34" charset="0"/>
                </a:rPr>
                <a:t>(b) </a:t>
              </a:r>
              <a:r>
                <a:rPr lang="en-US" altLang="ja-JP" sz="1100" dirty="0" smtClean="0">
                  <a:latin typeface="Arial" pitchFamily="34" charset="0"/>
                  <a:cs typeface="Arial" pitchFamily="34" charset="0"/>
                </a:rPr>
                <a:t>828 K</a:t>
              </a:r>
              <a:endParaRPr kumimoji="1" lang="ja-JP" alt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 Box 194"/>
          <p:cNvSpPr txBox="1">
            <a:spLocks noChangeAspect="1" noChangeArrowheads="1"/>
          </p:cNvSpPr>
          <p:nvPr/>
        </p:nvSpPr>
        <p:spPr bwMode="auto">
          <a:xfrm rot="16200000">
            <a:off x="843669" y="2505707"/>
            <a:ext cx="694719" cy="2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Font typeface="Symbol" pitchFamily="18" charset="2"/>
              <a:buNone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2.2 mm</a:t>
            </a: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51378" y="3584848"/>
            <a:ext cx="821112" cy="670686"/>
            <a:chOff x="192962" y="3694225"/>
            <a:chExt cx="821112" cy="564938"/>
          </a:xfrm>
        </p:grpSpPr>
        <p:cxnSp>
          <p:nvCxnSpPr>
            <p:cNvPr id="5" name="直線矢印コネクタ 4"/>
            <p:cNvCxnSpPr/>
            <p:nvPr/>
          </p:nvCxnSpPr>
          <p:spPr>
            <a:xfrm flipV="1">
              <a:off x="399037" y="4138968"/>
              <a:ext cx="297981" cy="1201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flipH="1" flipV="1">
              <a:off x="192962" y="4075367"/>
              <a:ext cx="206075" cy="1837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400604" y="3891572"/>
              <a:ext cx="0" cy="3675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28"/>
            <p:cNvSpPr txBox="1"/>
            <p:nvPr/>
          </p:nvSpPr>
          <p:spPr>
            <a:xfrm>
              <a:off x="654034" y="3998210"/>
              <a:ext cx="360040" cy="2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200" i="1" dirty="0" smtClean="0">
                  <a:latin typeface="Arial" pitchFamily="34" charset="0"/>
                  <a:cs typeface="Arial" pitchFamily="34" charset="0"/>
                </a:rPr>
                <a:t>x</a:t>
              </a:r>
              <a:endParaRPr kumimoji="1" lang="ja-JP" altLang="en-US" sz="12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テキスト ボックス 35"/>
            <p:cNvSpPr txBox="1"/>
            <p:nvPr/>
          </p:nvSpPr>
          <p:spPr>
            <a:xfrm>
              <a:off x="303519" y="3694225"/>
              <a:ext cx="360040" cy="2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200" i="1" dirty="0">
                  <a:latin typeface="Arial" pitchFamily="34" charset="0"/>
                  <a:cs typeface="Arial" pitchFamily="34" charset="0"/>
                </a:rPr>
                <a:t>z</a:t>
              </a:r>
              <a:endParaRPr kumimoji="1" lang="ja-JP" altLang="en-US" sz="12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3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縦軸名"/>
          <p:cNvSpPr txBox="1"/>
          <p:nvPr/>
        </p:nvSpPr>
        <p:spPr>
          <a:xfrm rot="16200000">
            <a:off x="1001052" y="5332026"/>
            <a:ext cx="18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400" i="1" dirty="0" err="1" smtClean="0">
                <a:latin typeface="Symbol" pitchFamily="18" charset="2"/>
                <a:cs typeface="Arial" pitchFamily="34" charset="0"/>
              </a:rPr>
              <a:t>s</a:t>
            </a:r>
            <a:r>
              <a:rPr kumimoji="1" lang="en-US" altLang="ja-JP" sz="1400" baseline="-25000" dirty="0" err="1" smtClean="0">
                <a:latin typeface="Arial" pitchFamily="34" charset="0"/>
                <a:cs typeface="Arial" pitchFamily="34" charset="0"/>
              </a:rPr>
              <a:t>UTS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1400" i="1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en-US" altLang="ja-JP" sz="1400" baseline="-25000" dirty="0" smtClean="0">
                <a:latin typeface="Arial" pitchFamily="34" charset="0"/>
                <a:cs typeface="Arial" pitchFamily="34" charset="0"/>
              </a:rPr>
              <a:t>0.2 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kumimoji="1" lang="en-US" altLang="ja-JP" sz="1400" dirty="0" err="1" smtClean="0">
                <a:latin typeface="Arial" pitchFamily="34" charset="0"/>
                <a:cs typeface="Arial" pitchFamily="34" charset="0"/>
              </a:rPr>
              <a:t>MPa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Freeform 375"/>
          <p:cNvSpPr>
            <a:spLocks noEditPoints="1"/>
          </p:cNvSpPr>
          <p:nvPr/>
        </p:nvSpPr>
        <p:spPr bwMode="auto">
          <a:xfrm>
            <a:off x="2262106" y="1492841"/>
            <a:ext cx="2062451" cy="1787662"/>
          </a:xfrm>
          <a:custGeom>
            <a:avLst/>
            <a:gdLst>
              <a:gd name="T0" fmla="*/ 0 w 22192"/>
              <a:gd name="T1" fmla="*/ 48 h 19520"/>
              <a:gd name="T2" fmla="*/ 48 w 22192"/>
              <a:gd name="T3" fmla="*/ 0 h 19520"/>
              <a:gd name="T4" fmla="*/ 22144 w 22192"/>
              <a:gd name="T5" fmla="*/ 0 h 19520"/>
              <a:gd name="T6" fmla="*/ 22192 w 22192"/>
              <a:gd name="T7" fmla="*/ 48 h 19520"/>
              <a:gd name="T8" fmla="*/ 22192 w 22192"/>
              <a:gd name="T9" fmla="*/ 19472 h 19520"/>
              <a:gd name="T10" fmla="*/ 22144 w 22192"/>
              <a:gd name="T11" fmla="*/ 19520 h 19520"/>
              <a:gd name="T12" fmla="*/ 48 w 22192"/>
              <a:gd name="T13" fmla="*/ 19520 h 19520"/>
              <a:gd name="T14" fmla="*/ 0 w 22192"/>
              <a:gd name="T15" fmla="*/ 19472 h 19520"/>
              <a:gd name="T16" fmla="*/ 0 w 22192"/>
              <a:gd name="T17" fmla="*/ 48 h 19520"/>
              <a:gd name="T18" fmla="*/ 96 w 22192"/>
              <a:gd name="T19" fmla="*/ 19472 h 19520"/>
              <a:gd name="T20" fmla="*/ 48 w 22192"/>
              <a:gd name="T21" fmla="*/ 19424 h 19520"/>
              <a:gd name="T22" fmla="*/ 22144 w 22192"/>
              <a:gd name="T23" fmla="*/ 19424 h 19520"/>
              <a:gd name="T24" fmla="*/ 22096 w 22192"/>
              <a:gd name="T25" fmla="*/ 19472 h 19520"/>
              <a:gd name="T26" fmla="*/ 22096 w 22192"/>
              <a:gd name="T27" fmla="*/ 48 h 19520"/>
              <a:gd name="T28" fmla="*/ 22144 w 22192"/>
              <a:gd name="T29" fmla="*/ 96 h 19520"/>
              <a:gd name="T30" fmla="*/ 48 w 22192"/>
              <a:gd name="T31" fmla="*/ 96 h 19520"/>
              <a:gd name="T32" fmla="*/ 96 w 22192"/>
              <a:gd name="T33" fmla="*/ 48 h 19520"/>
              <a:gd name="T34" fmla="*/ 96 w 22192"/>
              <a:gd name="T35" fmla="*/ 19472 h 19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192" h="19520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22144" y="0"/>
                </a:lnTo>
                <a:cubicBezTo>
                  <a:pt x="22171" y="0"/>
                  <a:pt x="22192" y="22"/>
                  <a:pt x="22192" y="48"/>
                </a:cubicBezTo>
                <a:lnTo>
                  <a:pt x="22192" y="19472"/>
                </a:lnTo>
                <a:cubicBezTo>
                  <a:pt x="22192" y="19499"/>
                  <a:pt x="22171" y="19520"/>
                  <a:pt x="22144" y="19520"/>
                </a:cubicBezTo>
                <a:lnTo>
                  <a:pt x="48" y="19520"/>
                </a:lnTo>
                <a:cubicBezTo>
                  <a:pt x="22" y="19520"/>
                  <a:pt x="0" y="19499"/>
                  <a:pt x="0" y="19472"/>
                </a:cubicBezTo>
                <a:lnTo>
                  <a:pt x="0" y="48"/>
                </a:lnTo>
                <a:close/>
                <a:moveTo>
                  <a:pt x="96" y="19472"/>
                </a:moveTo>
                <a:lnTo>
                  <a:pt x="48" y="19424"/>
                </a:lnTo>
                <a:lnTo>
                  <a:pt x="22144" y="19424"/>
                </a:lnTo>
                <a:lnTo>
                  <a:pt x="22096" y="19472"/>
                </a:lnTo>
                <a:lnTo>
                  <a:pt x="22096" y="48"/>
                </a:lnTo>
                <a:lnTo>
                  <a:pt x="22144" y="96"/>
                </a:lnTo>
                <a:lnTo>
                  <a:pt x="48" y="96"/>
                </a:lnTo>
                <a:lnTo>
                  <a:pt x="96" y="48"/>
                </a:lnTo>
                <a:lnTo>
                  <a:pt x="96" y="19472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49" name="Freeform 380"/>
          <p:cNvSpPr>
            <a:spLocks/>
          </p:cNvSpPr>
          <p:nvPr/>
        </p:nvSpPr>
        <p:spPr bwMode="auto">
          <a:xfrm>
            <a:off x="2579641" y="1775264"/>
            <a:ext cx="1744916" cy="1447228"/>
          </a:xfrm>
          <a:custGeom>
            <a:avLst/>
            <a:gdLst>
              <a:gd name="T0" fmla="*/ 45 w 18767"/>
              <a:gd name="T1" fmla="*/ 15561 h 15801"/>
              <a:gd name="T2" fmla="*/ 1373 w 18767"/>
              <a:gd name="T3" fmla="*/ 14937 h 15801"/>
              <a:gd name="T4" fmla="*/ 1431 w 18767"/>
              <a:gd name="T5" fmla="*/ 14938 h 15801"/>
              <a:gd name="T6" fmla="*/ 2759 w 18767"/>
              <a:gd name="T7" fmla="*/ 15674 h 15801"/>
              <a:gd name="T8" fmla="*/ 2682 w 18767"/>
              <a:gd name="T9" fmla="*/ 15686 h 15801"/>
              <a:gd name="T10" fmla="*/ 4026 w 18767"/>
              <a:gd name="T11" fmla="*/ 14278 h 15801"/>
              <a:gd name="T12" fmla="*/ 4107 w 18767"/>
              <a:gd name="T13" fmla="*/ 14269 h 15801"/>
              <a:gd name="T14" fmla="*/ 5435 w 18767"/>
              <a:gd name="T15" fmla="*/ 15133 h 15801"/>
              <a:gd name="T16" fmla="*/ 5344 w 18767"/>
              <a:gd name="T17" fmla="*/ 15157 h 15801"/>
              <a:gd name="T18" fmla="*/ 6672 w 18767"/>
              <a:gd name="T19" fmla="*/ 12629 h 15801"/>
              <a:gd name="T20" fmla="*/ 6667 w 18767"/>
              <a:gd name="T21" fmla="*/ 12639 h 15801"/>
              <a:gd name="T22" fmla="*/ 7995 w 18767"/>
              <a:gd name="T23" fmla="*/ 8399 h 15801"/>
              <a:gd name="T24" fmla="*/ 8051 w 18767"/>
              <a:gd name="T25" fmla="*/ 8355 h 15801"/>
              <a:gd name="T26" fmla="*/ 9379 w 18767"/>
              <a:gd name="T27" fmla="*/ 8243 h 15801"/>
              <a:gd name="T28" fmla="*/ 9330 w 18767"/>
              <a:gd name="T29" fmla="*/ 8273 h 15801"/>
              <a:gd name="T30" fmla="*/ 10658 w 18767"/>
              <a:gd name="T31" fmla="*/ 6065 h 15801"/>
              <a:gd name="T32" fmla="*/ 10650 w 18767"/>
              <a:gd name="T33" fmla="*/ 6085 h 15801"/>
              <a:gd name="T34" fmla="*/ 11978 w 18767"/>
              <a:gd name="T35" fmla="*/ 53 h 15801"/>
              <a:gd name="T36" fmla="*/ 12034 w 18767"/>
              <a:gd name="T37" fmla="*/ 3 h 15801"/>
              <a:gd name="T38" fmla="*/ 12099 w 18767"/>
              <a:gd name="T39" fmla="*/ 40 h 15801"/>
              <a:gd name="T40" fmla="*/ 13427 w 18767"/>
              <a:gd name="T41" fmla="*/ 2952 h 15801"/>
              <a:gd name="T42" fmla="*/ 13334 w 18767"/>
              <a:gd name="T43" fmla="*/ 2925 h 15801"/>
              <a:gd name="T44" fmla="*/ 14662 w 18767"/>
              <a:gd name="T45" fmla="*/ 2077 h 15801"/>
              <a:gd name="T46" fmla="*/ 14713 w 18767"/>
              <a:gd name="T47" fmla="*/ 2069 h 15801"/>
              <a:gd name="T48" fmla="*/ 16041 w 18767"/>
              <a:gd name="T49" fmla="*/ 2421 h 15801"/>
              <a:gd name="T50" fmla="*/ 17391 w 18767"/>
              <a:gd name="T51" fmla="*/ 2918 h 15801"/>
              <a:gd name="T52" fmla="*/ 17431 w 18767"/>
              <a:gd name="T53" fmla="*/ 2964 h 15801"/>
              <a:gd name="T54" fmla="*/ 18759 w 18767"/>
              <a:gd name="T55" fmla="*/ 8532 h 15801"/>
              <a:gd name="T56" fmla="*/ 18711 w 18767"/>
              <a:gd name="T57" fmla="*/ 8609 h 15801"/>
              <a:gd name="T58" fmla="*/ 18634 w 18767"/>
              <a:gd name="T59" fmla="*/ 8561 h 15801"/>
              <a:gd name="T60" fmla="*/ 17306 w 18767"/>
              <a:gd name="T61" fmla="*/ 2993 h 15801"/>
              <a:gd name="T62" fmla="*/ 17346 w 18767"/>
              <a:gd name="T63" fmla="*/ 3039 h 15801"/>
              <a:gd name="T64" fmla="*/ 16008 w 18767"/>
              <a:gd name="T65" fmla="*/ 2544 h 15801"/>
              <a:gd name="T66" fmla="*/ 14680 w 18767"/>
              <a:gd name="T67" fmla="*/ 2192 h 15801"/>
              <a:gd name="T68" fmla="*/ 14731 w 18767"/>
              <a:gd name="T69" fmla="*/ 2184 h 15801"/>
              <a:gd name="T70" fmla="*/ 13403 w 18767"/>
              <a:gd name="T71" fmla="*/ 3032 h 15801"/>
              <a:gd name="T72" fmla="*/ 13350 w 18767"/>
              <a:gd name="T73" fmla="*/ 3040 h 15801"/>
              <a:gd name="T74" fmla="*/ 13310 w 18767"/>
              <a:gd name="T75" fmla="*/ 3005 h 15801"/>
              <a:gd name="T76" fmla="*/ 11982 w 18767"/>
              <a:gd name="T77" fmla="*/ 93 h 15801"/>
              <a:gd name="T78" fmla="*/ 12103 w 18767"/>
              <a:gd name="T79" fmla="*/ 80 h 15801"/>
              <a:gd name="T80" fmla="*/ 10775 w 18767"/>
              <a:gd name="T81" fmla="*/ 6112 h 15801"/>
              <a:gd name="T82" fmla="*/ 10767 w 18767"/>
              <a:gd name="T83" fmla="*/ 6131 h 15801"/>
              <a:gd name="T84" fmla="*/ 9439 w 18767"/>
              <a:gd name="T85" fmla="*/ 8339 h 15801"/>
              <a:gd name="T86" fmla="*/ 9390 w 18767"/>
              <a:gd name="T87" fmla="*/ 8370 h 15801"/>
              <a:gd name="T88" fmla="*/ 8062 w 18767"/>
              <a:gd name="T89" fmla="*/ 8482 h 15801"/>
              <a:gd name="T90" fmla="*/ 8118 w 18767"/>
              <a:gd name="T91" fmla="*/ 8438 h 15801"/>
              <a:gd name="T92" fmla="*/ 6790 w 18767"/>
              <a:gd name="T93" fmla="*/ 12678 h 15801"/>
              <a:gd name="T94" fmla="*/ 6785 w 18767"/>
              <a:gd name="T95" fmla="*/ 12688 h 15801"/>
              <a:gd name="T96" fmla="*/ 5457 w 18767"/>
              <a:gd name="T97" fmla="*/ 15216 h 15801"/>
              <a:gd name="T98" fmla="*/ 5417 w 18767"/>
              <a:gd name="T99" fmla="*/ 15248 h 15801"/>
              <a:gd name="T100" fmla="*/ 5366 w 18767"/>
              <a:gd name="T101" fmla="*/ 15240 h 15801"/>
              <a:gd name="T102" fmla="*/ 4038 w 18767"/>
              <a:gd name="T103" fmla="*/ 14376 h 15801"/>
              <a:gd name="T104" fmla="*/ 4119 w 18767"/>
              <a:gd name="T105" fmla="*/ 14367 h 15801"/>
              <a:gd name="T106" fmla="*/ 2775 w 18767"/>
              <a:gd name="T107" fmla="*/ 15775 h 15801"/>
              <a:gd name="T108" fmla="*/ 2697 w 18767"/>
              <a:gd name="T109" fmla="*/ 15786 h 15801"/>
              <a:gd name="T110" fmla="*/ 1369 w 18767"/>
              <a:gd name="T111" fmla="*/ 15050 h 15801"/>
              <a:gd name="T112" fmla="*/ 1428 w 18767"/>
              <a:gd name="T113" fmla="*/ 15052 h 15801"/>
              <a:gd name="T114" fmla="*/ 100 w 18767"/>
              <a:gd name="T115" fmla="*/ 15676 h 15801"/>
              <a:gd name="T116" fmla="*/ 15 w 18767"/>
              <a:gd name="T117" fmla="*/ 15646 h 15801"/>
              <a:gd name="T118" fmla="*/ 45 w 18767"/>
              <a:gd name="T119" fmla="*/ 15561 h 15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767" h="15801">
                <a:moveTo>
                  <a:pt x="45" y="15561"/>
                </a:moveTo>
                <a:lnTo>
                  <a:pt x="1373" y="14937"/>
                </a:lnTo>
                <a:cubicBezTo>
                  <a:pt x="1392" y="14928"/>
                  <a:pt x="1414" y="14929"/>
                  <a:pt x="1431" y="14938"/>
                </a:cubicBezTo>
                <a:lnTo>
                  <a:pt x="2759" y="15674"/>
                </a:lnTo>
                <a:lnTo>
                  <a:pt x="2682" y="15686"/>
                </a:lnTo>
                <a:lnTo>
                  <a:pt x="4026" y="14278"/>
                </a:lnTo>
                <a:cubicBezTo>
                  <a:pt x="4047" y="14256"/>
                  <a:pt x="4082" y="14252"/>
                  <a:pt x="4107" y="14269"/>
                </a:cubicBezTo>
                <a:lnTo>
                  <a:pt x="5435" y="15133"/>
                </a:lnTo>
                <a:lnTo>
                  <a:pt x="5344" y="15157"/>
                </a:lnTo>
                <a:lnTo>
                  <a:pt x="6672" y="12629"/>
                </a:lnTo>
                <a:lnTo>
                  <a:pt x="6667" y="12639"/>
                </a:lnTo>
                <a:lnTo>
                  <a:pt x="7995" y="8399"/>
                </a:lnTo>
                <a:cubicBezTo>
                  <a:pt x="8003" y="8375"/>
                  <a:pt x="8025" y="8357"/>
                  <a:pt x="8051" y="8355"/>
                </a:cubicBezTo>
                <a:lnTo>
                  <a:pt x="9379" y="8243"/>
                </a:lnTo>
                <a:lnTo>
                  <a:pt x="9330" y="8273"/>
                </a:lnTo>
                <a:lnTo>
                  <a:pt x="10658" y="6065"/>
                </a:lnTo>
                <a:lnTo>
                  <a:pt x="10650" y="6085"/>
                </a:lnTo>
                <a:lnTo>
                  <a:pt x="11978" y="53"/>
                </a:lnTo>
                <a:cubicBezTo>
                  <a:pt x="11984" y="26"/>
                  <a:pt x="12006" y="6"/>
                  <a:pt x="12034" y="3"/>
                </a:cubicBezTo>
                <a:cubicBezTo>
                  <a:pt x="12061" y="0"/>
                  <a:pt x="12087" y="15"/>
                  <a:pt x="12099" y="40"/>
                </a:cubicBezTo>
                <a:lnTo>
                  <a:pt x="13427" y="2952"/>
                </a:lnTo>
                <a:lnTo>
                  <a:pt x="13334" y="2925"/>
                </a:lnTo>
                <a:lnTo>
                  <a:pt x="14662" y="2077"/>
                </a:lnTo>
                <a:cubicBezTo>
                  <a:pt x="14677" y="2067"/>
                  <a:pt x="14696" y="2064"/>
                  <a:pt x="14713" y="2069"/>
                </a:cubicBezTo>
                <a:lnTo>
                  <a:pt x="16041" y="2421"/>
                </a:lnTo>
                <a:lnTo>
                  <a:pt x="17391" y="2918"/>
                </a:lnTo>
                <a:cubicBezTo>
                  <a:pt x="17411" y="2926"/>
                  <a:pt x="17426" y="2943"/>
                  <a:pt x="17431" y="2964"/>
                </a:cubicBezTo>
                <a:lnTo>
                  <a:pt x="18759" y="8532"/>
                </a:lnTo>
                <a:cubicBezTo>
                  <a:pt x="18767" y="8566"/>
                  <a:pt x="18746" y="8601"/>
                  <a:pt x="18711" y="8609"/>
                </a:cubicBezTo>
                <a:cubicBezTo>
                  <a:pt x="18677" y="8617"/>
                  <a:pt x="18642" y="8596"/>
                  <a:pt x="18634" y="8561"/>
                </a:cubicBezTo>
                <a:lnTo>
                  <a:pt x="17306" y="2993"/>
                </a:lnTo>
                <a:lnTo>
                  <a:pt x="17346" y="3039"/>
                </a:lnTo>
                <a:lnTo>
                  <a:pt x="16008" y="2544"/>
                </a:lnTo>
                <a:lnTo>
                  <a:pt x="14680" y="2192"/>
                </a:lnTo>
                <a:lnTo>
                  <a:pt x="14731" y="2184"/>
                </a:lnTo>
                <a:lnTo>
                  <a:pt x="13403" y="3032"/>
                </a:lnTo>
                <a:cubicBezTo>
                  <a:pt x="13387" y="3042"/>
                  <a:pt x="13368" y="3045"/>
                  <a:pt x="13350" y="3040"/>
                </a:cubicBezTo>
                <a:cubicBezTo>
                  <a:pt x="13333" y="3035"/>
                  <a:pt x="13318" y="3022"/>
                  <a:pt x="13310" y="3005"/>
                </a:cubicBezTo>
                <a:lnTo>
                  <a:pt x="11982" y="93"/>
                </a:lnTo>
                <a:lnTo>
                  <a:pt x="12103" y="80"/>
                </a:lnTo>
                <a:lnTo>
                  <a:pt x="10775" y="6112"/>
                </a:lnTo>
                <a:cubicBezTo>
                  <a:pt x="10773" y="6119"/>
                  <a:pt x="10771" y="6126"/>
                  <a:pt x="10767" y="6131"/>
                </a:cubicBezTo>
                <a:lnTo>
                  <a:pt x="9439" y="8339"/>
                </a:lnTo>
                <a:cubicBezTo>
                  <a:pt x="9429" y="8357"/>
                  <a:pt x="9410" y="8369"/>
                  <a:pt x="9390" y="8370"/>
                </a:cubicBezTo>
                <a:lnTo>
                  <a:pt x="8062" y="8482"/>
                </a:lnTo>
                <a:lnTo>
                  <a:pt x="8118" y="8438"/>
                </a:lnTo>
                <a:lnTo>
                  <a:pt x="6790" y="12678"/>
                </a:lnTo>
                <a:cubicBezTo>
                  <a:pt x="6788" y="12681"/>
                  <a:pt x="6787" y="12685"/>
                  <a:pt x="6785" y="12688"/>
                </a:cubicBezTo>
                <a:lnTo>
                  <a:pt x="5457" y="15216"/>
                </a:lnTo>
                <a:cubicBezTo>
                  <a:pt x="5449" y="15232"/>
                  <a:pt x="5434" y="15244"/>
                  <a:pt x="5417" y="15248"/>
                </a:cubicBezTo>
                <a:cubicBezTo>
                  <a:pt x="5399" y="15253"/>
                  <a:pt x="5381" y="15250"/>
                  <a:pt x="5366" y="15240"/>
                </a:cubicBezTo>
                <a:lnTo>
                  <a:pt x="4038" y="14376"/>
                </a:lnTo>
                <a:lnTo>
                  <a:pt x="4119" y="14367"/>
                </a:lnTo>
                <a:lnTo>
                  <a:pt x="2775" y="15775"/>
                </a:lnTo>
                <a:cubicBezTo>
                  <a:pt x="2755" y="15796"/>
                  <a:pt x="2723" y="15801"/>
                  <a:pt x="2697" y="15786"/>
                </a:cubicBezTo>
                <a:lnTo>
                  <a:pt x="1369" y="15050"/>
                </a:lnTo>
                <a:lnTo>
                  <a:pt x="1428" y="15052"/>
                </a:lnTo>
                <a:lnTo>
                  <a:pt x="100" y="15676"/>
                </a:lnTo>
                <a:cubicBezTo>
                  <a:pt x="68" y="15691"/>
                  <a:pt x="30" y="15678"/>
                  <a:pt x="15" y="15646"/>
                </a:cubicBezTo>
                <a:cubicBezTo>
                  <a:pt x="0" y="15614"/>
                  <a:pt x="13" y="15576"/>
                  <a:pt x="45" y="15561"/>
                </a:cubicBezTo>
                <a:close/>
              </a:path>
            </a:pathLst>
          </a:custGeom>
          <a:solidFill>
            <a:srgbClr val="C0504D"/>
          </a:solidFill>
          <a:ln w="1" cap="flat">
            <a:solidFill>
              <a:srgbClr val="C0504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0" name="Freeform 381"/>
          <p:cNvSpPr>
            <a:spLocks/>
          </p:cNvSpPr>
          <p:nvPr/>
        </p:nvSpPr>
        <p:spPr bwMode="auto">
          <a:xfrm>
            <a:off x="2567426" y="3184326"/>
            <a:ext cx="38166" cy="38165"/>
          </a:xfrm>
          <a:custGeom>
            <a:avLst/>
            <a:gdLst>
              <a:gd name="T0" fmla="*/ 13 w 25"/>
              <a:gd name="T1" fmla="*/ 1 h 25"/>
              <a:gd name="T2" fmla="*/ 13 w 25"/>
              <a:gd name="T3" fmla="*/ 0 h 25"/>
              <a:gd name="T4" fmla="*/ 13 w 25"/>
              <a:gd name="T5" fmla="*/ 1 h 25"/>
              <a:gd name="T6" fmla="*/ 25 w 25"/>
              <a:gd name="T7" fmla="*/ 13 h 25"/>
              <a:gd name="T8" fmla="*/ 25 w 25"/>
              <a:gd name="T9" fmla="*/ 13 h 25"/>
              <a:gd name="T10" fmla="*/ 25 w 25"/>
              <a:gd name="T11" fmla="*/ 13 h 25"/>
              <a:gd name="T12" fmla="*/ 13 w 25"/>
              <a:gd name="T13" fmla="*/ 25 h 25"/>
              <a:gd name="T14" fmla="*/ 13 w 25"/>
              <a:gd name="T15" fmla="*/ 25 h 25"/>
              <a:gd name="T16" fmla="*/ 13 w 25"/>
              <a:gd name="T17" fmla="*/ 25 h 25"/>
              <a:gd name="T18" fmla="*/ 0 w 25"/>
              <a:gd name="T19" fmla="*/ 13 h 25"/>
              <a:gd name="T20" fmla="*/ 0 w 25"/>
              <a:gd name="T21" fmla="*/ 13 h 25"/>
              <a:gd name="T22" fmla="*/ 0 w 25"/>
              <a:gd name="T23" fmla="*/ 13 h 25"/>
              <a:gd name="T24" fmla="*/ 13 w 25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5">
                <a:moveTo>
                  <a:pt x="13" y="1"/>
                </a:moveTo>
                <a:lnTo>
                  <a:pt x="13" y="0"/>
                </a:lnTo>
                <a:lnTo>
                  <a:pt x="13" y="1"/>
                </a:lnTo>
                <a:lnTo>
                  <a:pt x="25" y="13"/>
                </a:lnTo>
                <a:lnTo>
                  <a:pt x="25" y="13"/>
                </a:lnTo>
                <a:lnTo>
                  <a:pt x="25" y="13"/>
                </a:lnTo>
                <a:lnTo>
                  <a:pt x="13" y="25"/>
                </a:lnTo>
                <a:lnTo>
                  <a:pt x="13" y="25"/>
                </a:lnTo>
                <a:lnTo>
                  <a:pt x="13" y="25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13" y="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1" name="Freeform 382"/>
          <p:cNvSpPr>
            <a:spLocks noEditPoints="1"/>
          </p:cNvSpPr>
          <p:nvPr/>
        </p:nvSpPr>
        <p:spPr bwMode="auto">
          <a:xfrm>
            <a:off x="2561320" y="3179746"/>
            <a:ext cx="48852" cy="47324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2" name="Freeform 383"/>
          <p:cNvSpPr>
            <a:spLocks/>
          </p:cNvSpPr>
          <p:nvPr/>
        </p:nvSpPr>
        <p:spPr bwMode="auto">
          <a:xfrm>
            <a:off x="2691082" y="3127842"/>
            <a:ext cx="38166" cy="38165"/>
          </a:xfrm>
          <a:custGeom>
            <a:avLst/>
            <a:gdLst>
              <a:gd name="T0" fmla="*/ 12 w 25"/>
              <a:gd name="T1" fmla="*/ 0 h 25"/>
              <a:gd name="T2" fmla="*/ 12 w 25"/>
              <a:gd name="T3" fmla="*/ 0 h 25"/>
              <a:gd name="T4" fmla="*/ 12 w 25"/>
              <a:gd name="T5" fmla="*/ 0 h 25"/>
              <a:gd name="T6" fmla="*/ 25 w 25"/>
              <a:gd name="T7" fmla="*/ 12 h 25"/>
              <a:gd name="T8" fmla="*/ 25 w 25"/>
              <a:gd name="T9" fmla="*/ 12 h 25"/>
              <a:gd name="T10" fmla="*/ 25 w 25"/>
              <a:gd name="T11" fmla="*/ 12 h 25"/>
              <a:gd name="T12" fmla="*/ 12 w 25"/>
              <a:gd name="T13" fmla="*/ 24 h 25"/>
              <a:gd name="T14" fmla="*/ 12 w 25"/>
              <a:gd name="T15" fmla="*/ 25 h 25"/>
              <a:gd name="T16" fmla="*/ 12 w 25"/>
              <a:gd name="T17" fmla="*/ 24 h 25"/>
              <a:gd name="T18" fmla="*/ 0 w 25"/>
              <a:gd name="T19" fmla="*/ 12 h 25"/>
              <a:gd name="T20" fmla="*/ 0 w 25"/>
              <a:gd name="T21" fmla="*/ 12 h 25"/>
              <a:gd name="T22" fmla="*/ 0 w 25"/>
              <a:gd name="T23" fmla="*/ 12 h 25"/>
              <a:gd name="T24" fmla="*/ 12 w 25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5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12" y="24"/>
                </a:lnTo>
                <a:lnTo>
                  <a:pt x="12" y="25"/>
                </a:lnTo>
                <a:lnTo>
                  <a:pt x="12" y="24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3" name="Freeform 384"/>
          <p:cNvSpPr>
            <a:spLocks noEditPoints="1"/>
          </p:cNvSpPr>
          <p:nvPr/>
        </p:nvSpPr>
        <p:spPr bwMode="auto">
          <a:xfrm>
            <a:off x="2684975" y="3121736"/>
            <a:ext cx="48852" cy="48852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4" name="Freeform 385"/>
          <p:cNvSpPr>
            <a:spLocks/>
          </p:cNvSpPr>
          <p:nvPr/>
        </p:nvSpPr>
        <p:spPr bwMode="auto">
          <a:xfrm>
            <a:off x="2814738" y="3195012"/>
            <a:ext cx="38166" cy="38165"/>
          </a:xfrm>
          <a:custGeom>
            <a:avLst/>
            <a:gdLst>
              <a:gd name="T0" fmla="*/ 12 w 25"/>
              <a:gd name="T1" fmla="*/ 1 h 25"/>
              <a:gd name="T2" fmla="*/ 12 w 25"/>
              <a:gd name="T3" fmla="*/ 0 h 25"/>
              <a:gd name="T4" fmla="*/ 12 w 25"/>
              <a:gd name="T5" fmla="*/ 1 h 25"/>
              <a:gd name="T6" fmla="*/ 24 w 25"/>
              <a:gd name="T7" fmla="*/ 13 h 25"/>
              <a:gd name="T8" fmla="*/ 25 w 25"/>
              <a:gd name="T9" fmla="*/ 13 h 25"/>
              <a:gd name="T10" fmla="*/ 24 w 25"/>
              <a:gd name="T11" fmla="*/ 13 h 25"/>
              <a:gd name="T12" fmla="*/ 12 w 25"/>
              <a:gd name="T13" fmla="*/ 25 h 25"/>
              <a:gd name="T14" fmla="*/ 12 w 25"/>
              <a:gd name="T15" fmla="*/ 25 h 25"/>
              <a:gd name="T16" fmla="*/ 12 w 25"/>
              <a:gd name="T17" fmla="*/ 25 h 25"/>
              <a:gd name="T18" fmla="*/ 0 w 25"/>
              <a:gd name="T19" fmla="*/ 13 h 25"/>
              <a:gd name="T20" fmla="*/ 0 w 25"/>
              <a:gd name="T21" fmla="*/ 13 h 25"/>
              <a:gd name="T22" fmla="*/ 0 w 25"/>
              <a:gd name="T23" fmla="*/ 13 h 25"/>
              <a:gd name="T24" fmla="*/ 12 w 25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5">
                <a:moveTo>
                  <a:pt x="12" y="1"/>
                </a:moveTo>
                <a:lnTo>
                  <a:pt x="12" y="0"/>
                </a:lnTo>
                <a:lnTo>
                  <a:pt x="12" y="1"/>
                </a:lnTo>
                <a:lnTo>
                  <a:pt x="24" y="13"/>
                </a:lnTo>
                <a:lnTo>
                  <a:pt x="25" y="13"/>
                </a:lnTo>
                <a:lnTo>
                  <a:pt x="24" y="1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12" y="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5" name="Freeform 386"/>
          <p:cNvSpPr>
            <a:spLocks noEditPoints="1"/>
          </p:cNvSpPr>
          <p:nvPr/>
        </p:nvSpPr>
        <p:spPr bwMode="auto">
          <a:xfrm>
            <a:off x="2808631" y="3188906"/>
            <a:ext cx="48852" cy="48852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6" name="Freeform 387"/>
          <p:cNvSpPr>
            <a:spLocks/>
          </p:cNvSpPr>
          <p:nvPr/>
        </p:nvSpPr>
        <p:spPr bwMode="auto">
          <a:xfrm>
            <a:off x="2936867" y="3068305"/>
            <a:ext cx="39692" cy="38165"/>
          </a:xfrm>
          <a:custGeom>
            <a:avLst/>
            <a:gdLst>
              <a:gd name="T0" fmla="*/ 13 w 26"/>
              <a:gd name="T1" fmla="*/ 0 h 25"/>
              <a:gd name="T2" fmla="*/ 13 w 26"/>
              <a:gd name="T3" fmla="*/ 0 h 25"/>
              <a:gd name="T4" fmla="*/ 13 w 26"/>
              <a:gd name="T5" fmla="*/ 0 h 25"/>
              <a:gd name="T6" fmla="*/ 25 w 26"/>
              <a:gd name="T7" fmla="*/ 12 h 25"/>
              <a:gd name="T8" fmla="*/ 26 w 26"/>
              <a:gd name="T9" fmla="*/ 12 h 25"/>
              <a:gd name="T10" fmla="*/ 25 w 26"/>
              <a:gd name="T11" fmla="*/ 12 h 25"/>
              <a:gd name="T12" fmla="*/ 13 w 26"/>
              <a:gd name="T13" fmla="*/ 24 h 25"/>
              <a:gd name="T14" fmla="*/ 13 w 26"/>
              <a:gd name="T15" fmla="*/ 25 h 25"/>
              <a:gd name="T16" fmla="*/ 13 w 26"/>
              <a:gd name="T17" fmla="*/ 24 h 25"/>
              <a:gd name="T18" fmla="*/ 1 w 26"/>
              <a:gd name="T19" fmla="*/ 12 h 25"/>
              <a:gd name="T20" fmla="*/ 0 w 26"/>
              <a:gd name="T21" fmla="*/ 12 h 25"/>
              <a:gd name="T22" fmla="*/ 1 w 26"/>
              <a:gd name="T23" fmla="*/ 12 h 25"/>
              <a:gd name="T24" fmla="*/ 13 w 26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25">
                <a:moveTo>
                  <a:pt x="13" y="0"/>
                </a:moveTo>
                <a:lnTo>
                  <a:pt x="13" y="0"/>
                </a:lnTo>
                <a:lnTo>
                  <a:pt x="13" y="0"/>
                </a:lnTo>
                <a:lnTo>
                  <a:pt x="25" y="12"/>
                </a:lnTo>
                <a:lnTo>
                  <a:pt x="26" y="12"/>
                </a:lnTo>
                <a:lnTo>
                  <a:pt x="25" y="12"/>
                </a:lnTo>
                <a:lnTo>
                  <a:pt x="13" y="24"/>
                </a:lnTo>
                <a:lnTo>
                  <a:pt x="13" y="25"/>
                </a:lnTo>
                <a:lnTo>
                  <a:pt x="13" y="24"/>
                </a:lnTo>
                <a:lnTo>
                  <a:pt x="1" y="12"/>
                </a:lnTo>
                <a:lnTo>
                  <a:pt x="0" y="12"/>
                </a:lnTo>
                <a:lnTo>
                  <a:pt x="1" y="12"/>
                </a:lnTo>
                <a:lnTo>
                  <a:pt x="13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7" name="Freeform 388"/>
          <p:cNvSpPr>
            <a:spLocks noEditPoints="1"/>
          </p:cNvSpPr>
          <p:nvPr/>
        </p:nvSpPr>
        <p:spPr bwMode="auto">
          <a:xfrm>
            <a:off x="2932286" y="3062198"/>
            <a:ext cx="48852" cy="47324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8" name="Freeform 389"/>
          <p:cNvSpPr>
            <a:spLocks/>
          </p:cNvSpPr>
          <p:nvPr/>
        </p:nvSpPr>
        <p:spPr bwMode="auto">
          <a:xfrm>
            <a:off x="3060521" y="3146161"/>
            <a:ext cx="39692" cy="36639"/>
          </a:xfrm>
          <a:custGeom>
            <a:avLst/>
            <a:gdLst>
              <a:gd name="T0" fmla="*/ 13 w 26"/>
              <a:gd name="T1" fmla="*/ 0 h 24"/>
              <a:gd name="T2" fmla="*/ 13 w 26"/>
              <a:gd name="T3" fmla="*/ 0 h 24"/>
              <a:gd name="T4" fmla="*/ 13 w 26"/>
              <a:gd name="T5" fmla="*/ 0 h 24"/>
              <a:gd name="T6" fmla="*/ 25 w 26"/>
              <a:gd name="T7" fmla="*/ 12 h 24"/>
              <a:gd name="T8" fmla="*/ 26 w 26"/>
              <a:gd name="T9" fmla="*/ 12 h 24"/>
              <a:gd name="T10" fmla="*/ 25 w 26"/>
              <a:gd name="T11" fmla="*/ 12 h 24"/>
              <a:gd name="T12" fmla="*/ 13 w 26"/>
              <a:gd name="T13" fmla="*/ 24 h 24"/>
              <a:gd name="T14" fmla="*/ 13 w 26"/>
              <a:gd name="T15" fmla="*/ 24 h 24"/>
              <a:gd name="T16" fmla="*/ 13 w 26"/>
              <a:gd name="T17" fmla="*/ 24 h 24"/>
              <a:gd name="T18" fmla="*/ 1 w 26"/>
              <a:gd name="T19" fmla="*/ 12 h 24"/>
              <a:gd name="T20" fmla="*/ 0 w 26"/>
              <a:gd name="T21" fmla="*/ 12 h 24"/>
              <a:gd name="T22" fmla="*/ 1 w 26"/>
              <a:gd name="T23" fmla="*/ 12 h 24"/>
              <a:gd name="T24" fmla="*/ 13 w 26"/>
              <a:gd name="T2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24">
                <a:moveTo>
                  <a:pt x="13" y="0"/>
                </a:moveTo>
                <a:lnTo>
                  <a:pt x="13" y="0"/>
                </a:lnTo>
                <a:lnTo>
                  <a:pt x="13" y="0"/>
                </a:lnTo>
                <a:lnTo>
                  <a:pt x="25" y="12"/>
                </a:lnTo>
                <a:lnTo>
                  <a:pt x="26" y="12"/>
                </a:lnTo>
                <a:lnTo>
                  <a:pt x="25" y="12"/>
                </a:lnTo>
                <a:lnTo>
                  <a:pt x="13" y="24"/>
                </a:lnTo>
                <a:lnTo>
                  <a:pt x="13" y="24"/>
                </a:lnTo>
                <a:lnTo>
                  <a:pt x="13" y="24"/>
                </a:lnTo>
                <a:lnTo>
                  <a:pt x="1" y="12"/>
                </a:lnTo>
                <a:lnTo>
                  <a:pt x="0" y="12"/>
                </a:lnTo>
                <a:lnTo>
                  <a:pt x="1" y="12"/>
                </a:lnTo>
                <a:lnTo>
                  <a:pt x="13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59" name="Freeform 390"/>
          <p:cNvSpPr>
            <a:spLocks noEditPoints="1"/>
          </p:cNvSpPr>
          <p:nvPr/>
        </p:nvSpPr>
        <p:spPr bwMode="auto">
          <a:xfrm>
            <a:off x="3054414" y="3140054"/>
            <a:ext cx="50379" cy="47324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0" name="Freeform 391"/>
          <p:cNvSpPr>
            <a:spLocks/>
          </p:cNvSpPr>
          <p:nvPr/>
        </p:nvSpPr>
        <p:spPr bwMode="auto">
          <a:xfrm>
            <a:off x="3184177" y="2915644"/>
            <a:ext cx="39692" cy="38165"/>
          </a:xfrm>
          <a:custGeom>
            <a:avLst/>
            <a:gdLst>
              <a:gd name="T0" fmla="*/ 13 w 26"/>
              <a:gd name="T1" fmla="*/ 0 h 25"/>
              <a:gd name="T2" fmla="*/ 13 w 26"/>
              <a:gd name="T3" fmla="*/ 0 h 25"/>
              <a:gd name="T4" fmla="*/ 13 w 26"/>
              <a:gd name="T5" fmla="*/ 0 h 25"/>
              <a:gd name="T6" fmla="*/ 25 w 26"/>
              <a:gd name="T7" fmla="*/ 12 h 25"/>
              <a:gd name="T8" fmla="*/ 26 w 26"/>
              <a:gd name="T9" fmla="*/ 12 h 25"/>
              <a:gd name="T10" fmla="*/ 25 w 26"/>
              <a:gd name="T11" fmla="*/ 12 h 25"/>
              <a:gd name="T12" fmla="*/ 13 w 26"/>
              <a:gd name="T13" fmla="*/ 24 h 25"/>
              <a:gd name="T14" fmla="*/ 13 w 26"/>
              <a:gd name="T15" fmla="*/ 25 h 25"/>
              <a:gd name="T16" fmla="*/ 13 w 26"/>
              <a:gd name="T17" fmla="*/ 24 h 25"/>
              <a:gd name="T18" fmla="*/ 1 w 26"/>
              <a:gd name="T19" fmla="*/ 12 h 25"/>
              <a:gd name="T20" fmla="*/ 0 w 26"/>
              <a:gd name="T21" fmla="*/ 12 h 25"/>
              <a:gd name="T22" fmla="*/ 1 w 26"/>
              <a:gd name="T23" fmla="*/ 12 h 25"/>
              <a:gd name="T24" fmla="*/ 13 w 26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25">
                <a:moveTo>
                  <a:pt x="13" y="0"/>
                </a:moveTo>
                <a:lnTo>
                  <a:pt x="13" y="0"/>
                </a:lnTo>
                <a:lnTo>
                  <a:pt x="13" y="0"/>
                </a:lnTo>
                <a:lnTo>
                  <a:pt x="25" y="12"/>
                </a:lnTo>
                <a:lnTo>
                  <a:pt x="26" y="12"/>
                </a:lnTo>
                <a:lnTo>
                  <a:pt x="25" y="12"/>
                </a:lnTo>
                <a:lnTo>
                  <a:pt x="13" y="24"/>
                </a:lnTo>
                <a:lnTo>
                  <a:pt x="13" y="25"/>
                </a:lnTo>
                <a:lnTo>
                  <a:pt x="13" y="24"/>
                </a:lnTo>
                <a:lnTo>
                  <a:pt x="1" y="12"/>
                </a:lnTo>
                <a:lnTo>
                  <a:pt x="0" y="12"/>
                </a:lnTo>
                <a:lnTo>
                  <a:pt x="1" y="12"/>
                </a:lnTo>
                <a:lnTo>
                  <a:pt x="13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1" name="Freeform 392"/>
          <p:cNvSpPr>
            <a:spLocks noEditPoints="1"/>
          </p:cNvSpPr>
          <p:nvPr/>
        </p:nvSpPr>
        <p:spPr bwMode="auto">
          <a:xfrm>
            <a:off x="3178070" y="2909537"/>
            <a:ext cx="48852" cy="48852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2" name="Freeform 393"/>
          <p:cNvSpPr>
            <a:spLocks/>
          </p:cNvSpPr>
          <p:nvPr/>
        </p:nvSpPr>
        <p:spPr bwMode="auto">
          <a:xfrm>
            <a:off x="3307832" y="2526356"/>
            <a:ext cx="38166" cy="38165"/>
          </a:xfrm>
          <a:custGeom>
            <a:avLst/>
            <a:gdLst>
              <a:gd name="T0" fmla="*/ 13 w 25"/>
              <a:gd name="T1" fmla="*/ 1 h 25"/>
              <a:gd name="T2" fmla="*/ 13 w 25"/>
              <a:gd name="T3" fmla="*/ 0 h 25"/>
              <a:gd name="T4" fmla="*/ 13 w 25"/>
              <a:gd name="T5" fmla="*/ 1 h 25"/>
              <a:gd name="T6" fmla="*/ 25 w 25"/>
              <a:gd name="T7" fmla="*/ 13 h 25"/>
              <a:gd name="T8" fmla="*/ 25 w 25"/>
              <a:gd name="T9" fmla="*/ 13 h 25"/>
              <a:gd name="T10" fmla="*/ 25 w 25"/>
              <a:gd name="T11" fmla="*/ 13 h 25"/>
              <a:gd name="T12" fmla="*/ 13 w 25"/>
              <a:gd name="T13" fmla="*/ 25 h 25"/>
              <a:gd name="T14" fmla="*/ 13 w 25"/>
              <a:gd name="T15" fmla="*/ 25 h 25"/>
              <a:gd name="T16" fmla="*/ 13 w 25"/>
              <a:gd name="T17" fmla="*/ 25 h 25"/>
              <a:gd name="T18" fmla="*/ 1 w 25"/>
              <a:gd name="T19" fmla="*/ 13 h 25"/>
              <a:gd name="T20" fmla="*/ 0 w 25"/>
              <a:gd name="T21" fmla="*/ 13 h 25"/>
              <a:gd name="T22" fmla="*/ 1 w 25"/>
              <a:gd name="T23" fmla="*/ 13 h 25"/>
              <a:gd name="T24" fmla="*/ 13 w 25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5">
                <a:moveTo>
                  <a:pt x="13" y="1"/>
                </a:moveTo>
                <a:lnTo>
                  <a:pt x="13" y="0"/>
                </a:lnTo>
                <a:lnTo>
                  <a:pt x="13" y="1"/>
                </a:lnTo>
                <a:lnTo>
                  <a:pt x="25" y="13"/>
                </a:lnTo>
                <a:lnTo>
                  <a:pt x="25" y="13"/>
                </a:lnTo>
                <a:lnTo>
                  <a:pt x="25" y="13"/>
                </a:lnTo>
                <a:lnTo>
                  <a:pt x="13" y="25"/>
                </a:lnTo>
                <a:lnTo>
                  <a:pt x="13" y="25"/>
                </a:lnTo>
                <a:lnTo>
                  <a:pt x="13" y="25"/>
                </a:lnTo>
                <a:lnTo>
                  <a:pt x="1" y="13"/>
                </a:lnTo>
                <a:lnTo>
                  <a:pt x="0" y="13"/>
                </a:lnTo>
                <a:lnTo>
                  <a:pt x="1" y="13"/>
                </a:lnTo>
                <a:lnTo>
                  <a:pt x="13" y="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3" name="Freeform 394"/>
          <p:cNvSpPr>
            <a:spLocks noEditPoints="1"/>
          </p:cNvSpPr>
          <p:nvPr/>
        </p:nvSpPr>
        <p:spPr bwMode="auto">
          <a:xfrm>
            <a:off x="3301726" y="2521777"/>
            <a:ext cx="48852" cy="47324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4" name="Freeform 395"/>
          <p:cNvSpPr>
            <a:spLocks/>
          </p:cNvSpPr>
          <p:nvPr/>
        </p:nvSpPr>
        <p:spPr bwMode="auto">
          <a:xfrm>
            <a:off x="3431488" y="2517197"/>
            <a:ext cx="38166" cy="38165"/>
          </a:xfrm>
          <a:custGeom>
            <a:avLst/>
            <a:gdLst>
              <a:gd name="T0" fmla="*/ 13 w 25"/>
              <a:gd name="T1" fmla="*/ 0 h 25"/>
              <a:gd name="T2" fmla="*/ 13 w 25"/>
              <a:gd name="T3" fmla="*/ 0 h 25"/>
              <a:gd name="T4" fmla="*/ 13 w 25"/>
              <a:gd name="T5" fmla="*/ 0 h 25"/>
              <a:gd name="T6" fmla="*/ 25 w 25"/>
              <a:gd name="T7" fmla="*/ 12 h 25"/>
              <a:gd name="T8" fmla="*/ 25 w 25"/>
              <a:gd name="T9" fmla="*/ 12 h 25"/>
              <a:gd name="T10" fmla="*/ 25 w 25"/>
              <a:gd name="T11" fmla="*/ 12 h 25"/>
              <a:gd name="T12" fmla="*/ 13 w 25"/>
              <a:gd name="T13" fmla="*/ 24 h 25"/>
              <a:gd name="T14" fmla="*/ 13 w 25"/>
              <a:gd name="T15" fmla="*/ 25 h 25"/>
              <a:gd name="T16" fmla="*/ 13 w 25"/>
              <a:gd name="T17" fmla="*/ 24 h 25"/>
              <a:gd name="T18" fmla="*/ 0 w 25"/>
              <a:gd name="T19" fmla="*/ 12 h 25"/>
              <a:gd name="T20" fmla="*/ 0 w 25"/>
              <a:gd name="T21" fmla="*/ 12 h 25"/>
              <a:gd name="T22" fmla="*/ 0 w 25"/>
              <a:gd name="T23" fmla="*/ 12 h 25"/>
              <a:gd name="T24" fmla="*/ 13 w 25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5">
                <a:moveTo>
                  <a:pt x="13" y="0"/>
                </a:moveTo>
                <a:lnTo>
                  <a:pt x="13" y="0"/>
                </a:lnTo>
                <a:lnTo>
                  <a:pt x="13" y="0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13" y="24"/>
                </a:lnTo>
                <a:lnTo>
                  <a:pt x="13" y="25"/>
                </a:lnTo>
                <a:lnTo>
                  <a:pt x="13" y="24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13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5" name="Freeform 396"/>
          <p:cNvSpPr>
            <a:spLocks noEditPoints="1"/>
          </p:cNvSpPr>
          <p:nvPr/>
        </p:nvSpPr>
        <p:spPr bwMode="auto">
          <a:xfrm>
            <a:off x="3425382" y="2511090"/>
            <a:ext cx="48852" cy="48852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6" name="Freeform 397"/>
          <p:cNvSpPr>
            <a:spLocks/>
          </p:cNvSpPr>
          <p:nvPr/>
        </p:nvSpPr>
        <p:spPr bwMode="auto">
          <a:xfrm>
            <a:off x="3556670" y="2312632"/>
            <a:ext cx="38166" cy="38165"/>
          </a:xfrm>
          <a:custGeom>
            <a:avLst/>
            <a:gdLst>
              <a:gd name="T0" fmla="*/ 12 w 25"/>
              <a:gd name="T1" fmla="*/ 1 h 25"/>
              <a:gd name="T2" fmla="*/ 12 w 25"/>
              <a:gd name="T3" fmla="*/ 0 h 25"/>
              <a:gd name="T4" fmla="*/ 12 w 25"/>
              <a:gd name="T5" fmla="*/ 1 h 25"/>
              <a:gd name="T6" fmla="*/ 25 w 25"/>
              <a:gd name="T7" fmla="*/ 13 h 25"/>
              <a:gd name="T8" fmla="*/ 25 w 25"/>
              <a:gd name="T9" fmla="*/ 13 h 25"/>
              <a:gd name="T10" fmla="*/ 25 w 25"/>
              <a:gd name="T11" fmla="*/ 13 h 25"/>
              <a:gd name="T12" fmla="*/ 12 w 25"/>
              <a:gd name="T13" fmla="*/ 25 h 25"/>
              <a:gd name="T14" fmla="*/ 12 w 25"/>
              <a:gd name="T15" fmla="*/ 25 h 25"/>
              <a:gd name="T16" fmla="*/ 12 w 25"/>
              <a:gd name="T17" fmla="*/ 25 h 25"/>
              <a:gd name="T18" fmla="*/ 0 w 25"/>
              <a:gd name="T19" fmla="*/ 13 h 25"/>
              <a:gd name="T20" fmla="*/ 0 w 25"/>
              <a:gd name="T21" fmla="*/ 13 h 25"/>
              <a:gd name="T22" fmla="*/ 0 w 25"/>
              <a:gd name="T23" fmla="*/ 13 h 25"/>
              <a:gd name="T24" fmla="*/ 12 w 25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5">
                <a:moveTo>
                  <a:pt x="12" y="1"/>
                </a:moveTo>
                <a:lnTo>
                  <a:pt x="12" y="0"/>
                </a:lnTo>
                <a:lnTo>
                  <a:pt x="12" y="1"/>
                </a:lnTo>
                <a:lnTo>
                  <a:pt x="25" y="13"/>
                </a:lnTo>
                <a:lnTo>
                  <a:pt x="25" y="13"/>
                </a:lnTo>
                <a:lnTo>
                  <a:pt x="25" y="1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12" y="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7" name="Freeform 398"/>
          <p:cNvSpPr>
            <a:spLocks noEditPoints="1"/>
          </p:cNvSpPr>
          <p:nvPr/>
        </p:nvSpPr>
        <p:spPr bwMode="auto">
          <a:xfrm>
            <a:off x="3550563" y="2306525"/>
            <a:ext cx="48852" cy="48852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8" name="Freeform 399"/>
          <p:cNvSpPr>
            <a:spLocks/>
          </p:cNvSpPr>
          <p:nvPr/>
        </p:nvSpPr>
        <p:spPr bwMode="auto">
          <a:xfrm>
            <a:off x="3680326" y="1761525"/>
            <a:ext cx="38166" cy="38165"/>
          </a:xfrm>
          <a:custGeom>
            <a:avLst/>
            <a:gdLst>
              <a:gd name="T0" fmla="*/ 12 w 25"/>
              <a:gd name="T1" fmla="*/ 1 h 25"/>
              <a:gd name="T2" fmla="*/ 12 w 25"/>
              <a:gd name="T3" fmla="*/ 0 h 25"/>
              <a:gd name="T4" fmla="*/ 12 w 25"/>
              <a:gd name="T5" fmla="*/ 1 h 25"/>
              <a:gd name="T6" fmla="*/ 24 w 25"/>
              <a:gd name="T7" fmla="*/ 13 h 25"/>
              <a:gd name="T8" fmla="*/ 25 w 25"/>
              <a:gd name="T9" fmla="*/ 13 h 25"/>
              <a:gd name="T10" fmla="*/ 24 w 25"/>
              <a:gd name="T11" fmla="*/ 13 h 25"/>
              <a:gd name="T12" fmla="*/ 12 w 25"/>
              <a:gd name="T13" fmla="*/ 25 h 25"/>
              <a:gd name="T14" fmla="*/ 12 w 25"/>
              <a:gd name="T15" fmla="*/ 25 h 25"/>
              <a:gd name="T16" fmla="*/ 12 w 25"/>
              <a:gd name="T17" fmla="*/ 25 h 25"/>
              <a:gd name="T18" fmla="*/ 0 w 25"/>
              <a:gd name="T19" fmla="*/ 13 h 25"/>
              <a:gd name="T20" fmla="*/ 0 w 25"/>
              <a:gd name="T21" fmla="*/ 13 h 25"/>
              <a:gd name="T22" fmla="*/ 0 w 25"/>
              <a:gd name="T23" fmla="*/ 13 h 25"/>
              <a:gd name="T24" fmla="*/ 12 w 25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5">
                <a:moveTo>
                  <a:pt x="12" y="1"/>
                </a:moveTo>
                <a:lnTo>
                  <a:pt x="12" y="0"/>
                </a:lnTo>
                <a:lnTo>
                  <a:pt x="12" y="1"/>
                </a:lnTo>
                <a:lnTo>
                  <a:pt x="24" y="13"/>
                </a:lnTo>
                <a:lnTo>
                  <a:pt x="25" y="13"/>
                </a:lnTo>
                <a:lnTo>
                  <a:pt x="24" y="1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12" y="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69" name="Freeform 400"/>
          <p:cNvSpPr>
            <a:spLocks noEditPoints="1"/>
          </p:cNvSpPr>
          <p:nvPr/>
        </p:nvSpPr>
        <p:spPr bwMode="auto">
          <a:xfrm>
            <a:off x="3674218" y="1756944"/>
            <a:ext cx="48852" cy="47324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0" name="Freeform 401"/>
          <p:cNvSpPr>
            <a:spLocks/>
          </p:cNvSpPr>
          <p:nvPr/>
        </p:nvSpPr>
        <p:spPr bwMode="auto">
          <a:xfrm>
            <a:off x="3802455" y="2028682"/>
            <a:ext cx="39692" cy="38165"/>
          </a:xfrm>
          <a:custGeom>
            <a:avLst/>
            <a:gdLst>
              <a:gd name="T0" fmla="*/ 13 w 26"/>
              <a:gd name="T1" fmla="*/ 1 h 25"/>
              <a:gd name="T2" fmla="*/ 13 w 26"/>
              <a:gd name="T3" fmla="*/ 0 h 25"/>
              <a:gd name="T4" fmla="*/ 13 w 26"/>
              <a:gd name="T5" fmla="*/ 1 h 25"/>
              <a:gd name="T6" fmla="*/ 25 w 26"/>
              <a:gd name="T7" fmla="*/ 13 h 25"/>
              <a:gd name="T8" fmla="*/ 26 w 26"/>
              <a:gd name="T9" fmla="*/ 13 h 25"/>
              <a:gd name="T10" fmla="*/ 25 w 26"/>
              <a:gd name="T11" fmla="*/ 13 h 25"/>
              <a:gd name="T12" fmla="*/ 13 w 26"/>
              <a:gd name="T13" fmla="*/ 25 h 25"/>
              <a:gd name="T14" fmla="*/ 13 w 26"/>
              <a:gd name="T15" fmla="*/ 25 h 25"/>
              <a:gd name="T16" fmla="*/ 13 w 26"/>
              <a:gd name="T17" fmla="*/ 25 h 25"/>
              <a:gd name="T18" fmla="*/ 1 w 26"/>
              <a:gd name="T19" fmla="*/ 13 h 25"/>
              <a:gd name="T20" fmla="*/ 0 w 26"/>
              <a:gd name="T21" fmla="*/ 13 h 25"/>
              <a:gd name="T22" fmla="*/ 1 w 26"/>
              <a:gd name="T23" fmla="*/ 13 h 25"/>
              <a:gd name="T24" fmla="*/ 13 w 26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25">
                <a:moveTo>
                  <a:pt x="13" y="1"/>
                </a:moveTo>
                <a:lnTo>
                  <a:pt x="13" y="0"/>
                </a:lnTo>
                <a:lnTo>
                  <a:pt x="13" y="1"/>
                </a:lnTo>
                <a:lnTo>
                  <a:pt x="25" y="13"/>
                </a:lnTo>
                <a:lnTo>
                  <a:pt x="26" y="13"/>
                </a:lnTo>
                <a:lnTo>
                  <a:pt x="25" y="13"/>
                </a:lnTo>
                <a:lnTo>
                  <a:pt x="13" y="25"/>
                </a:lnTo>
                <a:lnTo>
                  <a:pt x="13" y="25"/>
                </a:lnTo>
                <a:lnTo>
                  <a:pt x="13" y="25"/>
                </a:lnTo>
                <a:lnTo>
                  <a:pt x="1" y="13"/>
                </a:lnTo>
                <a:lnTo>
                  <a:pt x="0" y="13"/>
                </a:lnTo>
                <a:lnTo>
                  <a:pt x="1" y="13"/>
                </a:lnTo>
                <a:lnTo>
                  <a:pt x="13" y="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1" name="Freeform 402"/>
          <p:cNvSpPr>
            <a:spLocks noEditPoints="1"/>
          </p:cNvSpPr>
          <p:nvPr/>
        </p:nvSpPr>
        <p:spPr bwMode="auto">
          <a:xfrm>
            <a:off x="3797874" y="2022576"/>
            <a:ext cx="48852" cy="48852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2" name="Freeform 403"/>
          <p:cNvSpPr>
            <a:spLocks/>
          </p:cNvSpPr>
          <p:nvPr/>
        </p:nvSpPr>
        <p:spPr bwMode="auto">
          <a:xfrm>
            <a:off x="3926111" y="1950825"/>
            <a:ext cx="39692" cy="38165"/>
          </a:xfrm>
          <a:custGeom>
            <a:avLst/>
            <a:gdLst>
              <a:gd name="T0" fmla="*/ 13 w 26"/>
              <a:gd name="T1" fmla="*/ 1 h 25"/>
              <a:gd name="T2" fmla="*/ 13 w 26"/>
              <a:gd name="T3" fmla="*/ 0 h 25"/>
              <a:gd name="T4" fmla="*/ 13 w 26"/>
              <a:gd name="T5" fmla="*/ 1 h 25"/>
              <a:gd name="T6" fmla="*/ 25 w 26"/>
              <a:gd name="T7" fmla="*/ 13 h 25"/>
              <a:gd name="T8" fmla="*/ 26 w 26"/>
              <a:gd name="T9" fmla="*/ 13 h 25"/>
              <a:gd name="T10" fmla="*/ 25 w 26"/>
              <a:gd name="T11" fmla="*/ 13 h 25"/>
              <a:gd name="T12" fmla="*/ 13 w 26"/>
              <a:gd name="T13" fmla="*/ 25 h 25"/>
              <a:gd name="T14" fmla="*/ 13 w 26"/>
              <a:gd name="T15" fmla="*/ 25 h 25"/>
              <a:gd name="T16" fmla="*/ 13 w 26"/>
              <a:gd name="T17" fmla="*/ 25 h 25"/>
              <a:gd name="T18" fmla="*/ 1 w 26"/>
              <a:gd name="T19" fmla="*/ 13 h 25"/>
              <a:gd name="T20" fmla="*/ 0 w 26"/>
              <a:gd name="T21" fmla="*/ 13 h 25"/>
              <a:gd name="T22" fmla="*/ 1 w 26"/>
              <a:gd name="T23" fmla="*/ 13 h 25"/>
              <a:gd name="T24" fmla="*/ 13 w 26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25">
                <a:moveTo>
                  <a:pt x="13" y="1"/>
                </a:moveTo>
                <a:lnTo>
                  <a:pt x="13" y="0"/>
                </a:lnTo>
                <a:lnTo>
                  <a:pt x="13" y="1"/>
                </a:lnTo>
                <a:lnTo>
                  <a:pt x="25" y="13"/>
                </a:lnTo>
                <a:lnTo>
                  <a:pt x="26" y="13"/>
                </a:lnTo>
                <a:lnTo>
                  <a:pt x="25" y="13"/>
                </a:lnTo>
                <a:lnTo>
                  <a:pt x="13" y="25"/>
                </a:lnTo>
                <a:lnTo>
                  <a:pt x="13" y="25"/>
                </a:lnTo>
                <a:lnTo>
                  <a:pt x="13" y="25"/>
                </a:lnTo>
                <a:lnTo>
                  <a:pt x="1" y="13"/>
                </a:lnTo>
                <a:lnTo>
                  <a:pt x="0" y="13"/>
                </a:lnTo>
                <a:lnTo>
                  <a:pt x="1" y="13"/>
                </a:lnTo>
                <a:lnTo>
                  <a:pt x="13" y="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3" name="Freeform 404"/>
          <p:cNvSpPr>
            <a:spLocks noEditPoints="1"/>
          </p:cNvSpPr>
          <p:nvPr/>
        </p:nvSpPr>
        <p:spPr bwMode="auto">
          <a:xfrm>
            <a:off x="3920004" y="1944719"/>
            <a:ext cx="50379" cy="48852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4" name="Freeform 405"/>
          <p:cNvSpPr>
            <a:spLocks/>
          </p:cNvSpPr>
          <p:nvPr/>
        </p:nvSpPr>
        <p:spPr bwMode="auto">
          <a:xfrm>
            <a:off x="4049765" y="1981358"/>
            <a:ext cx="38166" cy="38165"/>
          </a:xfrm>
          <a:custGeom>
            <a:avLst/>
            <a:gdLst>
              <a:gd name="T0" fmla="*/ 13 w 25"/>
              <a:gd name="T1" fmla="*/ 1 h 25"/>
              <a:gd name="T2" fmla="*/ 13 w 25"/>
              <a:gd name="T3" fmla="*/ 0 h 25"/>
              <a:gd name="T4" fmla="*/ 13 w 25"/>
              <a:gd name="T5" fmla="*/ 1 h 25"/>
              <a:gd name="T6" fmla="*/ 25 w 25"/>
              <a:gd name="T7" fmla="*/ 13 h 25"/>
              <a:gd name="T8" fmla="*/ 25 w 25"/>
              <a:gd name="T9" fmla="*/ 13 h 25"/>
              <a:gd name="T10" fmla="*/ 25 w 25"/>
              <a:gd name="T11" fmla="*/ 13 h 25"/>
              <a:gd name="T12" fmla="*/ 13 w 25"/>
              <a:gd name="T13" fmla="*/ 25 h 25"/>
              <a:gd name="T14" fmla="*/ 13 w 25"/>
              <a:gd name="T15" fmla="*/ 25 h 25"/>
              <a:gd name="T16" fmla="*/ 13 w 25"/>
              <a:gd name="T17" fmla="*/ 25 h 25"/>
              <a:gd name="T18" fmla="*/ 1 w 25"/>
              <a:gd name="T19" fmla="*/ 13 h 25"/>
              <a:gd name="T20" fmla="*/ 0 w 25"/>
              <a:gd name="T21" fmla="*/ 13 h 25"/>
              <a:gd name="T22" fmla="*/ 1 w 25"/>
              <a:gd name="T23" fmla="*/ 13 h 25"/>
              <a:gd name="T24" fmla="*/ 13 w 25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5">
                <a:moveTo>
                  <a:pt x="13" y="1"/>
                </a:moveTo>
                <a:lnTo>
                  <a:pt x="13" y="0"/>
                </a:lnTo>
                <a:lnTo>
                  <a:pt x="13" y="1"/>
                </a:lnTo>
                <a:lnTo>
                  <a:pt x="25" y="13"/>
                </a:lnTo>
                <a:lnTo>
                  <a:pt x="25" y="13"/>
                </a:lnTo>
                <a:lnTo>
                  <a:pt x="25" y="13"/>
                </a:lnTo>
                <a:lnTo>
                  <a:pt x="13" y="25"/>
                </a:lnTo>
                <a:lnTo>
                  <a:pt x="13" y="25"/>
                </a:lnTo>
                <a:lnTo>
                  <a:pt x="13" y="25"/>
                </a:lnTo>
                <a:lnTo>
                  <a:pt x="1" y="13"/>
                </a:lnTo>
                <a:lnTo>
                  <a:pt x="0" y="13"/>
                </a:lnTo>
                <a:lnTo>
                  <a:pt x="1" y="13"/>
                </a:lnTo>
                <a:lnTo>
                  <a:pt x="13" y="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5" name="Freeform 406"/>
          <p:cNvSpPr>
            <a:spLocks noEditPoints="1"/>
          </p:cNvSpPr>
          <p:nvPr/>
        </p:nvSpPr>
        <p:spPr bwMode="auto">
          <a:xfrm>
            <a:off x="4043658" y="1976776"/>
            <a:ext cx="48852" cy="47324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6" name="Freeform 407"/>
          <p:cNvSpPr>
            <a:spLocks/>
          </p:cNvSpPr>
          <p:nvPr/>
        </p:nvSpPr>
        <p:spPr bwMode="auto">
          <a:xfrm>
            <a:off x="4173421" y="2028682"/>
            <a:ext cx="38166" cy="38165"/>
          </a:xfrm>
          <a:custGeom>
            <a:avLst/>
            <a:gdLst>
              <a:gd name="T0" fmla="*/ 13 w 25"/>
              <a:gd name="T1" fmla="*/ 1 h 25"/>
              <a:gd name="T2" fmla="*/ 13 w 25"/>
              <a:gd name="T3" fmla="*/ 0 h 25"/>
              <a:gd name="T4" fmla="*/ 13 w 25"/>
              <a:gd name="T5" fmla="*/ 1 h 25"/>
              <a:gd name="T6" fmla="*/ 25 w 25"/>
              <a:gd name="T7" fmla="*/ 13 h 25"/>
              <a:gd name="T8" fmla="*/ 25 w 25"/>
              <a:gd name="T9" fmla="*/ 13 h 25"/>
              <a:gd name="T10" fmla="*/ 25 w 25"/>
              <a:gd name="T11" fmla="*/ 13 h 25"/>
              <a:gd name="T12" fmla="*/ 13 w 25"/>
              <a:gd name="T13" fmla="*/ 25 h 25"/>
              <a:gd name="T14" fmla="*/ 13 w 25"/>
              <a:gd name="T15" fmla="*/ 25 h 25"/>
              <a:gd name="T16" fmla="*/ 13 w 25"/>
              <a:gd name="T17" fmla="*/ 25 h 25"/>
              <a:gd name="T18" fmla="*/ 0 w 25"/>
              <a:gd name="T19" fmla="*/ 13 h 25"/>
              <a:gd name="T20" fmla="*/ 0 w 25"/>
              <a:gd name="T21" fmla="*/ 13 h 25"/>
              <a:gd name="T22" fmla="*/ 0 w 25"/>
              <a:gd name="T23" fmla="*/ 13 h 25"/>
              <a:gd name="T24" fmla="*/ 13 w 25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5">
                <a:moveTo>
                  <a:pt x="13" y="1"/>
                </a:moveTo>
                <a:lnTo>
                  <a:pt x="13" y="0"/>
                </a:lnTo>
                <a:lnTo>
                  <a:pt x="13" y="1"/>
                </a:lnTo>
                <a:lnTo>
                  <a:pt x="25" y="13"/>
                </a:lnTo>
                <a:lnTo>
                  <a:pt x="25" y="13"/>
                </a:lnTo>
                <a:lnTo>
                  <a:pt x="25" y="13"/>
                </a:lnTo>
                <a:lnTo>
                  <a:pt x="13" y="25"/>
                </a:lnTo>
                <a:lnTo>
                  <a:pt x="13" y="25"/>
                </a:lnTo>
                <a:lnTo>
                  <a:pt x="13" y="25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13" y="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7" name="Freeform 408"/>
          <p:cNvSpPr>
            <a:spLocks noEditPoints="1"/>
          </p:cNvSpPr>
          <p:nvPr/>
        </p:nvSpPr>
        <p:spPr bwMode="auto">
          <a:xfrm>
            <a:off x="4167314" y="2022576"/>
            <a:ext cx="48852" cy="48852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8" name="Freeform 409"/>
          <p:cNvSpPr>
            <a:spLocks/>
          </p:cNvSpPr>
          <p:nvPr/>
        </p:nvSpPr>
        <p:spPr bwMode="auto">
          <a:xfrm>
            <a:off x="4297075" y="2537044"/>
            <a:ext cx="38166" cy="38165"/>
          </a:xfrm>
          <a:custGeom>
            <a:avLst/>
            <a:gdLst>
              <a:gd name="T0" fmla="*/ 12 w 25"/>
              <a:gd name="T1" fmla="*/ 1 h 25"/>
              <a:gd name="T2" fmla="*/ 12 w 25"/>
              <a:gd name="T3" fmla="*/ 0 h 25"/>
              <a:gd name="T4" fmla="*/ 12 w 25"/>
              <a:gd name="T5" fmla="*/ 1 h 25"/>
              <a:gd name="T6" fmla="*/ 25 w 25"/>
              <a:gd name="T7" fmla="*/ 13 h 25"/>
              <a:gd name="T8" fmla="*/ 25 w 25"/>
              <a:gd name="T9" fmla="*/ 13 h 25"/>
              <a:gd name="T10" fmla="*/ 25 w 25"/>
              <a:gd name="T11" fmla="*/ 13 h 25"/>
              <a:gd name="T12" fmla="*/ 12 w 25"/>
              <a:gd name="T13" fmla="*/ 25 h 25"/>
              <a:gd name="T14" fmla="*/ 12 w 25"/>
              <a:gd name="T15" fmla="*/ 25 h 25"/>
              <a:gd name="T16" fmla="*/ 12 w 25"/>
              <a:gd name="T17" fmla="*/ 25 h 25"/>
              <a:gd name="T18" fmla="*/ 0 w 25"/>
              <a:gd name="T19" fmla="*/ 13 h 25"/>
              <a:gd name="T20" fmla="*/ 0 w 25"/>
              <a:gd name="T21" fmla="*/ 13 h 25"/>
              <a:gd name="T22" fmla="*/ 0 w 25"/>
              <a:gd name="T23" fmla="*/ 13 h 25"/>
              <a:gd name="T24" fmla="*/ 12 w 25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5">
                <a:moveTo>
                  <a:pt x="12" y="1"/>
                </a:moveTo>
                <a:lnTo>
                  <a:pt x="12" y="0"/>
                </a:lnTo>
                <a:lnTo>
                  <a:pt x="12" y="1"/>
                </a:lnTo>
                <a:lnTo>
                  <a:pt x="25" y="13"/>
                </a:lnTo>
                <a:lnTo>
                  <a:pt x="25" y="13"/>
                </a:lnTo>
                <a:lnTo>
                  <a:pt x="25" y="1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12" y="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79" name="Freeform 410"/>
          <p:cNvSpPr>
            <a:spLocks noEditPoints="1"/>
          </p:cNvSpPr>
          <p:nvPr/>
        </p:nvSpPr>
        <p:spPr bwMode="auto">
          <a:xfrm>
            <a:off x="4290970" y="2530938"/>
            <a:ext cx="48852" cy="48852"/>
          </a:xfrm>
          <a:custGeom>
            <a:avLst/>
            <a:gdLst>
              <a:gd name="T0" fmla="*/ 239 w 528"/>
              <a:gd name="T1" fmla="*/ 39 h 528"/>
              <a:gd name="T2" fmla="*/ 224 w 528"/>
              <a:gd name="T3" fmla="*/ 72 h 528"/>
              <a:gd name="T4" fmla="*/ 224 w 528"/>
              <a:gd name="T5" fmla="*/ 64 h 528"/>
              <a:gd name="T6" fmla="*/ 320 w 528"/>
              <a:gd name="T7" fmla="*/ 64 h 528"/>
              <a:gd name="T8" fmla="*/ 320 w 528"/>
              <a:gd name="T9" fmla="*/ 72 h 528"/>
              <a:gd name="T10" fmla="*/ 306 w 528"/>
              <a:gd name="T11" fmla="*/ 39 h 528"/>
              <a:gd name="T12" fmla="*/ 506 w 528"/>
              <a:gd name="T13" fmla="*/ 239 h 528"/>
              <a:gd name="T14" fmla="*/ 472 w 528"/>
              <a:gd name="T15" fmla="*/ 224 h 528"/>
              <a:gd name="T16" fmla="*/ 480 w 528"/>
              <a:gd name="T17" fmla="*/ 224 h 528"/>
              <a:gd name="T18" fmla="*/ 528 w 528"/>
              <a:gd name="T19" fmla="*/ 272 h 528"/>
              <a:gd name="T20" fmla="*/ 480 w 528"/>
              <a:gd name="T21" fmla="*/ 320 h 528"/>
              <a:gd name="T22" fmla="*/ 472 w 528"/>
              <a:gd name="T23" fmla="*/ 320 h 528"/>
              <a:gd name="T24" fmla="*/ 506 w 528"/>
              <a:gd name="T25" fmla="*/ 306 h 528"/>
              <a:gd name="T26" fmla="*/ 306 w 528"/>
              <a:gd name="T27" fmla="*/ 506 h 528"/>
              <a:gd name="T28" fmla="*/ 320 w 528"/>
              <a:gd name="T29" fmla="*/ 472 h 528"/>
              <a:gd name="T30" fmla="*/ 320 w 528"/>
              <a:gd name="T31" fmla="*/ 480 h 528"/>
              <a:gd name="T32" fmla="*/ 272 w 528"/>
              <a:gd name="T33" fmla="*/ 528 h 528"/>
              <a:gd name="T34" fmla="*/ 224 w 528"/>
              <a:gd name="T35" fmla="*/ 480 h 528"/>
              <a:gd name="T36" fmla="*/ 224 w 528"/>
              <a:gd name="T37" fmla="*/ 472 h 528"/>
              <a:gd name="T38" fmla="*/ 239 w 528"/>
              <a:gd name="T39" fmla="*/ 506 h 528"/>
              <a:gd name="T40" fmla="*/ 39 w 528"/>
              <a:gd name="T41" fmla="*/ 306 h 528"/>
              <a:gd name="T42" fmla="*/ 72 w 528"/>
              <a:gd name="T43" fmla="*/ 320 h 528"/>
              <a:gd name="T44" fmla="*/ 64 w 528"/>
              <a:gd name="T45" fmla="*/ 320 h 528"/>
              <a:gd name="T46" fmla="*/ 64 w 528"/>
              <a:gd name="T47" fmla="*/ 224 h 528"/>
              <a:gd name="T48" fmla="*/ 72 w 528"/>
              <a:gd name="T49" fmla="*/ 224 h 528"/>
              <a:gd name="T50" fmla="*/ 39 w 528"/>
              <a:gd name="T51" fmla="*/ 239 h 528"/>
              <a:gd name="T52" fmla="*/ 239 w 528"/>
              <a:gd name="T53" fmla="*/ 39 h 528"/>
              <a:gd name="T54" fmla="*/ 106 w 528"/>
              <a:gd name="T55" fmla="*/ 306 h 528"/>
              <a:gd name="T56" fmla="*/ 72 w 528"/>
              <a:gd name="T57" fmla="*/ 320 h 528"/>
              <a:gd name="T58" fmla="*/ 64 w 528"/>
              <a:gd name="T59" fmla="*/ 320 h 528"/>
              <a:gd name="T60" fmla="*/ 64 w 528"/>
              <a:gd name="T61" fmla="*/ 224 h 528"/>
              <a:gd name="T62" fmla="*/ 72 w 528"/>
              <a:gd name="T63" fmla="*/ 224 h 528"/>
              <a:gd name="T64" fmla="*/ 106 w 528"/>
              <a:gd name="T65" fmla="*/ 239 h 528"/>
              <a:gd name="T66" fmla="*/ 306 w 528"/>
              <a:gd name="T67" fmla="*/ 439 h 528"/>
              <a:gd name="T68" fmla="*/ 320 w 528"/>
              <a:gd name="T69" fmla="*/ 472 h 528"/>
              <a:gd name="T70" fmla="*/ 320 w 528"/>
              <a:gd name="T71" fmla="*/ 480 h 528"/>
              <a:gd name="T72" fmla="*/ 224 w 528"/>
              <a:gd name="T73" fmla="*/ 480 h 528"/>
              <a:gd name="T74" fmla="*/ 224 w 528"/>
              <a:gd name="T75" fmla="*/ 472 h 528"/>
              <a:gd name="T76" fmla="*/ 239 w 528"/>
              <a:gd name="T77" fmla="*/ 439 h 528"/>
              <a:gd name="T78" fmla="*/ 439 w 528"/>
              <a:gd name="T79" fmla="*/ 239 h 528"/>
              <a:gd name="T80" fmla="*/ 472 w 528"/>
              <a:gd name="T81" fmla="*/ 224 h 528"/>
              <a:gd name="T82" fmla="*/ 480 w 528"/>
              <a:gd name="T83" fmla="*/ 224 h 528"/>
              <a:gd name="T84" fmla="*/ 480 w 528"/>
              <a:gd name="T85" fmla="*/ 320 h 528"/>
              <a:gd name="T86" fmla="*/ 472 w 528"/>
              <a:gd name="T87" fmla="*/ 320 h 528"/>
              <a:gd name="T88" fmla="*/ 439 w 528"/>
              <a:gd name="T89" fmla="*/ 306 h 528"/>
              <a:gd name="T90" fmla="*/ 239 w 528"/>
              <a:gd name="T91" fmla="*/ 106 h 528"/>
              <a:gd name="T92" fmla="*/ 224 w 528"/>
              <a:gd name="T93" fmla="*/ 72 h 528"/>
              <a:gd name="T94" fmla="*/ 224 w 528"/>
              <a:gd name="T95" fmla="*/ 64 h 528"/>
              <a:gd name="T96" fmla="*/ 320 w 528"/>
              <a:gd name="T97" fmla="*/ 64 h 528"/>
              <a:gd name="T98" fmla="*/ 320 w 528"/>
              <a:gd name="T99" fmla="*/ 72 h 528"/>
              <a:gd name="T100" fmla="*/ 306 w 528"/>
              <a:gd name="T101" fmla="*/ 106 h 528"/>
              <a:gd name="T102" fmla="*/ 106 w 528"/>
              <a:gd name="T103" fmla="*/ 3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528">
                <a:moveTo>
                  <a:pt x="239" y="39"/>
                </a:moveTo>
                <a:lnTo>
                  <a:pt x="224" y="72"/>
                </a:lnTo>
                <a:lnTo>
                  <a:pt x="224" y="64"/>
                </a:lnTo>
                <a:cubicBezTo>
                  <a:pt x="224" y="0"/>
                  <a:pt x="320" y="0"/>
                  <a:pt x="320" y="64"/>
                </a:cubicBezTo>
                <a:lnTo>
                  <a:pt x="320" y="72"/>
                </a:lnTo>
                <a:lnTo>
                  <a:pt x="306" y="39"/>
                </a:lnTo>
                <a:lnTo>
                  <a:pt x="506" y="239"/>
                </a:lnTo>
                <a:lnTo>
                  <a:pt x="472" y="224"/>
                </a:lnTo>
                <a:lnTo>
                  <a:pt x="480" y="224"/>
                </a:lnTo>
                <a:cubicBezTo>
                  <a:pt x="507" y="224"/>
                  <a:pt x="528" y="246"/>
                  <a:pt x="528" y="272"/>
                </a:cubicBezTo>
                <a:cubicBezTo>
                  <a:pt x="528" y="299"/>
                  <a:pt x="507" y="320"/>
                  <a:pt x="480" y="320"/>
                </a:cubicBezTo>
                <a:lnTo>
                  <a:pt x="472" y="320"/>
                </a:lnTo>
                <a:lnTo>
                  <a:pt x="506" y="306"/>
                </a:lnTo>
                <a:lnTo>
                  <a:pt x="306" y="506"/>
                </a:lnTo>
                <a:lnTo>
                  <a:pt x="320" y="472"/>
                </a:lnTo>
                <a:lnTo>
                  <a:pt x="320" y="480"/>
                </a:lnTo>
                <a:cubicBezTo>
                  <a:pt x="320" y="507"/>
                  <a:pt x="299" y="528"/>
                  <a:pt x="272" y="528"/>
                </a:cubicBezTo>
                <a:cubicBezTo>
                  <a:pt x="246" y="528"/>
                  <a:pt x="224" y="507"/>
                  <a:pt x="224" y="480"/>
                </a:cubicBezTo>
                <a:lnTo>
                  <a:pt x="224" y="472"/>
                </a:lnTo>
                <a:lnTo>
                  <a:pt x="239" y="506"/>
                </a:lnTo>
                <a:lnTo>
                  <a:pt x="39" y="306"/>
                </a:lnTo>
                <a:lnTo>
                  <a:pt x="72" y="320"/>
                </a:lnTo>
                <a:lnTo>
                  <a:pt x="64" y="320"/>
                </a:lnTo>
                <a:cubicBezTo>
                  <a:pt x="0" y="320"/>
                  <a:pt x="0" y="224"/>
                  <a:pt x="64" y="224"/>
                </a:cubicBezTo>
                <a:lnTo>
                  <a:pt x="72" y="224"/>
                </a:lnTo>
                <a:lnTo>
                  <a:pt x="39" y="239"/>
                </a:lnTo>
                <a:lnTo>
                  <a:pt x="239" y="39"/>
                </a:lnTo>
                <a:close/>
                <a:moveTo>
                  <a:pt x="106" y="306"/>
                </a:moveTo>
                <a:cubicBezTo>
                  <a:pt x="97" y="315"/>
                  <a:pt x="85" y="320"/>
                  <a:pt x="72" y="320"/>
                </a:cubicBezTo>
                <a:lnTo>
                  <a:pt x="64" y="320"/>
                </a:lnTo>
                <a:lnTo>
                  <a:pt x="64" y="224"/>
                </a:lnTo>
                <a:lnTo>
                  <a:pt x="72" y="224"/>
                </a:lnTo>
                <a:cubicBezTo>
                  <a:pt x="85" y="224"/>
                  <a:pt x="97" y="230"/>
                  <a:pt x="106" y="239"/>
                </a:cubicBezTo>
                <a:lnTo>
                  <a:pt x="306" y="439"/>
                </a:lnTo>
                <a:cubicBezTo>
                  <a:pt x="315" y="448"/>
                  <a:pt x="320" y="460"/>
                  <a:pt x="320" y="472"/>
                </a:cubicBezTo>
                <a:lnTo>
                  <a:pt x="320" y="480"/>
                </a:lnTo>
                <a:lnTo>
                  <a:pt x="224" y="480"/>
                </a:lnTo>
                <a:lnTo>
                  <a:pt x="224" y="472"/>
                </a:lnTo>
                <a:cubicBezTo>
                  <a:pt x="224" y="460"/>
                  <a:pt x="230" y="448"/>
                  <a:pt x="239" y="439"/>
                </a:cubicBezTo>
                <a:lnTo>
                  <a:pt x="439" y="239"/>
                </a:lnTo>
                <a:cubicBezTo>
                  <a:pt x="448" y="230"/>
                  <a:pt x="460" y="224"/>
                  <a:pt x="472" y="224"/>
                </a:cubicBezTo>
                <a:lnTo>
                  <a:pt x="480" y="224"/>
                </a:lnTo>
                <a:lnTo>
                  <a:pt x="480" y="320"/>
                </a:lnTo>
                <a:lnTo>
                  <a:pt x="472" y="320"/>
                </a:lnTo>
                <a:cubicBezTo>
                  <a:pt x="460" y="320"/>
                  <a:pt x="448" y="315"/>
                  <a:pt x="439" y="306"/>
                </a:cubicBezTo>
                <a:lnTo>
                  <a:pt x="239" y="106"/>
                </a:lnTo>
                <a:cubicBezTo>
                  <a:pt x="230" y="97"/>
                  <a:pt x="224" y="85"/>
                  <a:pt x="224" y="72"/>
                </a:cubicBezTo>
                <a:lnTo>
                  <a:pt x="224" y="64"/>
                </a:lnTo>
                <a:lnTo>
                  <a:pt x="320" y="64"/>
                </a:lnTo>
                <a:lnTo>
                  <a:pt x="320" y="72"/>
                </a:lnTo>
                <a:cubicBezTo>
                  <a:pt x="320" y="85"/>
                  <a:pt x="315" y="97"/>
                  <a:pt x="306" y="106"/>
                </a:cubicBezTo>
                <a:lnTo>
                  <a:pt x="106" y="306"/>
                </a:lnTo>
                <a:close/>
              </a:path>
            </a:pathLst>
          </a:custGeom>
          <a:solidFill>
            <a:srgbClr val="C0504D"/>
          </a:solidFill>
          <a:ln w="0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0" name="Freeform 411"/>
          <p:cNvSpPr>
            <a:spLocks/>
          </p:cNvSpPr>
          <p:nvPr/>
        </p:nvSpPr>
        <p:spPr bwMode="auto">
          <a:xfrm>
            <a:off x="2579641" y="1996624"/>
            <a:ext cx="1744916" cy="1207549"/>
          </a:xfrm>
          <a:custGeom>
            <a:avLst/>
            <a:gdLst>
              <a:gd name="T0" fmla="*/ 37 w 18770"/>
              <a:gd name="T1" fmla="*/ 13069 h 13195"/>
              <a:gd name="T2" fmla="*/ 1365 w 18770"/>
              <a:gd name="T3" fmla="*/ 12173 h 13195"/>
              <a:gd name="T4" fmla="*/ 1395 w 18770"/>
              <a:gd name="T5" fmla="*/ 12163 h 13195"/>
              <a:gd name="T6" fmla="*/ 2723 w 18770"/>
              <a:gd name="T7" fmla="*/ 12051 h 13195"/>
              <a:gd name="T8" fmla="*/ 2757 w 18770"/>
              <a:gd name="T9" fmla="*/ 12057 h 13195"/>
              <a:gd name="T10" fmla="*/ 4101 w 18770"/>
              <a:gd name="T11" fmla="*/ 12713 h 13195"/>
              <a:gd name="T12" fmla="*/ 4036 w 18770"/>
              <a:gd name="T13" fmla="*/ 12718 h 13195"/>
              <a:gd name="T14" fmla="*/ 5364 w 18770"/>
              <a:gd name="T15" fmla="*/ 11790 h 13195"/>
              <a:gd name="T16" fmla="*/ 5345 w 18770"/>
              <a:gd name="T17" fmla="*/ 11811 h 13195"/>
              <a:gd name="T18" fmla="*/ 6673 w 18770"/>
              <a:gd name="T19" fmla="*/ 9443 h 13195"/>
              <a:gd name="T20" fmla="*/ 7998 w 18770"/>
              <a:gd name="T21" fmla="*/ 6377 h 13195"/>
              <a:gd name="T22" fmla="*/ 9324 w 18770"/>
              <a:gd name="T23" fmla="*/ 2303 h 13195"/>
              <a:gd name="T24" fmla="*/ 9333 w 18770"/>
              <a:gd name="T25" fmla="*/ 2284 h 13195"/>
              <a:gd name="T26" fmla="*/ 10661 w 18770"/>
              <a:gd name="T27" fmla="*/ 524 h 13195"/>
              <a:gd name="T28" fmla="*/ 10718 w 18770"/>
              <a:gd name="T29" fmla="*/ 499 h 13195"/>
              <a:gd name="T30" fmla="*/ 10770 w 18770"/>
              <a:gd name="T31" fmla="*/ 534 h 13195"/>
              <a:gd name="T32" fmla="*/ 12098 w 18770"/>
              <a:gd name="T33" fmla="*/ 3222 h 13195"/>
              <a:gd name="T34" fmla="*/ 11985 w 18770"/>
              <a:gd name="T35" fmla="*/ 3219 h 13195"/>
              <a:gd name="T36" fmla="*/ 13313 w 18770"/>
              <a:gd name="T37" fmla="*/ 883 h 13195"/>
              <a:gd name="T38" fmla="*/ 13340 w 18770"/>
              <a:gd name="T39" fmla="*/ 857 h 13195"/>
              <a:gd name="T40" fmla="*/ 14668 w 18770"/>
              <a:gd name="T41" fmla="*/ 201 h 13195"/>
              <a:gd name="T42" fmla="*/ 14687 w 18770"/>
              <a:gd name="T43" fmla="*/ 195 h 13195"/>
              <a:gd name="T44" fmla="*/ 16015 w 18770"/>
              <a:gd name="T45" fmla="*/ 3 h 13195"/>
              <a:gd name="T46" fmla="*/ 16076 w 18770"/>
              <a:gd name="T47" fmla="*/ 28 h 13195"/>
              <a:gd name="T48" fmla="*/ 17420 w 18770"/>
              <a:gd name="T49" fmla="*/ 1820 h 13195"/>
              <a:gd name="T50" fmla="*/ 17425 w 18770"/>
              <a:gd name="T51" fmla="*/ 1829 h 13195"/>
              <a:gd name="T52" fmla="*/ 18753 w 18770"/>
              <a:gd name="T53" fmla="*/ 4341 h 13195"/>
              <a:gd name="T54" fmla="*/ 18726 w 18770"/>
              <a:gd name="T55" fmla="*/ 4427 h 13195"/>
              <a:gd name="T56" fmla="*/ 18640 w 18770"/>
              <a:gd name="T57" fmla="*/ 4400 h 13195"/>
              <a:gd name="T58" fmla="*/ 17312 w 18770"/>
              <a:gd name="T59" fmla="*/ 1888 h 13195"/>
              <a:gd name="T60" fmla="*/ 17317 w 18770"/>
              <a:gd name="T61" fmla="*/ 1897 h 13195"/>
              <a:gd name="T62" fmla="*/ 15973 w 18770"/>
              <a:gd name="T63" fmla="*/ 105 h 13195"/>
              <a:gd name="T64" fmla="*/ 16034 w 18770"/>
              <a:gd name="T65" fmla="*/ 130 h 13195"/>
              <a:gd name="T66" fmla="*/ 14706 w 18770"/>
              <a:gd name="T67" fmla="*/ 322 h 13195"/>
              <a:gd name="T68" fmla="*/ 14725 w 18770"/>
              <a:gd name="T69" fmla="*/ 316 h 13195"/>
              <a:gd name="T70" fmla="*/ 13397 w 18770"/>
              <a:gd name="T71" fmla="*/ 972 h 13195"/>
              <a:gd name="T72" fmla="*/ 13424 w 18770"/>
              <a:gd name="T73" fmla="*/ 946 h 13195"/>
              <a:gd name="T74" fmla="*/ 12096 w 18770"/>
              <a:gd name="T75" fmla="*/ 3282 h 13195"/>
              <a:gd name="T76" fmla="*/ 12039 w 18770"/>
              <a:gd name="T77" fmla="*/ 3314 h 13195"/>
              <a:gd name="T78" fmla="*/ 11983 w 18770"/>
              <a:gd name="T79" fmla="*/ 3279 h 13195"/>
              <a:gd name="T80" fmla="*/ 10655 w 18770"/>
              <a:gd name="T81" fmla="*/ 591 h 13195"/>
              <a:gd name="T82" fmla="*/ 10764 w 18770"/>
              <a:gd name="T83" fmla="*/ 601 h 13195"/>
              <a:gd name="T84" fmla="*/ 9436 w 18770"/>
              <a:gd name="T85" fmla="*/ 2361 h 13195"/>
              <a:gd name="T86" fmla="*/ 9445 w 18770"/>
              <a:gd name="T87" fmla="*/ 2342 h 13195"/>
              <a:gd name="T88" fmla="*/ 8115 w 18770"/>
              <a:gd name="T89" fmla="*/ 6428 h 13195"/>
              <a:gd name="T90" fmla="*/ 6784 w 18770"/>
              <a:gd name="T91" fmla="*/ 9506 h 13195"/>
              <a:gd name="T92" fmla="*/ 5456 w 18770"/>
              <a:gd name="T93" fmla="*/ 11874 h 13195"/>
              <a:gd name="T94" fmla="*/ 5437 w 18770"/>
              <a:gd name="T95" fmla="*/ 11895 h 13195"/>
              <a:gd name="T96" fmla="*/ 4109 w 18770"/>
              <a:gd name="T97" fmla="*/ 12823 h 13195"/>
              <a:gd name="T98" fmla="*/ 4044 w 18770"/>
              <a:gd name="T99" fmla="*/ 12828 h 13195"/>
              <a:gd name="T100" fmla="*/ 2700 w 18770"/>
              <a:gd name="T101" fmla="*/ 12172 h 13195"/>
              <a:gd name="T102" fmla="*/ 2734 w 18770"/>
              <a:gd name="T103" fmla="*/ 12178 h 13195"/>
              <a:gd name="T104" fmla="*/ 1406 w 18770"/>
              <a:gd name="T105" fmla="*/ 12290 h 13195"/>
              <a:gd name="T106" fmla="*/ 1436 w 18770"/>
              <a:gd name="T107" fmla="*/ 12280 h 13195"/>
              <a:gd name="T108" fmla="*/ 108 w 18770"/>
              <a:gd name="T109" fmla="*/ 13176 h 13195"/>
              <a:gd name="T110" fmla="*/ 19 w 18770"/>
              <a:gd name="T111" fmla="*/ 13158 h 13195"/>
              <a:gd name="T112" fmla="*/ 37 w 18770"/>
              <a:gd name="T113" fmla="*/ 13069 h 1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770" h="13195">
                <a:moveTo>
                  <a:pt x="37" y="13069"/>
                </a:moveTo>
                <a:lnTo>
                  <a:pt x="1365" y="12173"/>
                </a:lnTo>
                <a:cubicBezTo>
                  <a:pt x="1374" y="12167"/>
                  <a:pt x="1384" y="12164"/>
                  <a:pt x="1395" y="12163"/>
                </a:cubicBezTo>
                <a:lnTo>
                  <a:pt x="2723" y="12051"/>
                </a:lnTo>
                <a:cubicBezTo>
                  <a:pt x="2735" y="12050"/>
                  <a:pt x="2746" y="12052"/>
                  <a:pt x="2757" y="12057"/>
                </a:cubicBezTo>
                <a:lnTo>
                  <a:pt x="4101" y="12713"/>
                </a:lnTo>
                <a:lnTo>
                  <a:pt x="4036" y="12718"/>
                </a:lnTo>
                <a:lnTo>
                  <a:pt x="5364" y="11790"/>
                </a:lnTo>
                <a:lnTo>
                  <a:pt x="5345" y="11811"/>
                </a:lnTo>
                <a:lnTo>
                  <a:pt x="6673" y="9443"/>
                </a:lnTo>
                <a:lnTo>
                  <a:pt x="7998" y="6377"/>
                </a:lnTo>
                <a:lnTo>
                  <a:pt x="9324" y="2303"/>
                </a:lnTo>
                <a:cubicBezTo>
                  <a:pt x="9326" y="2296"/>
                  <a:pt x="9329" y="2290"/>
                  <a:pt x="9333" y="2284"/>
                </a:cubicBezTo>
                <a:lnTo>
                  <a:pt x="10661" y="524"/>
                </a:lnTo>
                <a:cubicBezTo>
                  <a:pt x="10675" y="506"/>
                  <a:pt x="10696" y="497"/>
                  <a:pt x="10718" y="499"/>
                </a:cubicBezTo>
                <a:cubicBezTo>
                  <a:pt x="10741" y="501"/>
                  <a:pt x="10760" y="514"/>
                  <a:pt x="10770" y="534"/>
                </a:cubicBezTo>
                <a:lnTo>
                  <a:pt x="12098" y="3222"/>
                </a:lnTo>
                <a:lnTo>
                  <a:pt x="11985" y="3219"/>
                </a:lnTo>
                <a:lnTo>
                  <a:pt x="13313" y="883"/>
                </a:lnTo>
                <a:cubicBezTo>
                  <a:pt x="13319" y="872"/>
                  <a:pt x="13329" y="863"/>
                  <a:pt x="13340" y="857"/>
                </a:cubicBezTo>
                <a:lnTo>
                  <a:pt x="14668" y="201"/>
                </a:lnTo>
                <a:cubicBezTo>
                  <a:pt x="14674" y="198"/>
                  <a:pt x="14681" y="196"/>
                  <a:pt x="14687" y="195"/>
                </a:cubicBezTo>
                <a:lnTo>
                  <a:pt x="16015" y="3"/>
                </a:lnTo>
                <a:cubicBezTo>
                  <a:pt x="16038" y="0"/>
                  <a:pt x="16062" y="9"/>
                  <a:pt x="16076" y="28"/>
                </a:cubicBezTo>
                <a:lnTo>
                  <a:pt x="17420" y="1820"/>
                </a:lnTo>
                <a:cubicBezTo>
                  <a:pt x="17422" y="1823"/>
                  <a:pt x="17423" y="1826"/>
                  <a:pt x="17425" y="1829"/>
                </a:cubicBezTo>
                <a:lnTo>
                  <a:pt x="18753" y="4341"/>
                </a:lnTo>
                <a:cubicBezTo>
                  <a:pt x="18770" y="4372"/>
                  <a:pt x="18758" y="4411"/>
                  <a:pt x="18726" y="4427"/>
                </a:cubicBezTo>
                <a:cubicBezTo>
                  <a:pt x="18695" y="4444"/>
                  <a:pt x="18656" y="4432"/>
                  <a:pt x="18640" y="4400"/>
                </a:cubicBezTo>
                <a:lnTo>
                  <a:pt x="17312" y="1888"/>
                </a:lnTo>
                <a:lnTo>
                  <a:pt x="17317" y="1897"/>
                </a:lnTo>
                <a:lnTo>
                  <a:pt x="15973" y="105"/>
                </a:lnTo>
                <a:lnTo>
                  <a:pt x="16034" y="130"/>
                </a:lnTo>
                <a:lnTo>
                  <a:pt x="14706" y="322"/>
                </a:lnTo>
                <a:lnTo>
                  <a:pt x="14725" y="316"/>
                </a:lnTo>
                <a:lnTo>
                  <a:pt x="13397" y="972"/>
                </a:lnTo>
                <a:lnTo>
                  <a:pt x="13424" y="946"/>
                </a:lnTo>
                <a:lnTo>
                  <a:pt x="12096" y="3282"/>
                </a:lnTo>
                <a:cubicBezTo>
                  <a:pt x="12084" y="3303"/>
                  <a:pt x="12062" y="3315"/>
                  <a:pt x="12039" y="3314"/>
                </a:cubicBezTo>
                <a:cubicBezTo>
                  <a:pt x="12015" y="3314"/>
                  <a:pt x="11994" y="3300"/>
                  <a:pt x="11983" y="3279"/>
                </a:cubicBezTo>
                <a:lnTo>
                  <a:pt x="10655" y="591"/>
                </a:lnTo>
                <a:lnTo>
                  <a:pt x="10764" y="601"/>
                </a:lnTo>
                <a:lnTo>
                  <a:pt x="9436" y="2361"/>
                </a:lnTo>
                <a:lnTo>
                  <a:pt x="9445" y="2342"/>
                </a:lnTo>
                <a:lnTo>
                  <a:pt x="8115" y="6428"/>
                </a:lnTo>
                <a:lnTo>
                  <a:pt x="6784" y="9506"/>
                </a:lnTo>
                <a:lnTo>
                  <a:pt x="5456" y="11874"/>
                </a:lnTo>
                <a:cubicBezTo>
                  <a:pt x="5452" y="11882"/>
                  <a:pt x="5445" y="11889"/>
                  <a:pt x="5437" y="11895"/>
                </a:cubicBezTo>
                <a:lnTo>
                  <a:pt x="4109" y="12823"/>
                </a:lnTo>
                <a:cubicBezTo>
                  <a:pt x="4090" y="12836"/>
                  <a:pt x="4065" y="12838"/>
                  <a:pt x="4044" y="12828"/>
                </a:cubicBezTo>
                <a:lnTo>
                  <a:pt x="2700" y="12172"/>
                </a:lnTo>
                <a:lnTo>
                  <a:pt x="2734" y="12178"/>
                </a:lnTo>
                <a:lnTo>
                  <a:pt x="1406" y="12290"/>
                </a:lnTo>
                <a:lnTo>
                  <a:pt x="1436" y="12280"/>
                </a:lnTo>
                <a:lnTo>
                  <a:pt x="108" y="13176"/>
                </a:lnTo>
                <a:cubicBezTo>
                  <a:pt x="79" y="13195"/>
                  <a:pt x="39" y="13188"/>
                  <a:pt x="19" y="13158"/>
                </a:cubicBezTo>
                <a:cubicBezTo>
                  <a:pt x="0" y="13129"/>
                  <a:pt x="7" y="13089"/>
                  <a:pt x="37" y="13069"/>
                </a:cubicBezTo>
                <a:close/>
              </a:path>
            </a:pathLst>
          </a:custGeom>
          <a:solidFill>
            <a:srgbClr val="4F81BD"/>
          </a:solidFill>
          <a:ln w="1" cap="flat">
            <a:solidFill>
              <a:srgbClr val="4F81B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1" name="Rectangle 412"/>
          <p:cNvSpPr>
            <a:spLocks noChangeArrowheads="1"/>
          </p:cNvSpPr>
          <p:nvPr/>
        </p:nvSpPr>
        <p:spPr bwMode="auto">
          <a:xfrm>
            <a:off x="2567426" y="3178220"/>
            <a:ext cx="36639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2" name="Freeform 413"/>
          <p:cNvSpPr>
            <a:spLocks noEditPoints="1"/>
          </p:cNvSpPr>
          <p:nvPr/>
        </p:nvSpPr>
        <p:spPr bwMode="auto">
          <a:xfrm>
            <a:off x="2562847" y="3173641"/>
            <a:ext cx="45798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3" name="Rectangle 414"/>
          <p:cNvSpPr>
            <a:spLocks noChangeArrowheads="1"/>
          </p:cNvSpPr>
          <p:nvPr/>
        </p:nvSpPr>
        <p:spPr bwMode="auto">
          <a:xfrm>
            <a:off x="2691082" y="3095783"/>
            <a:ext cx="36639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4" name="Freeform 415"/>
          <p:cNvSpPr>
            <a:spLocks noEditPoints="1"/>
          </p:cNvSpPr>
          <p:nvPr/>
        </p:nvSpPr>
        <p:spPr bwMode="auto">
          <a:xfrm>
            <a:off x="2686503" y="3091204"/>
            <a:ext cx="45798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5" name="Rectangle 416"/>
          <p:cNvSpPr>
            <a:spLocks noChangeArrowheads="1"/>
          </p:cNvSpPr>
          <p:nvPr/>
        </p:nvSpPr>
        <p:spPr bwMode="auto">
          <a:xfrm>
            <a:off x="2814738" y="3085096"/>
            <a:ext cx="36639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6" name="Freeform 417"/>
          <p:cNvSpPr>
            <a:spLocks noEditPoints="1"/>
          </p:cNvSpPr>
          <p:nvPr/>
        </p:nvSpPr>
        <p:spPr bwMode="auto">
          <a:xfrm>
            <a:off x="2810159" y="3080518"/>
            <a:ext cx="45798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7" name="Rectangle 418"/>
          <p:cNvSpPr>
            <a:spLocks noChangeArrowheads="1"/>
          </p:cNvSpPr>
          <p:nvPr/>
        </p:nvSpPr>
        <p:spPr bwMode="auto">
          <a:xfrm>
            <a:off x="2936867" y="3146161"/>
            <a:ext cx="38166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8" name="Freeform 419"/>
          <p:cNvSpPr>
            <a:spLocks noEditPoints="1"/>
          </p:cNvSpPr>
          <p:nvPr/>
        </p:nvSpPr>
        <p:spPr bwMode="auto">
          <a:xfrm>
            <a:off x="2933815" y="3141582"/>
            <a:ext cx="45798" cy="44271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89" name="Rectangle 420"/>
          <p:cNvSpPr>
            <a:spLocks noChangeArrowheads="1"/>
          </p:cNvSpPr>
          <p:nvPr/>
        </p:nvSpPr>
        <p:spPr bwMode="auto">
          <a:xfrm>
            <a:off x="3060521" y="3060670"/>
            <a:ext cx="38166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0" name="Freeform 421"/>
          <p:cNvSpPr>
            <a:spLocks noEditPoints="1"/>
          </p:cNvSpPr>
          <p:nvPr/>
        </p:nvSpPr>
        <p:spPr bwMode="auto">
          <a:xfrm>
            <a:off x="3055942" y="3056091"/>
            <a:ext cx="47325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1" name="Rectangle 422"/>
          <p:cNvSpPr>
            <a:spLocks noChangeArrowheads="1"/>
          </p:cNvSpPr>
          <p:nvPr/>
        </p:nvSpPr>
        <p:spPr bwMode="auto">
          <a:xfrm>
            <a:off x="3184177" y="2843892"/>
            <a:ext cx="38166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2" name="Freeform 423"/>
          <p:cNvSpPr>
            <a:spLocks noEditPoints="1"/>
          </p:cNvSpPr>
          <p:nvPr/>
        </p:nvSpPr>
        <p:spPr bwMode="auto">
          <a:xfrm>
            <a:off x="3179598" y="2839313"/>
            <a:ext cx="45798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3" name="Rectangle 424"/>
          <p:cNvSpPr>
            <a:spLocks noChangeArrowheads="1"/>
          </p:cNvSpPr>
          <p:nvPr/>
        </p:nvSpPr>
        <p:spPr bwMode="auto">
          <a:xfrm>
            <a:off x="3307833" y="2561469"/>
            <a:ext cx="36639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4" name="Freeform 425"/>
          <p:cNvSpPr>
            <a:spLocks noEditPoints="1"/>
          </p:cNvSpPr>
          <p:nvPr/>
        </p:nvSpPr>
        <p:spPr bwMode="auto">
          <a:xfrm>
            <a:off x="3303254" y="2558417"/>
            <a:ext cx="45798" cy="44271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5" name="Rectangle 426"/>
          <p:cNvSpPr>
            <a:spLocks noChangeArrowheads="1"/>
          </p:cNvSpPr>
          <p:nvPr/>
        </p:nvSpPr>
        <p:spPr bwMode="auto">
          <a:xfrm>
            <a:off x="3431489" y="2188976"/>
            <a:ext cx="36639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6" name="Freeform 427"/>
          <p:cNvSpPr>
            <a:spLocks noEditPoints="1"/>
          </p:cNvSpPr>
          <p:nvPr/>
        </p:nvSpPr>
        <p:spPr bwMode="auto">
          <a:xfrm>
            <a:off x="3426908" y="2184396"/>
            <a:ext cx="45798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7" name="Rectangle 428"/>
          <p:cNvSpPr>
            <a:spLocks noChangeArrowheads="1"/>
          </p:cNvSpPr>
          <p:nvPr/>
        </p:nvSpPr>
        <p:spPr bwMode="auto">
          <a:xfrm>
            <a:off x="3556670" y="2028681"/>
            <a:ext cx="36639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8" name="Freeform 429"/>
          <p:cNvSpPr>
            <a:spLocks noEditPoints="1"/>
          </p:cNvSpPr>
          <p:nvPr/>
        </p:nvSpPr>
        <p:spPr bwMode="auto">
          <a:xfrm>
            <a:off x="3552090" y="2024103"/>
            <a:ext cx="45798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299" name="Rectangle 430"/>
          <p:cNvSpPr>
            <a:spLocks noChangeArrowheads="1"/>
          </p:cNvSpPr>
          <p:nvPr/>
        </p:nvSpPr>
        <p:spPr bwMode="auto">
          <a:xfrm>
            <a:off x="3680326" y="2274466"/>
            <a:ext cx="36639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00" name="Freeform 431"/>
          <p:cNvSpPr>
            <a:spLocks noEditPoints="1"/>
          </p:cNvSpPr>
          <p:nvPr/>
        </p:nvSpPr>
        <p:spPr bwMode="auto">
          <a:xfrm>
            <a:off x="3675746" y="2269886"/>
            <a:ext cx="45798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01" name="Rectangle 432"/>
          <p:cNvSpPr>
            <a:spLocks noChangeArrowheads="1"/>
          </p:cNvSpPr>
          <p:nvPr/>
        </p:nvSpPr>
        <p:spPr bwMode="auto">
          <a:xfrm>
            <a:off x="3802455" y="2060740"/>
            <a:ext cx="38166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02" name="Freeform 433"/>
          <p:cNvSpPr>
            <a:spLocks noEditPoints="1"/>
          </p:cNvSpPr>
          <p:nvPr/>
        </p:nvSpPr>
        <p:spPr bwMode="auto">
          <a:xfrm>
            <a:off x="3797874" y="2056161"/>
            <a:ext cx="47325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03" name="Rectangle 434"/>
          <p:cNvSpPr>
            <a:spLocks noChangeArrowheads="1"/>
          </p:cNvSpPr>
          <p:nvPr/>
        </p:nvSpPr>
        <p:spPr bwMode="auto">
          <a:xfrm>
            <a:off x="3926111" y="2001202"/>
            <a:ext cx="38166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04" name="Freeform 435"/>
          <p:cNvSpPr>
            <a:spLocks noEditPoints="1"/>
          </p:cNvSpPr>
          <p:nvPr/>
        </p:nvSpPr>
        <p:spPr bwMode="auto">
          <a:xfrm>
            <a:off x="3921530" y="1996624"/>
            <a:ext cx="47325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05" name="Rectangle 436"/>
          <p:cNvSpPr>
            <a:spLocks noChangeArrowheads="1"/>
          </p:cNvSpPr>
          <p:nvPr/>
        </p:nvSpPr>
        <p:spPr bwMode="auto">
          <a:xfrm>
            <a:off x="4049766" y="1981357"/>
            <a:ext cx="36639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06" name="Freeform 437"/>
          <p:cNvSpPr>
            <a:spLocks noEditPoints="1"/>
          </p:cNvSpPr>
          <p:nvPr/>
        </p:nvSpPr>
        <p:spPr bwMode="auto">
          <a:xfrm>
            <a:off x="4045187" y="1976776"/>
            <a:ext cx="45798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07" name="Rectangle 438"/>
          <p:cNvSpPr>
            <a:spLocks noChangeArrowheads="1"/>
          </p:cNvSpPr>
          <p:nvPr/>
        </p:nvSpPr>
        <p:spPr bwMode="auto">
          <a:xfrm>
            <a:off x="4173421" y="2146231"/>
            <a:ext cx="36639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08" name="Freeform 439"/>
          <p:cNvSpPr>
            <a:spLocks noEditPoints="1"/>
          </p:cNvSpPr>
          <p:nvPr/>
        </p:nvSpPr>
        <p:spPr bwMode="auto">
          <a:xfrm>
            <a:off x="4168842" y="2141650"/>
            <a:ext cx="45798" cy="45798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09" name="Rectangle 440"/>
          <p:cNvSpPr>
            <a:spLocks noChangeArrowheads="1"/>
          </p:cNvSpPr>
          <p:nvPr/>
        </p:nvSpPr>
        <p:spPr bwMode="auto">
          <a:xfrm>
            <a:off x="4297076" y="2378276"/>
            <a:ext cx="36639" cy="3663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10" name="Freeform 441"/>
          <p:cNvSpPr>
            <a:spLocks noEditPoints="1"/>
          </p:cNvSpPr>
          <p:nvPr/>
        </p:nvSpPr>
        <p:spPr bwMode="auto">
          <a:xfrm>
            <a:off x="4292498" y="2373696"/>
            <a:ext cx="45798" cy="44271"/>
          </a:xfrm>
          <a:custGeom>
            <a:avLst/>
            <a:gdLst>
              <a:gd name="T0" fmla="*/ 0 w 496"/>
              <a:gd name="T1" fmla="*/ 48 h 496"/>
              <a:gd name="T2" fmla="*/ 48 w 496"/>
              <a:gd name="T3" fmla="*/ 0 h 496"/>
              <a:gd name="T4" fmla="*/ 448 w 496"/>
              <a:gd name="T5" fmla="*/ 0 h 496"/>
              <a:gd name="T6" fmla="*/ 496 w 496"/>
              <a:gd name="T7" fmla="*/ 48 h 496"/>
              <a:gd name="T8" fmla="*/ 496 w 496"/>
              <a:gd name="T9" fmla="*/ 448 h 496"/>
              <a:gd name="T10" fmla="*/ 448 w 496"/>
              <a:gd name="T11" fmla="*/ 496 h 496"/>
              <a:gd name="T12" fmla="*/ 48 w 496"/>
              <a:gd name="T13" fmla="*/ 496 h 496"/>
              <a:gd name="T14" fmla="*/ 0 w 496"/>
              <a:gd name="T15" fmla="*/ 448 h 496"/>
              <a:gd name="T16" fmla="*/ 0 w 496"/>
              <a:gd name="T17" fmla="*/ 48 h 496"/>
              <a:gd name="T18" fmla="*/ 96 w 496"/>
              <a:gd name="T19" fmla="*/ 448 h 496"/>
              <a:gd name="T20" fmla="*/ 48 w 496"/>
              <a:gd name="T21" fmla="*/ 400 h 496"/>
              <a:gd name="T22" fmla="*/ 448 w 496"/>
              <a:gd name="T23" fmla="*/ 400 h 496"/>
              <a:gd name="T24" fmla="*/ 400 w 496"/>
              <a:gd name="T25" fmla="*/ 448 h 496"/>
              <a:gd name="T26" fmla="*/ 400 w 496"/>
              <a:gd name="T27" fmla="*/ 48 h 496"/>
              <a:gd name="T28" fmla="*/ 448 w 496"/>
              <a:gd name="T29" fmla="*/ 96 h 496"/>
              <a:gd name="T30" fmla="*/ 48 w 496"/>
              <a:gd name="T31" fmla="*/ 96 h 496"/>
              <a:gd name="T32" fmla="*/ 96 w 496"/>
              <a:gd name="T33" fmla="*/ 48 h 496"/>
              <a:gd name="T34" fmla="*/ 96 w 496"/>
              <a:gd name="T35" fmla="*/ 4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6" h="496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448" y="0"/>
                </a:lnTo>
                <a:cubicBezTo>
                  <a:pt x="475" y="0"/>
                  <a:pt x="496" y="22"/>
                  <a:pt x="496" y="48"/>
                </a:cubicBezTo>
                <a:lnTo>
                  <a:pt x="496" y="448"/>
                </a:lnTo>
                <a:cubicBezTo>
                  <a:pt x="496" y="475"/>
                  <a:pt x="475" y="496"/>
                  <a:pt x="448" y="496"/>
                </a:cubicBezTo>
                <a:lnTo>
                  <a:pt x="48" y="496"/>
                </a:lnTo>
                <a:cubicBezTo>
                  <a:pt x="22" y="496"/>
                  <a:pt x="0" y="475"/>
                  <a:pt x="0" y="448"/>
                </a:cubicBezTo>
                <a:lnTo>
                  <a:pt x="0" y="48"/>
                </a:lnTo>
                <a:close/>
                <a:moveTo>
                  <a:pt x="96" y="448"/>
                </a:moveTo>
                <a:lnTo>
                  <a:pt x="48" y="400"/>
                </a:lnTo>
                <a:lnTo>
                  <a:pt x="448" y="400"/>
                </a:lnTo>
                <a:lnTo>
                  <a:pt x="400" y="448"/>
                </a:lnTo>
                <a:lnTo>
                  <a:pt x="400" y="48"/>
                </a:lnTo>
                <a:lnTo>
                  <a:pt x="448" y="96"/>
                </a:lnTo>
                <a:lnTo>
                  <a:pt x="48" y="96"/>
                </a:lnTo>
                <a:lnTo>
                  <a:pt x="96" y="48"/>
                </a:lnTo>
                <a:lnTo>
                  <a:pt x="96" y="448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100"/>
          </a:p>
        </p:txBody>
      </p:sp>
      <p:sp>
        <p:nvSpPr>
          <p:cNvPr id="311" name="Rectangle 442"/>
          <p:cNvSpPr>
            <a:spLocks noChangeArrowheads="1"/>
          </p:cNvSpPr>
          <p:nvPr/>
        </p:nvSpPr>
        <p:spPr bwMode="auto">
          <a:xfrm>
            <a:off x="2078993" y="3205700"/>
            <a:ext cx="157094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60</a:t>
            </a:r>
            <a:endParaRPr kumimoji="1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12" name="Rectangle 443"/>
          <p:cNvSpPr>
            <a:spLocks noChangeArrowheads="1"/>
          </p:cNvSpPr>
          <p:nvPr/>
        </p:nvSpPr>
        <p:spPr bwMode="auto">
          <a:xfrm>
            <a:off x="2078993" y="2850000"/>
            <a:ext cx="157094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70</a:t>
            </a:r>
            <a:endParaRPr kumimoji="1" lang="ja-JP" altLang="ja-JP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13" name="Rectangle 444"/>
          <p:cNvSpPr>
            <a:spLocks noChangeArrowheads="1"/>
          </p:cNvSpPr>
          <p:nvPr/>
        </p:nvSpPr>
        <p:spPr bwMode="auto">
          <a:xfrm>
            <a:off x="2078993" y="2494299"/>
            <a:ext cx="157094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80</a:t>
            </a:r>
            <a:endParaRPr kumimoji="1" lang="ja-JP" altLang="ja-JP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14" name="Rectangle 445"/>
          <p:cNvSpPr>
            <a:spLocks noChangeArrowheads="1"/>
          </p:cNvSpPr>
          <p:nvPr/>
        </p:nvSpPr>
        <p:spPr bwMode="auto">
          <a:xfrm>
            <a:off x="2078993" y="2138598"/>
            <a:ext cx="157094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90</a:t>
            </a:r>
            <a:endParaRPr kumimoji="1" lang="ja-JP" altLang="ja-JP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15" name="Rectangle 446"/>
          <p:cNvSpPr>
            <a:spLocks noChangeArrowheads="1"/>
          </p:cNvSpPr>
          <p:nvPr/>
        </p:nvSpPr>
        <p:spPr bwMode="auto">
          <a:xfrm>
            <a:off x="2017929" y="1782897"/>
            <a:ext cx="235642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100</a:t>
            </a:r>
            <a:endParaRPr kumimoji="1" lang="ja-JP" altLang="ja-JP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16" name="Rectangle 447"/>
          <p:cNvSpPr>
            <a:spLocks noChangeArrowheads="1"/>
          </p:cNvSpPr>
          <p:nvPr/>
        </p:nvSpPr>
        <p:spPr bwMode="auto">
          <a:xfrm>
            <a:off x="2017928" y="1427198"/>
            <a:ext cx="235642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110</a:t>
            </a:r>
            <a:endParaRPr kumimoji="1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17" name="Rectangle 448"/>
          <p:cNvSpPr>
            <a:spLocks noChangeArrowheads="1"/>
          </p:cNvSpPr>
          <p:nvPr/>
        </p:nvSpPr>
        <p:spPr bwMode="auto">
          <a:xfrm>
            <a:off x="2159821" y="3349201"/>
            <a:ext cx="242054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10</a:t>
            </a:r>
            <a:r>
              <a:rPr lang="en-US" altLang="ja-JP" sz="1100" baseline="300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-2</a:t>
            </a:r>
            <a:endParaRPr kumimoji="1" lang="ja-JP" altLang="ja-JP" sz="11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18" name="Rectangle 449"/>
          <p:cNvSpPr>
            <a:spLocks noChangeArrowheads="1"/>
          </p:cNvSpPr>
          <p:nvPr/>
        </p:nvSpPr>
        <p:spPr bwMode="auto">
          <a:xfrm>
            <a:off x="2584289" y="3349201"/>
            <a:ext cx="242054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10</a:t>
            </a:r>
            <a:r>
              <a:rPr lang="en-US" altLang="ja-JP" sz="1100" baseline="300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-1</a:t>
            </a:r>
            <a:endParaRPr kumimoji="1" lang="ja-JP" altLang="ja-JP" sz="11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19" name="Rectangle 450"/>
          <p:cNvSpPr>
            <a:spLocks noChangeArrowheads="1"/>
          </p:cNvSpPr>
          <p:nvPr/>
        </p:nvSpPr>
        <p:spPr bwMode="auto">
          <a:xfrm>
            <a:off x="3032379" y="3349201"/>
            <a:ext cx="209994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0</a:t>
            </a:r>
            <a:r>
              <a:rPr kumimoji="1" lang="en-US" altLang="ja-JP" sz="11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0</a:t>
            </a:r>
            <a:endParaRPr kumimoji="1" lang="ja-JP" altLang="ja-JP" sz="11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20" name="Rectangle 451"/>
          <p:cNvSpPr>
            <a:spLocks noChangeArrowheads="1"/>
          </p:cNvSpPr>
          <p:nvPr/>
        </p:nvSpPr>
        <p:spPr bwMode="auto">
          <a:xfrm>
            <a:off x="3429232" y="3349201"/>
            <a:ext cx="209994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10</a:t>
            </a:r>
            <a:r>
              <a:rPr kumimoji="1" lang="en-US" altLang="ja-JP" sz="11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</a:t>
            </a:r>
            <a:endParaRPr kumimoji="1" lang="ja-JP" altLang="ja-JP" sz="11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21" name="Rectangle 452"/>
          <p:cNvSpPr>
            <a:spLocks noChangeArrowheads="1"/>
          </p:cNvSpPr>
          <p:nvPr/>
        </p:nvSpPr>
        <p:spPr bwMode="auto">
          <a:xfrm>
            <a:off x="3824554" y="3349201"/>
            <a:ext cx="209994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10</a:t>
            </a:r>
            <a:r>
              <a:rPr kumimoji="1" lang="en-US" altLang="ja-JP" sz="11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2</a:t>
            </a:r>
            <a:endParaRPr kumimoji="1" lang="ja-JP" altLang="ja-JP" sz="11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22" name="Rectangle 453"/>
          <p:cNvSpPr>
            <a:spLocks noChangeArrowheads="1"/>
          </p:cNvSpPr>
          <p:nvPr/>
        </p:nvSpPr>
        <p:spPr bwMode="auto">
          <a:xfrm>
            <a:off x="4213044" y="3349201"/>
            <a:ext cx="209994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0</a:t>
            </a:r>
            <a:r>
              <a:rPr kumimoji="1" lang="en-US" altLang="ja-JP" sz="11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3</a:t>
            </a:r>
            <a:endParaRPr kumimoji="1" lang="ja-JP" altLang="ja-JP" sz="11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348880" y="1752995"/>
            <a:ext cx="250365" cy="45798"/>
            <a:chOff x="3413258" y="2606700"/>
            <a:chExt cx="250365" cy="45798"/>
          </a:xfrm>
        </p:grpSpPr>
        <p:sp>
          <p:nvSpPr>
            <p:cNvPr id="323" name="Freeform 458"/>
            <p:cNvSpPr>
              <a:spLocks/>
            </p:cNvSpPr>
            <p:nvPr/>
          </p:nvSpPr>
          <p:spPr bwMode="auto">
            <a:xfrm>
              <a:off x="3413258" y="2623494"/>
              <a:ext cx="250365" cy="12213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C0504D"/>
            </a:solidFill>
            <a:ln w="1" cap="flat">
              <a:solidFill>
                <a:srgbClr val="C0504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4" name="Freeform 459"/>
            <p:cNvSpPr>
              <a:spLocks/>
            </p:cNvSpPr>
            <p:nvPr/>
          </p:nvSpPr>
          <p:spPr bwMode="auto">
            <a:xfrm>
              <a:off x="3523895" y="2613583"/>
              <a:ext cx="36639" cy="366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5" name="Freeform 460"/>
            <p:cNvSpPr>
              <a:spLocks noEditPoints="1"/>
            </p:cNvSpPr>
            <p:nvPr/>
          </p:nvSpPr>
          <p:spPr bwMode="auto">
            <a:xfrm>
              <a:off x="3515541" y="2606700"/>
              <a:ext cx="45798" cy="45798"/>
            </a:xfrm>
            <a:custGeom>
              <a:avLst/>
              <a:gdLst>
                <a:gd name="T0" fmla="*/ 219 w 506"/>
                <a:gd name="T1" fmla="*/ 18 h 505"/>
                <a:gd name="T2" fmla="*/ 287 w 506"/>
                <a:gd name="T3" fmla="*/ 18 h 505"/>
                <a:gd name="T4" fmla="*/ 487 w 506"/>
                <a:gd name="T5" fmla="*/ 218 h 505"/>
                <a:gd name="T6" fmla="*/ 487 w 506"/>
                <a:gd name="T7" fmla="*/ 286 h 505"/>
                <a:gd name="T8" fmla="*/ 287 w 506"/>
                <a:gd name="T9" fmla="*/ 486 h 505"/>
                <a:gd name="T10" fmla="*/ 219 w 506"/>
                <a:gd name="T11" fmla="*/ 486 h 505"/>
                <a:gd name="T12" fmla="*/ 19 w 506"/>
                <a:gd name="T13" fmla="*/ 286 h 505"/>
                <a:gd name="T14" fmla="*/ 19 w 506"/>
                <a:gd name="T15" fmla="*/ 218 h 505"/>
                <a:gd name="T16" fmla="*/ 219 w 506"/>
                <a:gd name="T17" fmla="*/ 18 h 505"/>
                <a:gd name="T18" fmla="*/ 87 w 506"/>
                <a:gd name="T19" fmla="*/ 286 h 505"/>
                <a:gd name="T20" fmla="*/ 87 w 506"/>
                <a:gd name="T21" fmla="*/ 218 h 505"/>
                <a:gd name="T22" fmla="*/ 287 w 506"/>
                <a:gd name="T23" fmla="*/ 418 h 505"/>
                <a:gd name="T24" fmla="*/ 219 w 506"/>
                <a:gd name="T25" fmla="*/ 418 h 505"/>
                <a:gd name="T26" fmla="*/ 419 w 506"/>
                <a:gd name="T27" fmla="*/ 218 h 505"/>
                <a:gd name="T28" fmla="*/ 419 w 506"/>
                <a:gd name="T29" fmla="*/ 286 h 505"/>
                <a:gd name="T30" fmla="*/ 219 w 506"/>
                <a:gd name="T31" fmla="*/ 86 h 505"/>
                <a:gd name="T32" fmla="*/ 287 w 506"/>
                <a:gd name="T33" fmla="*/ 86 h 505"/>
                <a:gd name="T34" fmla="*/ 87 w 506"/>
                <a:gd name="T35" fmla="*/ 28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6" h="505">
                  <a:moveTo>
                    <a:pt x="219" y="18"/>
                  </a:moveTo>
                  <a:cubicBezTo>
                    <a:pt x="238" y="0"/>
                    <a:pt x="268" y="0"/>
                    <a:pt x="287" y="18"/>
                  </a:cubicBezTo>
                  <a:lnTo>
                    <a:pt x="487" y="218"/>
                  </a:lnTo>
                  <a:cubicBezTo>
                    <a:pt x="506" y="237"/>
                    <a:pt x="506" y="268"/>
                    <a:pt x="487" y="286"/>
                  </a:cubicBezTo>
                  <a:lnTo>
                    <a:pt x="287" y="486"/>
                  </a:lnTo>
                  <a:cubicBezTo>
                    <a:pt x="268" y="505"/>
                    <a:pt x="238" y="505"/>
                    <a:pt x="219" y="486"/>
                  </a:cubicBezTo>
                  <a:lnTo>
                    <a:pt x="19" y="286"/>
                  </a:lnTo>
                  <a:cubicBezTo>
                    <a:pt x="0" y="268"/>
                    <a:pt x="0" y="237"/>
                    <a:pt x="19" y="218"/>
                  </a:cubicBezTo>
                  <a:lnTo>
                    <a:pt x="219" y="18"/>
                  </a:lnTo>
                  <a:close/>
                  <a:moveTo>
                    <a:pt x="87" y="286"/>
                  </a:moveTo>
                  <a:lnTo>
                    <a:pt x="87" y="218"/>
                  </a:lnTo>
                  <a:lnTo>
                    <a:pt x="287" y="418"/>
                  </a:lnTo>
                  <a:lnTo>
                    <a:pt x="219" y="418"/>
                  </a:lnTo>
                  <a:lnTo>
                    <a:pt x="419" y="218"/>
                  </a:lnTo>
                  <a:lnTo>
                    <a:pt x="419" y="286"/>
                  </a:lnTo>
                  <a:lnTo>
                    <a:pt x="219" y="86"/>
                  </a:lnTo>
                  <a:lnTo>
                    <a:pt x="287" y="86"/>
                  </a:lnTo>
                  <a:lnTo>
                    <a:pt x="87" y="286"/>
                  </a:lnTo>
                  <a:close/>
                </a:path>
              </a:pathLst>
            </a:custGeom>
            <a:solidFill>
              <a:srgbClr val="C0504D"/>
            </a:solidFill>
            <a:ln w="1" cap="flat">
              <a:solidFill>
                <a:srgbClr val="C0504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</p:grpSp>
      <p:sp>
        <p:nvSpPr>
          <p:cNvPr id="326" name="Rectangle 461"/>
          <p:cNvSpPr>
            <a:spLocks noChangeArrowheads="1"/>
          </p:cNvSpPr>
          <p:nvPr/>
        </p:nvSpPr>
        <p:spPr bwMode="auto">
          <a:xfrm>
            <a:off x="2613199" y="1615372"/>
            <a:ext cx="594715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Salt </a:t>
            </a:r>
            <a:r>
              <a:rPr lang="en-US" altLang="ja-JP" sz="11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bath</a:t>
            </a:r>
            <a:endParaRPr kumimoji="1" 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27" name="Rectangle 462"/>
          <p:cNvSpPr>
            <a:spLocks noChangeArrowheads="1"/>
          </p:cNvSpPr>
          <p:nvPr/>
        </p:nvSpPr>
        <p:spPr bwMode="auto">
          <a:xfrm>
            <a:off x="2613199" y="1750073"/>
            <a:ext cx="594715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(480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min)</a:t>
            </a:r>
            <a:endParaRPr kumimoji="1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348880" y="2025216"/>
            <a:ext cx="250365" cy="45798"/>
            <a:chOff x="3413258" y="2878921"/>
            <a:chExt cx="250365" cy="45798"/>
          </a:xfrm>
        </p:grpSpPr>
        <p:sp>
          <p:nvSpPr>
            <p:cNvPr id="328" name="Freeform 464"/>
            <p:cNvSpPr>
              <a:spLocks/>
            </p:cNvSpPr>
            <p:nvPr/>
          </p:nvSpPr>
          <p:spPr bwMode="auto">
            <a:xfrm>
              <a:off x="3413258" y="2895034"/>
              <a:ext cx="250365" cy="10686"/>
            </a:xfrm>
            <a:custGeom>
              <a:avLst/>
              <a:gdLst>
                <a:gd name="T0" fmla="*/ 64 w 2688"/>
                <a:gd name="T1" fmla="*/ 0 h 128"/>
                <a:gd name="T2" fmla="*/ 2624 w 2688"/>
                <a:gd name="T3" fmla="*/ 0 h 128"/>
                <a:gd name="T4" fmla="*/ 2688 w 2688"/>
                <a:gd name="T5" fmla="*/ 64 h 128"/>
                <a:gd name="T6" fmla="*/ 2624 w 2688"/>
                <a:gd name="T7" fmla="*/ 128 h 128"/>
                <a:gd name="T8" fmla="*/ 64 w 2688"/>
                <a:gd name="T9" fmla="*/ 128 h 128"/>
                <a:gd name="T10" fmla="*/ 0 w 2688"/>
                <a:gd name="T11" fmla="*/ 64 h 128"/>
                <a:gd name="T12" fmla="*/ 64 w 26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8" h="128">
                  <a:moveTo>
                    <a:pt x="64" y="0"/>
                  </a:moveTo>
                  <a:lnTo>
                    <a:pt x="2624" y="0"/>
                  </a:lnTo>
                  <a:cubicBezTo>
                    <a:pt x="2660" y="0"/>
                    <a:pt x="2688" y="29"/>
                    <a:pt x="2688" y="64"/>
                  </a:cubicBezTo>
                  <a:cubicBezTo>
                    <a:pt x="2688" y="100"/>
                    <a:pt x="2660" y="128"/>
                    <a:pt x="2624" y="128"/>
                  </a:cubicBezTo>
                  <a:lnTo>
                    <a:pt x="64" y="128"/>
                  </a:lnTo>
                  <a:cubicBezTo>
                    <a:pt x="29" y="128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4F81BD"/>
            </a:solidFill>
            <a:ln w="1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29" name="Rectangle 465"/>
            <p:cNvSpPr>
              <a:spLocks noChangeArrowheads="1"/>
            </p:cNvSpPr>
            <p:nvPr/>
          </p:nvSpPr>
          <p:spPr bwMode="auto">
            <a:xfrm>
              <a:off x="3518593" y="2882821"/>
              <a:ext cx="38166" cy="36639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  <p:sp>
          <p:nvSpPr>
            <p:cNvPr id="330" name="Freeform 466"/>
            <p:cNvSpPr>
              <a:spLocks noEditPoints="1"/>
            </p:cNvSpPr>
            <p:nvPr/>
          </p:nvSpPr>
          <p:spPr bwMode="auto">
            <a:xfrm>
              <a:off x="3511168" y="2878921"/>
              <a:ext cx="47325" cy="45798"/>
            </a:xfrm>
            <a:custGeom>
              <a:avLst/>
              <a:gdLst>
                <a:gd name="T0" fmla="*/ 0 w 496"/>
                <a:gd name="T1" fmla="*/ 48 h 496"/>
                <a:gd name="T2" fmla="*/ 48 w 496"/>
                <a:gd name="T3" fmla="*/ 0 h 496"/>
                <a:gd name="T4" fmla="*/ 448 w 496"/>
                <a:gd name="T5" fmla="*/ 0 h 496"/>
                <a:gd name="T6" fmla="*/ 496 w 496"/>
                <a:gd name="T7" fmla="*/ 48 h 496"/>
                <a:gd name="T8" fmla="*/ 496 w 496"/>
                <a:gd name="T9" fmla="*/ 448 h 496"/>
                <a:gd name="T10" fmla="*/ 448 w 496"/>
                <a:gd name="T11" fmla="*/ 496 h 496"/>
                <a:gd name="T12" fmla="*/ 48 w 496"/>
                <a:gd name="T13" fmla="*/ 496 h 496"/>
                <a:gd name="T14" fmla="*/ 0 w 496"/>
                <a:gd name="T15" fmla="*/ 448 h 496"/>
                <a:gd name="T16" fmla="*/ 0 w 496"/>
                <a:gd name="T17" fmla="*/ 48 h 496"/>
                <a:gd name="T18" fmla="*/ 96 w 496"/>
                <a:gd name="T19" fmla="*/ 448 h 496"/>
                <a:gd name="T20" fmla="*/ 48 w 496"/>
                <a:gd name="T21" fmla="*/ 400 h 496"/>
                <a:gd name="T22" fmla="*/ 448 w 496"/>
                <a:gd name="T23" fmla="*/ 400 h 496"/>
                <a:gd name="T24" fmla="*/ 400 w 496"/>
                <a:gd name="T25" fmla="*/ 448 h 496"/>
                <a:gd name="T26" fmla="*/ 400 w 496"/>
                <a:gd name="T27" fmla="*/ 48 h 496"/>
                <a:gd name="T28" fmla="*/ 448 w 496"/>
                <a:gd name="T29" fmla="*/ 96 h 496"/>
                <a:gd name="T30" fmla="*/ 48 w 496"/>
                <a:gd name="T31" fmla="*/ 96 h 496"/>
                <a:gd name="T32" fmla="*/ 96 w 496"/>
                <a:gd name="T33" fmla="*/ 48 h 496"/>
                <a:gd name="T34" fmla="*/ 96 w 496"/>
                <a:gd name="T35" fmla="*/ 4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6" h="4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lnTo>
                    <a:pt x="496" y="448"/>
                  </a:lnTo>
                  <a:cubicBezTo>
                    <a:pt x="496" y="475"/>
                    <a:pt x="475" y="496"/>
                    <a:pt x="448" y="496"/>
                  </a:cubicBezTo>
                  <a:lnTo>
                    <a:pt x="48" y="496"/>
                  </a:lnTo>
                  <a:cubicBezTo>
                    <a:pt x="22" y="496"/>
                    <a:pt x="0" y="475"/>
                    <a:pt x="0" y="448"/>
                  </a:cubicBezTo>
                  <a:lnTo>
                    <a:pt x="0" y="48"/>
                  </a:lnTo>
                  <a:close/>
                  <a:moveTo>
                    <a:pt x="96" y="448"/>
                  </a:moveTo>
                  <a:lnTo>
                    <a:pt x="48" y="400"/>
                  </a:lnTo>
                  <a:lnTo>
                    <a:pt x="448" y="400"/>
                  </a:lnTo>
                  <a:lnTo>
                    <a:pt x="400" y="448"/>
                  </a:lnTo>
                  <a:lnTo>
                    <a:pt x="400" y="48"/>
                  </a:lnTo>
                  <a:lnTo>
                    <a:pt x="4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4F81BD"/>
            </a:solidFill>
            <a:ln w="1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100"/>
            </a:p>
          </p:txBody>
        </p:sp>
      </p:grpSp>
      <p:sp>
        <p:nvSpPr>
          <p:cNvPr id="331" name="Rectangle 467"/>
          <p:cNvSpPr>
            <a:spLocks noChangeArrowheads="1"/>
          </p:cNvSpPr>
          <p:nvPr/>
        </p:nvSpPr>
        <p:spPr bwMode="auto">
          <a:xfrm>
            <a:off x="2613199" y="1968378"/>
            <a:ext cx="74379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Fluidized</a:t>
            </a:r>
          </a:p>
          <a:p>
            <a:pPr lv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bed </a:t>
            </a:r>
            <a:r>
              <a:rPr lang="en-US" altLang="ja-JP" sz="11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furnace</a:t>
            </a:r>
            <a:endParaRPr kumimoji="1" 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32" name="Rectangle 468"/>
          <p:cNvSpPr>
            <a:spLocks noChangeArrowheads="1"/>
          </p:cNvSpPr>
          <p:nvPr/>
        </p:nvSpPr>
        <p:spPr bwMode="auto">
          <a:xfrm>
            <a:off x="2613199" y="2177528"/>
            <a:ext cx="594716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(480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min)</a:t>
            </a:r>
            <a:endParaRPr kumimoji="1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cxnSp>
        <p:nvCxnSpPr>
          <p:cNvPr id="333" name="直線コネクタ 332"/>
          <p:cNvCxnSpPr/>
          <p:nvPr/>
        </p:nvCxnSpPr>
        <p:spPr>
          <a:xfrm>
            <a:off x="2677997" y="3241123"/>
            <a:ext cx="0" cy="38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コネクタ 333"/>
          <p:cNvCxnSpPr/>
          <p:nvPr/>
        </p:nvCxnSpPr>
        <p:spPr>
          <a:xfrm>
            <a:off x="3087895" y="3241123"/>
            <a:ext cx="0" cy="38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>
            <a:off x="3498896" y="3241123"/>
            <a:ext cx="0" cy="38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/>
          <p:cNvCxnSpPr/>
          <p:nvPr/>
        </p:nvCxnSpPr>
        <p:spPr>
          <a:xfrm>
            <a:off x="3906835" y="3241123"/>
            <a:ext cx="0" cy="38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コネクタ 336"/>
          <p:cNvCxnSpPr/>
          <p:nvPr/>
        </p:nvCxnSpPr>
        <p:spPr>
          <a:xfrm>
            <a:off x="2261320" y="2922971"/>
            <a:ext cx="38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/>
          <p:cNvCxnSpPr/>
          <p:nvPr/>
        </p:nvCxnSpPr>
        <p:spPr>
          <a:xfrm>
            <a:off x="2262104" y="2566086"/>
            <a:ext cx="38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コネクタ 338"/>
          <p:cNvCxnSpPr/>
          <p:nvPr/>
        </p:nvCxnSpPr>
        <p:spPr>
          <a:xfrm>
            <a:off x="2262104" y="2211014"/>
            <a:ext cx="38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コネクタ 339"/>
          <p:cNvCxnSpPr/>
          <p:nvPr/>
        </p:nvCxnSpPr>
        <p:spPr>
          <a:xfrm>
            <a:off x="2262104" y="1856173"/>
            <a:ext cx="38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テキスト ボックス 340"/>
          <p:cNvSpPr txBox="1"/>
          <p:nvPr/>
        </p:nvSpPr>
        <p:spPr>
          <a:xfrm>
            <a:off x="2414133" y="3440832"/>
            <a:ext cx="1806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Aging time, </a:t>
            </a:r>
            <a:r>
              <a:rPr kumimoji="1" lang="en-US" altLang="ja-JP" sz="1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kumimoji="1" lang="en-US" altLang="ja-JP" sz="1400" dirty="0" err="1" smtClean="0">
                <a:latin typeface="Arial" pitchFamily="34" charset="0"/>
                <a:cs typeface="Arial" pitchFamily="34" charset="0"/>
              </a:rPr>
              <a:t>ks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テキスト ボックス 341"/>
          <p:cNvSpPr txBox="1"/>
          <p:nvPr/>
        </p:nvSpPr>
        <p:spPr>
          <a:xfrm rot="16200000">
            <a:off x="761953" y="1974838"/>
            <a:ext cx="2192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Vickers hardness, </a:t>
            </a:r>
            <a:r>
              <a:rPr kumimoji="1" lang="en-US" altLang="ja-JP" sz="1400" i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kumimoji="1" lang="en-US" altLang="ja-JP" sz="1400" baseline="-25000" dirty="0" err="1" smtClean="0">
                <a:latin typeface="Arial" pitchFamily="34" charset="0"/>
                <a:cs typeface="Arial" pitchFamily="34" charset="0"/>
              </a:rPr>
              <a:t>v</a:t>
            </a:r>
            <a:endParaRPr kumimoji="1" lang="ja-JP" altLang="en-US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テキスト ボックス 342"/>
          <p:cNvSpPr txBox="1"/>
          <p:nvPr/>
        </p:nvSpPr>
        <p:spPr>
          <a:xfrm>
            <a:off x="1708716" y="3728864"/>
            <a:ext cx="2944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(a) Change in hardness during aging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7" name="グループ化 346"/>
          <p:cNvGrpSpPr>
            <a:grpSpLocks noChangeAspect="1"/>
          </p:cNvGrpSpPr>
          <p:nvPr/>
        </p:nvGrpSpPr>
        <p:grpSpPr>
          <a:xfrm>
            <a:off x="2060849" y="4436054"/>
            <a:ext cx="2612034" cy="2583233"/>
            <a:chOff x="4736521" y="873443"/>
            <a:chExt cx="4361579" cy="3935529"/>
          </a:xfrm>
        </p:grpSpPr>
        <p:grpSp>
          <p:nvGrpSpPr>
            <p:cNvPr id="174" name="グループ化 384"/>
            <p:cNvGrpSpPr/>
            <p:nvPr/>
          </p:nvGrpSpPr>
          <p:grpSpPr>
            <a:xfrm>
              <a:off x="4736521" y="873443"/>
              <a:ext cx="3912690" cy="3191650"/>
              <a:chOff x="4906747" y="1390652"/>
              <a:chExt cx="4162433" cy="3395375"/>
            </a:xfrm>
          </p:grpSpPr>
          <p:sp>
            <p:nvSpPr>
              <p:cNvPr id="175" name="Freeform 375"/>
              <p:cNvSpPr>
                <a:spLocks noEditPoints="1"/>
              </p:cNvSpPr>
              <p:nvPr/>
            </p:nvSpPr>
            <p:spPr bwMode="auto">
              <a:xfrm>
                <a:off x="5368276" y="1511599"/>
                <a:ext cx="3469829" cy="3057395"/>
              </a:xfrm>
              <a:custGeom>
                <a:avLst/>
                <a:gdLst>
                  <a:gd name="T0" fmla="*/ 0 w 22192"/>
                  <a:gd name="T1" fmla="*/ 48 h 19520"/>
                  <a:gd name="T2" fmla="*/ 48 w 22192"/>
                  <a:gd name="T3" fmla="*/ 0 h 19520"/>
                  <a:gd name="T4" fmla="*/ 22144 w 22192"/>
                  <a:gd name="T5" fmla="*/ 0 h 19520"/>
                  <a:gd name="T6" fmla="*/ 22192 w 22192"/>
                  <a:gd name="T7" fmla="*/ 48 h 19520"/>
                  <a:gd name="T8" fmla="*/ 22192 w 22192"/>
                  <a:gd name="T9" fmla="*/ 19472 h 19520"/>
                  <a:gd name="T10" fmla="*/ 22144 w 22192"/>
                  <a:gd name="T11" fmla="*/ 19520 h 19520"/>
                  <a:gd name="T12" fmla="*/ 48 w 22192"/>
                  <a:gd name="T13" fmla="*/ 19520 h 19520"/>
                  <a:gd name="T14" fmla="*/ 0 w 22192"/>
                  <a:gd name="T15" fmla="*/ 19472 h 19520"/>
                  <a:gd name="T16" fmla="*/ 0 w 22192"/>
                  <a:gd name="T17" fmla="*/ 48 h 19520"/>
                  <a:gd name="T18" fmla="*/ 96 w 22192"/>
                  <a:gd name="T19" fmla="*/ 19472 h 19520"/>
                  <a:gd name="T20" fmla="*/ 48 w 22192"/>
                  <a:gd name="T21" fmla="*/ 19424 h 19520"/>
                  <a:gd name="T22" fmla="*/ 22144 w 22192"/>
                  <a:gd name="T23" fmla="*/ 19424 h 19520"/>
                  <a:gd name="T24" fmla="*/ 22096 w 22192"/>
                  <a:gd name="T25" fmla="*/ 19472 h 19520"/>
                  <a:gd name="T26" fmla="*/ 22096 w 22192"/>
                  <a:gd name="T27" fmla="*/ 48 h 19520"/>
                  <a:gd name="T28" fmla="*/ 22144 w 22192"/>
                  <a:gd name="T29" fmla="*/ 96 h 19520"/>
                  <a:gd name="T30" fmla="*/ 48 w 22192"/>
                  <a:gd name="T31" fmla="*/ 96 h 19520"/>
                  <a:gd name="T32" fmla="*/ 96 w 22192"/>
                  <a:gd name="T33" fmla="*/ 48 h 19520"/>
                  <a:gd name="T34" fmla="*/ 96 w 22192"/>
                  <a:gd name="T35" fmla="*/ 19472 h 19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192" h="19520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22144" y="0"/>
                    </a:lnTo>
                    <a:cubicBezTo>
                      <a:pt x="22171" y="0"/>
                      <a:pt x="22192" y="22"/>
                      <a:pt x="22192" y="48"/>
                    </a:cubicBezTo>
                    <a:lnTo>
                      <a:pt x="22192" y="19472"/>
                    </a:lnTo>
                    <a:cubicBezTo>
                      <a:pt x="22192" y="19499"/>
                      <a:pt x="22171" y="19520"/>
                      <a:pt x="22144" y="19520"/>
                    </a:cubicBezTo>
                    <a:lnTo>
                      <a:pt x="48" y="19520"/>
                    </a:lnTo>
                    <a:cubicBezTo>
                      <a:pt x="22" y="19520"/>
                      <a:pt x="0" y="19499"/>
                      <a:pt x="0" y="19472"/>
                    </a:cubicBezTo>
                    <a:lnTo>
                      <a:pt x="0" y="48"/>
                    </a:lnTo>
                    <a:close/>
                    <a:moveTo>
                      <a:pt x="96" y="19472"/>
                    </a:moveTo>
                    <a:lnTo>
                      <a:pt x="48" y="19424"/>
                    </a:lnTo>
                    <a:lnTo>
                      <a:pt x="22144" y="19424"/>
                    </a:lnTo>
                    <a:lnTo>
                      <a:pt x="22096" y="19472"/>
                    </a:lnTo>
                    <a:lnTo>
                      <a:pt x="22096" y="48"/>
                    </a:lnTo>
                    <a:lnTo>
                      <a:pt x="22144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19472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6" name="Freeform 259"/>
              <p:cNvSpPr>
                <a:spLocks/>
              </p:cNvSpPr>
              <p:nvPr/>
            </p:nvSpPr>
            <p:spPr bwMode="auto">
              <a:xfrm>
                <a:off x="6299825" y="1941515"/>
                <a:ext cx="1712216" cy="450850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944" y="723"/>
                  </a:cxn>
                  <a:cxn ang="0">
                    <a:pos x="1953" y="744"/>
                  </a:cxn>
                  <a:cxn ang="0">
                    <a:pos x="1933" y="753"/>
                  </a:cxn>
                  <a:cxn ang="0">
                    <a:pos x="13" y="33"/>
                  </a:cxn>
                  <a:cxn ang="0">
                    <a:pos x="3" y="13"/>
                  </a:cxn>
                  <a:cxn ang="0">
                    <a:pos x="24" y="3"/>
                  </a:cxn>
                </a:cxnLst>
                <a:rect l="0" t="0" r="r" b="b"/>
                <a:pathLst>
                  <a:path w="1957" h="757">
                    <a:moveTo>
                      <a:pt x="24" y="3"/>
                    </a:moveTo>
                    <a:lnTo>
                      <a:pt x="1944" y="723"/>
                    </a:lnTo>
                    <a:cubicBezTo>
                      <a:pt x="1952" y="727"/>
                      <a:pt x="1957" y="736"/>
                      <a:pt x="1953" y="744"/>
                    </a:cubicBezTo>
                    <a:cubicBezTo>
                      <a:pt x="1950" y="752"/>
                      <a:pt x="1941" y="757"/>
                      <a:pt x="1933" y="753"/>
                    </a:cubicBezTo>
                    <a:lnTo>
                      <a:pt x="13" y="33"/>
                    </a:lnTo>
                    <a:cubicBezTo>
                      <a:pt x="5" y="30"/>
                      <a:pt x="0" y="21"/>
                      <a:pt x="3" y="13"/>
                    </a:cubicBezTo>
                    <a:cubicBezTo>
                      <a:pt x="7" y="5"/>
                      <a:pt x="16" y="0"/>
                      <a:pt x="24" y="3"/>
                    </a:cubicBezTo>
                    <a:close/>
                  </a:path>
                </a:pathLst>
              </a:custGeom>
              <a:solidFill>
                <a:srgbClr val="4A7EBB"/>
              </a:solidFill>
              <a:ln w="6" cap="flat">
                <a:solidFill>
                  <a:srgbClr val="4A7EB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77" name="Freeform 264"/>
              <p:cNvSpPr>
                <a:spLocks/>
              </p:cNvSpPr>
              <p:nvPr/>
            </p:nvSpPr>
            <p:spPr bwMode="auto">
              <a:xfrm>
                <a:off x="6302089" y="3733802"/>
                <a:ext cx="1657287" cy="666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937" y="80"/>
                  </a:cxn>
                  <a:cxn ang="0">
                    <a:pos x="1952" y="97"/>
                  </a:cxn>
                  <a:cxn ang="0">
                    <a:pos x="1936" y="112"/>
                  </a:cxn>
                  <a:cxn ang="0">
                    <a:pos x="16" y="32"/>
                  </a:cxn>
                  <a:cxn ang="0">
                    <a:pos x="0" y="16"/>
                  </a:cxn>
                  <a:cxn ang="0">
                    <a:pos x="17" y="0"/>
                  </a:cxn>
                </a:cxnLst>
                <a:rect l="0" t="0" r="r" b="b"/>
                <a:pathLst>
                  <a:path w="1953" h="113">
                    <a:moveTo>
                      <a:pt x="17" y="0"/>
                    </a:moveTo>
                    <a:lnTo>
                      <a:pt x="1937" y="80"/>
                    </a:lnTo>
                    <a:cubicBezTo>
                      <a:pt x="1946" y="81"/>
                      <a:pt x="1953" y="88"/>
                      <a:pt x="1952" y="97"/>
                    </a:cubicBezTo>
                    <a:cubicBezTo>
                      <a:pt x="1952" y="106"/>
                      <a:pt x="1945" y="113"/>
                      <a:pt x="1936" y="112"/>
                    </a:cubicBezTo>
                    <a:lnTo>
                      <a:pt x="16" y="32"/>
                    </a:lnTo>
                    <a:cubicBezTo>
                      <a:pt x="7" y="32"/>
                      <a:pt x="0" y="25"/>
                      <a:pt x="0" y="16"/>
                    </a:cubicBezTo>
                    <a:cubicBezTo>
                      <a:pt x="1" y="7"/>
                      <a:pt x="8" y="0"/>
                      <a:pt x="17" y="0"/>
                    </a:cubicBezTo>
                    <a:close/>
                  </a:path>
                </a:pathLst>
              </a:custGeom>
              <a:solidFill>
                <a:srgbClr val="BE4B48"/>
              </a:solidFill>
              <a:ln w="6" cap="flat">
                <a:solidFill>
                  <a:srgbClr val="BE4B48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grpSp>
            <p:nvGrpSpPr>
              <p:cNvPr id="178" name="グループ化 329"/>
              <p:cNvGrpSpPr/>
              <p:nvPr/>
            </p:nvGrpSpPr>
            <p:grpSpPr>
              <a:xfrm>
                <a:off x="4906747" y="1390652"/>
                <a:ext cx="418592" cy="3395375"/>
                <a:chOff x="4970247" y="1390652"/>
                <a:chExt cx="418592" cy="3395375"/>
              </a:xfrm>
            </p:grpSpPr>
            <p:sp>
              <p:nvSpPr>
                <p:cNvPr id="207" name="Rectangle 269"/>
                <p:cNvSpPr>
                  <a:spLocks noChangeArrowheads="1"/>
                </p:cNvSpPr>
                <p:nvPr/>
              </p:nvSpPr>
              <p:spPr bwMode="auto">
                <a:xfrm>
                  <a:off x="4970247" y="4511674"/>
                  <a:ext cx="418592" cy="274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220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208" name="Rectangle 270"/>
                <p:cNvSpPr>
                  <a:spLocks noChangeArrowheads="1"/>
                </p:cNvSpPr>
                <p:nvPr/>
              </p:nvSpPr>
              <p:spPr bwMode="auto">
                <a:xfrm>
                  <a:off x="4970247" y="3470275"/>
                  <a:ext cx="418590" cy="274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240</a:t>
                  </a:r>
                  <a:endPara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209" name="Rectangle 271"/>
                <p:cNvSpPr>
                  <a:spLocks noChangeArrowheads="1"/>
                </p:cNvSpPr>
                <p:nvPr/>
              </p:nvSpPr>
              <p:spPr bwMode="auto">
                <a:xfrm>
                  <a:off x="4970247" y="2430464"/>
                  <a:ext cx="418590" cy="274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260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210" name="Rectangle 272"/>
                <p:cNvSpPr>
                  <a:spLocks noChangeArrowheads="1"/>
                </p:cNvSpPr>
                <p:nvPr/>
              </p:nvSpPr>
              <p:spPr bwMode="auto">
                <a:xfrm>
                  <a:off x="4970247" y="1390652"/>
                  <a:ext cx="418590" cy="274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280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</p:grp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6274752" y="3713163"/>
                <a:ext cx="57150" cy="57150"/>
              </a:xfrm>
              <a:custGeom>
                <a:avLst/>
                <a:gdLst/>
                <a:ahLst/>
                <a:cxnLst>
                  <a:cxn ang="0">
                    <a:pos x="18" y="36"/>
                  </a:cxn>
                  <a:cxn ang="0">
                    <a:pos x="0" y="18"/>
                  </a:cxn>
                  <a:cxn ang="0">
                    <a:pos x="18" y="0"/>
                  </a:cxn>
                  <a:cxn ang="0">
                    <a:pos x="36" y="18"/>
                  </a:cxn>
                  <a:cxn ang="0">
                    <a:pos x="18" y="36"/>
                  </a:cxn>
                </a:cxnLst>
                <a:rect l="0" t="0" r="r" b="b"/>
                <a:pathLst>
                  <a:path w="36" h="36">
                    <a:moveTo>
                      <a:pt x="18" y="3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36" y="18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6269990" y="3708401"/>
                <a:ext cx="66675" cy="66675"/>
              </a:xfrm>
              <a:custGeom>
                <a:avLst/>
                <a:gdLst/>
                <a:ahLst/>
                <a:cxnLst>
                  <a:cxn ang="0">
                    <a:pos x="62" y="110"/>
                  </a:cxn>
                  <a:cxn ang="0">
                    <a:pos x="51" y="110"/>
                  </a:cxn>
                  <a:cxn ang="0">
                    <a:pos x="3" y="62"/>
                  </a:cxn>
                  <a:cxn ang="0">
                    <a:pos x="3" y="51"/>
                  </a:cxn>
                  <a:cxn ang="0">
                    <a:pos x="51" y="3"/>
                  </a:cxn>
                  <a:cxn ang="0">
                    <a:pos x="62" y="3"/>
                  </a:cxn>
                  <a:cxn ang="0">
                    <a:pos x="110" y="51"/>
                  </a:cxn>
                  <a:cxn ang="0">
                    <a:pos x="110" y="62"/>
                  </a:cxn>
                  <a:cxn ang="0">
                    <a:pos x="62" y="110"/>
                  </a:cxn>
                  <a:cxn ang="0">
                    <a:pos x="99" y="51"/>
                  </a:cxn>
                  <a:cxn ang="0">
                    <a:pos x="99" y="62"/>
                  </a:cxn>
                  <a:cxn ang="0">
                    <a:pos x="51" y="14"/>
                  </a:cxn>
                  <a:cxn ang="0">
                    <a:pos x="62" y="14"/>
                  </a:cxn>
                  <a:cxn ang="0">
                    <a:pos x="14" y="62"/>
                  </a:cxn>
                  <a:cxn ang="0">
                    <a:pos x="14" y="51"/>
                  </a:cxn>
                  <a:cxn ang="0">
                    <a:pos x="62" y="99"/>
                  </a:cxn>
                  <a:cxn ang="0">
                    <a:pos x="51" y="99"/>
                  </a:cxn>
                  <a:cxn ang="0">
                    <a:pos x="99" y="51"/>
                  </a:cxn>
                </a:cxnLst>
                <a:rect l="0" t="0" r="r" b="b"/>
                <a:pathLst>
                  <a:path w="113" h="113">
                    <a:moveTo>
                      <a:pt x="62" y="110"/>
                    </a:moveTo>
                    <a:cubicBezTo>
                      <a:pt x="59" y="113"/>
                      <a:pt x="54" y="113"/>
                      <a:pt x="51" y="110"/>
                    </a:cubicBezTo>
                    <a:lnTo>
                      <a:pt x="3" y="62"/>
                    </a:lnTo>
                    <a:cubicBezTo>
                      <a:pt x="0" y="59"/>
                      <a:pt x="0" y="54"/>
                      <a:pt x="3" y="51"/>
                    </a:cubicBezTo>
                    <a:lnTo>
                      <a:pt x="51" y="3"/>
                    </a:lnTo>
                    <a:cubicBezTo>
                      <a:pt x="54" y="0"/>
                      <a:pt x="59" y="0"/>
                      <a:pt x="62" y="3"/>
                    </a:cubicBezTo>
                    <a:lnTo>
                      <a:pt x="110" y="51"/>
                    </a:lnTo>
                    <a:cubicBezTo>
                      <a:pt x="113" y="54"/>
                      <a:pt x="113" y="59"/>
                      <a:pt x="110" y="62"/>
                    </a:cubicBezTo>
                    <a:lnTo>
                      <a:pt x="62" y="110"/>
                    </a:lnTo>
                    <a:close/>
                    <a:moveTo>
                      <a:pt x="99" y="51"/>
                    </a:moveTo>
                    <a:lnTo>
                      <a:pt x="99" y="62"/>
                    </a:lnTo>
                    <a:lnTo>
                      <a:pt x="51" y="14"/>
                    </a:lnTo>
                    <a:lnTo>
                      <a:pt x="62" y="14"/>
                    </a:lnTo>
                    <a:lnTo>
                      <a:pt x="14" y="62"/>
                    </a:lnTo>
                    <a:lnTo>
                      <a:pt x="14" y="51"/>
                    </a:lnTo>
                    <a:lnTo>
                      <a:pt x="62" y="99"/>
                    </a:lnTo>
                    <a:lnTo>
                      <a:pt x="51" y="99"/>
                    </a:lnTo>
                    <a:lnTo>
                      <a:pt x="99" y="51"/>
                    </a:lnTo>
                    <a:close/>
                  </a:path>
                </a:pathLst>
              </a:custGeom>
              <a:solidFill>
                <a:srgbClr val="4A7EBB"/>
              </a:solidFill>
              <a:ln w="6" cap="flat">
                <a:solidFill>
                  <a:srgbClr val="4A7EB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1" name="Rectangle 130"/>
              <p:cNvSpPr>
                <a:spLocks noChangeArrowheads="1"/>
              </p:cNvSpPr>
              <p:nvPr/>
            </p:nvSpPr>
            <p:spPr bwMode="auto">
              <a:xfrm>
                <a:off x="6274752" y="3713163"/>
                <a:ext cx="57150" cy="57150"/>
              </a:xfrm>
              <a:prstGeom prst="rect">
                <a:avLst/>
              </a:prstGeom>
              <a:solidFill>
                <a:srgbClr val="C050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2" name="Freeform 131"/>
              <p:cNvSpPr>
                <a:spLocks noEditPoints="1"/>
              </p:cNvSpPr>
              <p:nvPr/>
            </p:nvSpPr>
            <p:spPr bwMode="auto">
              <a:xfrm>
                <a:off x="6269990" y="3708401"/>
                <a:ext cx="66675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04" y="0"/>
                  </a:cxn>
                  <a:cxn ang="0">
                    <a:pos x="112" y="8"/>
                  </a:cxn>
                  <a:cxn ang="0">
                    <a:pos x="112" y="104"/>
                  </a:cxn>
                  <a:cxn ang="0">
                    <a:pos x="104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104" y="96"/>
                  </a:cxn>
                  <a:cxn ang="0">
                    <a:pos x="96" y="104"/>
                  </a:cxn>
                  <a:cxn ang="0">
                    <a:pos x="96" y="8"/>
                  </a:cxn>
                  <a:cxn ang="0">
                    <a:pos x="1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112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04" y="0"/>
                    </a:lnTo>
                    <a:cubicBezTo>
                      <a:pt x="109" y="0"/>
                      <a:pt x="112" y="4"/>
                      <a:pt x="112" y="8"/>
                    </a:cubicBezTo>
                    <a:lnTo>
                      <a:pt x="112" y="104"/>
                    </a:lnTo>
                    <a:cubicBezTo>
                      <a:pt x="112" y="109"/>
                      <a:pt x="109" y="112"/>
                      <a:pt x="104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04" y="96"/>
                    </a:lnTo>
                    <a:lnTo>
                      <a:pt x="96" y="104"/>
                    </a:lnTo>
                    <a:lnTo>
                      <a:pt x="96" y="8"/>
                    </a:lnTo>
                    <a:lnTo>
                      <a:pt x="1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BE4B48"/>
              </a:solidFill>
              <a:ln w="6" cap="flat">
                <a:solidFill>
                  <a:srgbClr val="BE4B48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3" name="Freeform 122"/>
              <p:cNvSpPr>
                <a:spLocks/>
              </p:cNvSpPr>
              <p:nvPr/>
            </p:nvSpPr>
            <p:spPr bwMode="auto">
              <a:xfrm>
                <a:off x="7913052" y="3766503"/>
                <a:ext cx="57150" cy="57150"/>
              </a:xfrm>
              <a:custGeom>
                <a:avLst/>
                <a:gdLst/>
                <a:ahLst/>
                <a:cxnLst>
                  <a:cxn ang="0">
                    <a:pos x="18" y="36"/>
                  </a:cxn>
                  <a:cxn ang="0">
                    <a:pos x="0" y="18"/>
                  </a:cxn>
                  <a:cxn ang="0">
                    <a:pos x="18" y="0"/>
                  </a:cxn>
                  <a:cxn ang="0">
                    <a:pos x="36" y="18"/>
                  </a:cxn>
                  <a:cxn ang="0">
                    <a:pos x="18" y="36"/>
                  </a:cxn>
                </a:cxnLst>
                <a:rect l="0" t="0" r="r" b="b"/>
                <a:pathLst>
                  <a:path w="36" h="36">
                    <a:moveTo>
                      <a:pt x="18" y="3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36" y="18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4" name="Freeform 123"/>
              <p:cNvSpPr>
                <a:spLocks noEditPoints="1"/>
              </p:cNvSpPr>
              <p:nvPr/>
            </p:nvSpPr>
            <p:spPr bwMode="auto">
              <a:xfrm>
                <a:off x="7908290" y="3761741"/>
                <a:ext cx="66675" cy="66675"/>
              </a:xfrm>
              <a:custGeom>
                <a:avLst/>
                <a:gdLst/>
                <a:ahLst/>
                <a:cxnLst>
                  <a:cxn ang="0">
                    <a:pos x="62" y="110"/>
                  </a:cxn>
                  <a:cxn ang="0">
                    <a:pos x="51" y="110"/>
                  </a:cxn>
                  <a:cxn ang="0">
                    <a:pos x="3" y="62"/>
                  </a:cxn>
                  <a:cxn ang="0">
                    <a:pos x="3" y="51"/>
                  </a:cxn>
                  <a:cxn ang="0">
                    <a:pos x="51" y="3"/>
                  </a:cxn>
                  <a:cxn ang="0">
                    <a:pos x="62" y="3"/>
                  </a:cxn>
                  <a:cxn ang="0">
                    <a:pos x="110" y="51"/>
                  </a:cxn>
                  <a:cxn ang="0">
                    <a:pos x="110" y="62"/>
                  </a:cxn>
                  <a:cxn ang="0">
                    <a:pos x="62" y="110"/>
                  </a:cxn>
                  <a:cxn ang="0">
                    <a:pos x="99" y="51"/>
                  </a:cxn>
                  <a:cxn ang="0">
                    <a:pos x="99" y="62"/>
                  </a:cxn>
                  <a:cxn ang="0">
                    <a:pos x="51" y="14"/>
                  </a:cxn>
                  <a:cxn ang="0">
                    <a:pos x="62" y="14"/>
                  </a:cxn>
                  <a:cxn ang="0">
                    <a:pos x="14" y="62"/>
                  </a:cxn>
                  <a:cxn ang="0">
                    <a:pos x="14" y="51"/>
                  </a:cxn>
                  <a:cxn ang="0">
                    <a:pos x="62" y="99"/>
                  </a:cxn>
                  <a:cxn ang="0">
                    <a:pos x="51" y="99"/>
                  </a:cxn>
                  <a:cxn ang="0">
                    <a:pos x="99" y="51"/>
                  </a:cxn>
                </a:cxnLst>
                <a:rect l="0" t="0" r="r" b="b"/>
                <a:pathLst>
                  <a:path w="113" h="113">
                    <a:moveTo>
                      <a:pt x="62" y="110"/>
                    </a:moveTo>
                    <a:cubicBezTo>
                      <a:pt x="59" y="113"/>
                      <a:pt x="54" y="113"/>
                      <a:pt x="51" y="110"/>
                    </a:cubicBezTo>
                    <a:lnTo>
                      <a:pt x="3" y="62"/>
                    </a:lnTo>
                    <a:cubicBezTo>
                      <a:pt x="0" y="59"/>
                      <a:pt x="0" y="54"/>
                      <a:pt x="3" y="51"/>
                    </a:cubicBezTo>
                    <a:lnTo>
                      <a:pt x="51" y="3"/>
                    </a:lnTo>
                    <a:cubicBezTo>
                      <a:pt x="54" y="0"/>
                      <a:pt x="59" y="0"/>
                      <a:pt x="62" y="3"/>
                    </a:cubicBezTo>
                    <a:lnTo>
                      <a:pt x="110" y="51"/>
                    </a:lnTo>
                    <a:cubicBezTo>
                      <a:pt x="113" y="54"/>
                      <a:pt x="113" y="59"/>
                      <a:pt x="110" y="62"/>
                    </a:cubicBezTo>
                    <a:lnTo>
                      <a:pt x="62" y="110"/>
                    </a:lnTo>
                    <a:close/>
                    <a:moveTo>
                      <a:pt x="99" y="51"/>
                    </a:moveTo>
                    <a:lnTo>
                      <a:pt x="99" y="62"/>
                    </a:lnTo>
                    <a:lnTo>
                      <a:pt x="51" y="14"/>
                    </a:lnTo>
                    <a:lnTo>
                      <a:pt x="62" y="14"/>
                    </a:lnTo>
                    <a:lnTo>
                      <a:pt x="14" y="62"/>
                    </a:lnTo>
                    <a:lnTo>
                      <a:pt x="14" y="51"/>
                    </a:lnTo>
                    <a:lnTo>
                      <a:pt x="62" y="99"/>
                    </a:lnTo>
                    <a:lnTo>
                      <a:pt x="51" y="99"/>
                    </a:lnTo>
                    <a:lnTo>
                      <a:pt x="99" y="51"/>
                    </a:lnTo>
                    <a:close/>
                  </a:path>
                </a:pathLst>
              </a:custGeom>
              <a:solidFill>
                <a:srgbClr val="4A7EBB"/>
              </a:solidFill>
              <a:ln w="6" cap="flat">
                <a:solidFill>
                  <a:srgbClr val="4A7EB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5" name="Rectangle 130"/>
              <p:cNvSpPr>
                <a:spLocks noChangeArrowheads="1"/>
              </p:cNvSpPr>
              <p:nvPr/>
            </p:nvSpPr>
            <p:spPr bwMode="auto">
              <a:xfrm>
                <a:off x="7913052" y="3766503"/>
                <a:ext cx="57150" cy="57150"/>
              </a:xfrm>
              <a:prstGeom prst="rect">
                <a:avLst/>
              </a:prstGeom>
              <a:solidFill>
                <a:srgbClr val="C050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6" name="Freeform 131"/>
              <p:cNvSpPr>
                <a:spLocks noEditPoints="1"/>
              </p:cNvSpPr>
              <p:nvPr/>
            </p:nvSpPr>
            <p:spPr bwMode="auto">
              <a:xfrm>
                <a:off x="7908290" y="3761741"/>
                <a:ext cx="66675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04" y="0"/>
                  </a:cxn>
                  <a:cxn ang="0">
                    <a:pos x="112" y="8"/>
                  </a:cxn>
                  <a:cxn ang="0">
                    <a:pos x="112" y="104"/>
                  </a:cxn>
                  <a:cxn ang="0">
                    <a:pos x="104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104" y="96"/>
                  </a:cxn>
                  <a:cxn ang="0">
                    <a:pos x="96" y="104"/>
                  </a:cxn>
                  <a:cxn ang="0">
                    <a:pos x="96" y="8"/>
                  </a:cxn>
                  <a:cxn ang="0">
                    <a:pos x="1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112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04" y="0"/>
                    </a:lnTo>
                    <a:cubicBezTo>
                      <a:pt x="109" y="0"/>
                      <a:pt x="112" y="4"/>
                      <a:pt x="112" y="8"/>
                    </a:cubicBezTo>
                    <a:lnTo>
                      <a:pt x="112" y="104"/>
                    </a:lnTo>
                    <a:cubicBezTo>
                      <a:pt x="112" y="109"/>
                      <a:pt x="109" y="112"/>
                      <a:pt x="104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04" y="96"/>
                    </a:lnTo>
                    <a:lnTo>
                      <a:pt x="96" y="104"/>
                    </a:lnTo>
                    <a:lnTo>
                      <a:pt x="96" y="8"/>
                    </a:lnTo>
                    <a:lnTo>
                      <a:pt x="1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BE4B48"/>
              </a:solidFill>
              <a:ln w="6" cap="flat">
                <a:solidFill>
                  <a:srgbClr val="BE4B48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7" name="Freeform 118"/>
              <p:cNvSpPr>
                <a:spLocks/>
              </p:cNvSpPr>
              <p:nvPr/>
            </p:nvSpPr>
            <p:spPr bwMode="auto">
              <a:xfrm>
                <a:off x="6250059" y="1927225"/>
                <a:ext cx="66675" cy="57150"/>
              </a:xfrm>
              <a:custGeom>
                <a:avLst/>
                <a:gdLst/>
                <a:ahLst/>
                <a:cxnLst>
                  <a:cxn ang="0">
                    <a:pos x="21" y="36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21" y="36"/>
                  </a:cxn>
                </a:cxnLst>
                <a:rect l="0" t="0" r="r" b="b"/>
                <a:pathLst>
                  <a:path w="42" h="36">
                    <a:moveTo>
                      <a:pt x="21" y="36"/>
                    </a:moveTo>
                    <a:lnTo>
                      <a:pt x="0" y="18"/>
                    </a:lnTo>
                    <a:lnTo>
                      <a:pt x="21" y="0"/>
                    </a:lnTo>
                    <a:lnTo>
                      <a:pt x="42" y="18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8" name="Freeform 119"/>
              <p:cNvSpPr>
                <a:spLocks noEditPoints="1"/>
              </p:cNvSpPr>
              <p:nvPr/>
            </p:nvSpPr>
            <p:spPr bwMode="auto">
              <a:xfrm>
                <a:off x="6237691" y="1922463"/>
                <a:ext cx="76200" cy="66676"/>
              </a:xfrm>
              <a:custGeom>
                <a:avLst/>
                <a:gdLst/>
                <a:ahLst/>
                <a:cxnLst>
                  <a:cxn ang="0">
                    <a:pos x="70" y="111"/>
                  </a:cxn>
                  <a:cxn ang="0">
                    <a:pos x="59" y="111"/>
                  </a:cxn>
                  <a:cxn ang="0">
                    <a:pos x="3" y="63"/>
                  </a:cxn>
                  <a:cxn ang="0">
                    <a:pos x="0" y="56"/>
                  </a:cxn>
                  <a:cxn ang="0">
                    <a:pos x="3" y="50"/>
                  </a:cxn>
                  <a:cxn ang="0">
                    <a:pos x="59" y="2"/>
                  </a:cxn>
                  <a:cxn ang="0">
                    <a:pos x="70" y="2"/>
                  </a:cxn>
                  <a:cxn ang="0">
                    <a:pos x="126" y="50"/>
                  </a:cxn>
                  <a:cxn ang="0">
                    <a:pos x="128" y="56"/>
                  </a:cxn>
                  <a:cxn ang="0">
                    <a:pos x="126" y="63"/>
                  </a:cxn>
                  <a:cxn ang="0">
                    <a:pos x="70" y="111"/>
                  </a:cxn>
                  <a:cxn ang="0">
                    <a:pos x="115" y="50"/>
                  </a:cxn>
                  <a:cxn ang="0">
                    <a:pos x="115" y="63"/>
                  </a:cxn>
                  <a:cxn ang="0">
                    <a:pos x="59" y="15"/>
                  </a:cxn>
                  <a:cxn ang="0">
                    <a:pos x="70" y="15"/>
                  </a:cxn>
                  <a:cxn ang="0">
                    <a:pos x="14" y="63"/>
                  </a:cxn>
                  <a:cxn ang="0">
                    <a:pos x="14" y="50"/>
                  </a:cxn>
                  <a:cxn ang="0">
                    <a:pos x="70" y="98"/>
                  </a:cxn>
                  <a:cxn ang="0">
                    <a:pos x="59" y="98"/>
                  </a:cxn>
                  <a:cxn ang="0">
                    <a:pos x="115" y="50"/>
                  </a:cxn>
                </a:cxnLst>
                <a:rect l="0" t="0" r="r" b="b"/>
                <a:pathLst>
                  <a:path w="128" h="113">
                    <a:moveTo>
                      <a:pt x="70" y="111"/>
                    </a:moveTo>
                    <a:cubicBezTo>
                      <a:pt x="67" y="113"/>
                      <a:pt x="62" y="113"/>
                      <a:pt x="59" y="111"/>
                    </a:cubicBezTo>
                    <a:lnTo>
                      <a:pt x="3" y="63"/>
                    </a:lnTo>
                    <a:cubicBezTo>
                      <a:pt x="1" y="61"/>
                      <a:pt x="0" y="59"/>
                      <a:pt x="0" y="56"/>
                    </a:cubicBezTo>
                    <a:cubicBezTo>
                      <a:pt x="0" y="54"/>
                      <a:pt x="1" y="52"/>
                      <a:pt x="3" y="50"/>
                    </a:cubicBezTo>
                    <a:lnTo>
                      <a:pt x="59" y="2"/>
                    </a:lnTo>
                    <a:cubicBezTo>
                      <a:pt x="62" y="0"/>
                      <a:pt x="67" y="0"/>
                      <a:pt x="70" y="2"/>
                    </a:cubicBezTo>
                    <a:lnTo>
                      <a:pt x="126" y="50"/>
                    </a:lnTo>
                    <a:cubicBezTo>
                      <a:pt x="127" y="52"/>
                      <a:pt x="128" y="54"/>
                      <a:pt x="128" y="56"/>
                    </a:cubicBezTo>
                    <a:cubicBezTo>
                      <a:pt x="128" y="59"/>
                      <a:pt x="127" y="61"/>
                      <a:pt x="126" y="63"/>
                    </a:cubicBezTo>
                    <a:lnTo>
                      <a:pt x="70" y="111"/>
                    </a:lnTo>
                    <a:close/>
                    <a:moveTo>
                      <a:pt x="115" y="50"/>
                    </a:moveTo>
                    <a:lnTo>
                      <a:pt x="115" y="63"/>
                    </a:lnTo>
                    <a:lnTo>
                      <a:pt x="59" y="15"/>
                    </a:lnTo>
                    <a:lnTo>
                      <a:pt x="70" y="15"/>
                    </a:lnTo>
                    <a:lnTo>
                      <a:pt x="14" y="63"/>
                    </a:lnTo>
                    <a:lnTo>
                      <a:pt x="14" y="50"/>
                    </a:lnTo>
                    <a:lnTo>
                      <a:pt x="70" y="98"/>
                    </a:lnTo>
                    <a:lnTo>
                      <a:pt x="59" y="98"/>
                    </a:lnTo>
                    <a:lnTo>
                      <a:pt x="115" y="50"/>
                    </a:lnTo>
                    <a:close/>
                  </a:path>
                </a:pathLst>
              </a:custGeom>
              <a:solidFill>
                <a:srgbClr val="4A7EBB"/>
              </a:solidFill>
              <a:ln w="6" cap="flat">
                <a:solidFill>
                  <a:srgbClr val="4A7EB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89" name="Freeform 118"/>
              <p:cNvSpPr>
                <a:spLocks/>
              </p:cNvSpPr>
              <p:nvPr/>
            </p:nvSpPr>
            <p:spPr bwMode="auto">
              <a:xfrm>
                <a:off x="7950440" y="2365375"/>
                <a:ext cx="66675" cy="57150"/>
              </a:xfrm>
              <a:custGeom>
                <a:avLst/>
                <a:gdLst/>
                <a:ahLst/>
                <a:cxnLst>
                  <a:cxn ang="0">
                    <a:pos x="21" y="36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21" y="36"/>
                  </a:cxn>
                </a:cxnLst>
                <a:rect l="0" t="0" r="r" b="b"/>
                <a:pathLst>
                  <a:path w="42" h="36">
                    <a:moveTo>
                      <a:pt x="21" y="36"/>
                    </a:moveTo>
                    <a:lnTo>
                      <a:pt x="0" y="18"/>
                    </a:lnTo>
                    <a:lnTo>
                      <a:pt x="21" y="0"/>
                    </a:lnTo>
                    <a:lnTo>
                      <a:pt x="42" y="18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0" name="Freeform 119"/>
              <p:cNvSpPr>
                <a:spLocks noEditPoints="1"/>
              </p:cNvSpPr>
              <p:nvPr/>
            </p:nvSpPr>
            <p:spPr bwMode="auto">
              <a:xfrm>
                <a:off x="7945677" y="2360613"/>
                <a:ext cx="76200" cy="66676"/>
              </a:xfrm>
              <a:custGeom>
                <a:avLst/>
                <a:gdLst/>
                <a:ahLst/>
                <a:cxnLst>
                  <a:cxn ang="0">
                    <a:pos x="70" y="111"/>
                  </a:cxn>
                  <a:cxn ang="0">
                    <a:pos x="59" y="111"/>
                  </a:cxn>
                  <a:cxn ang="0">
                    <a:pos x="3" y="63"/>
                  </a:cxn>
                  <a:cxn ang="0">
                    <a:pos x="0" y="56"/>
                  </a:cxn>
                  <a:cxn ang="0">
                    <a:pos x="3" y="50"/>
                  </a:cxn>
                  <a:cxn ang="0">
                    <a:pos x="59" y="2"/>
                  </a:cxn>
                  <a:cxn ang="0">
                    <a:pos x="70" y="2"/>
                  </a:cxn>
                  <a:cxn ang="0">
                    <a:pos x="126" y="50"/>
                  </a:cxn>
                  <a:cxn ang="0">
                    <a:pos x="128" y="56"/>
                  </a:cxn>
                  <a:cxn ang="0">
                    <a:pos x="126" y="63"/>
                  </a:cxn>
                  <a:cxn ang="0">
                    <a:pos x="70" y="111"/>
                  </a:cxn>
                  <a:cxn ang="0">
                    <a:pos x="115" y="50"/>
                  </a:cxn>
                  <a:cxn ang="0">
                    <a:pos x="115" y="63"/>
                  </a:cxn>
                  <a:cxn ang="0">
                    <a:pos x="59" y="15"/>
                  </a:cxn>
                  <a:cxn ang="0">
                    <a:pos x="70" y="15"/>
                  </a:cxn>
                  <a:cxn ang="0">
                    <a:pos x="14" y="63"/>
                  </a:cxn>
                  <a:cxn ang="0">
                    <a:pos x="14" y="50"/>
                  </a:cxn>
                  <a:cxn ang="0">
                    <a:pos x="70" y="98"/>
                  </a:cxn>
                  <a:cxn ang="0">
                    <a:pos x="59" y="98"/>
                  </a:cxn>
                  <a:cxn ang="0">
                    <a:pos x="115" y="50"/>
                  </a:cxn>
                </a:cxnLst>
                <a:rect l="0" t="0" r="r" b="b"/>
                <a:pathLst>
                  <a:path w="128" h="113">
                    <a:moveTo>
                      <a:pt x="70" y="111"/>
                    </a:moveTo>
                    <a:cubicBezTo>
                      <a:pt x="67" y="113"/>
                      <a:pt x="62" y="113"/>
                      <a:pt x="59" y="111"/>
                    </a:cubicBezTo>
                    <a:lnTo>
                      <a:pt x="3" y="63"/>
                    </a:lnTo>
                    <a:cubicBezTo>
                      <a:pt x="1" y="61"/>
                      <a:pt x="0" y="59"/>
                      <a:pt x="0" y="56"/>
                    </a:cubicBezTo>
                    <a:cubicBezTo>
                      <a:pt x="0" y="54"/>
                      <a:pt x="1" y="52"/>
                      <a:pt x="3" y="50"/>
                    </a:cubicBezTo>
                    <a:lnTo>
                      <a:pt x="59" y="2"/>
                    </a:lnTo>
                    <a:cubicBezTo>
                      <a:pt x="62" y="0"/>
                      <a:pt x="67" y="0"/>
                      <a:pt x="70" y="2"/>
                    </a:cubicBezTo>
                    <a:lnTo>
                      <a:pt x="126" y="50"/>
                    </a:lnTo>
                    <a:cubicBezTo>
                      <a:pt x="127" y="52"/>
                      <a:pt x="128" y="54"/>
                      <a:pt x="128" y="56"/>
                    </a:cubicBezTo>
                    <a:cubicBezTo>
                      <a:pt x="128" y="59"/>
                      <a:pt x="127" y="61"/>
                      <a:pt x="126" y="63"/>
                    </a:cubicBezTo>
                    <a:lnTo>
                      <a:pt x="70" y="111"/>
                    </a:lnTo>
                    <a:close/>
                    <a:moveTo>
                      <a:pt x="115" y="50"/>
                    </a:moveTo>
                    <a:lnTo>
                      <a:pt x="115" y="63"/>
                    </a:lnTo>
                    <a:lnTo>
                      <a:pt x="59" y="15"/>
                    </a:lnTo>
                    <a:lnTo>
                      <a:pt x="70" y="15"/>
                    </a:lnTo>
                    <a:lnTo>
                      <a:pt x="14" y="63"/>
                    </a:lnTo>
                    <a:lnTo>
                      <a:pt x="14" y="50"/>
                    </a:lnTo>
                    <a:lnTo>
                      <a:pt x="70" y="98"/>
                    </a:lnTo>
                    <a:lnTo>
                      <a:pt x="59" y="98"/>
                    </a:lnTo>
                    <a:lnTo>
                      <a:pt x="115" y="50"/>
                    </a:lnTo>
                    <a:close/>
                  </a:path>
                </a:pathLst>
              </a:custGeom>
              <a:solidFill>
                <a:srgbClr val="4A7EBB"/>
              </a:solidFill>
              <a:ln w="6" cap="flat">
                <a:solidFill>
                  <a:srgbClr val="4A7EB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1" name="Freeform 297"/>
              <p:cNvSpPr>
                <a:spLocks/>
              </p:cNvSpPr>
              <p:nvPr/>
            </p:nvSpPr>
            <p:spPr bwMode="auto">
              <a:xfrm>
                <a:off x="6261101" y="2219326"/>
                <a:ext cx="1743075" cy="209550"/>
              </a:xfrm>
              <a:custGeom>
                <a:avLst/>
                <a:gdLst/>
                <a:ahLst/>
                <a:cxnLst>
                  <a:cxn ang="0">
                    <a:pos x="15" y="321"/>
                  </a:cxn>
                  <a:cxn ang="0">
                    <a:pos x="2911" y="1"/>
                  </a:cxn>
                  <a:cxn ang="0">
                    <a:pos x="2928" y="15"/>
                  </a:cxn>
                  <a:cxn ang="0">
                    <a:pos x="2914" y="32"/>
                  </a:cxn>
                  <a:cxn ang="0">
                    <a:pos x="18" y="352"/>
                  </a:cxn>
                  <a:cxn ang="0">
                    <a:pos x="1" y="338"/>
                  </a:cxn>
                  <a:cxn ang="0">
                    <a:pos x="15" y="321"/>
                  </a:cxn>
                </a:cxnLst>
                <a:rect l="0" t="0" r="r" b="b"/>
                <a:pathLst>
                  <a:path w="2929" h="353">
                    <a:moveTo>
                      <a:pt x="15" y="321"/>
                    </a:moveTo>
                    <a:lnTo>
                      <a:pt x="2911" y="1"/>
                    </a:lnTo>
                    <a:cubicBezTo>
                      <a:pt x="2919" y="0"/>
                      <a:pt x="2927" y="6"/>
                      <a:pt x="2928" y="15"/>
                    </a:cubicBezTo>
                    <a:cubicBezTo>
                      <a:pt x="2929" y="23"/>
                      <a:pt x="2923" y="31"/>
                      <a:pt x="2914" y="32"/>
                    </a:cubicBezTo>
                    <a:lnTo>
                      <a:pt x="18" y="352"/>
                    </a:lnTo>
                    <a:cubicBezTo>
                      <a:pt x="9" y="353"/>
                      <a:pt x="2" y="347"/>
                      <a:pt x="1" y="338"/>
                    </a:cubicBezTo>
                    <a:cubicBezTo>
                      <a:pt x="0" y="329"/>
                      <a:pt x="6" y="322"/>
                      <a:pt x="15" y="321"/>
                    </a:cubicBezTo>
                    <a:close/>
                  </a:path>
                </a:pathLst>
              </a:custGeom>
              <a:solidFill>
                <a:srgbClr val="98B954"/>
              </a:solidFill>
              <a:ln w="6" cap="flat">
                <a:solidFill>
                  <a:srgbClr val="98B954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2" name="Freeform 298"/>
              <p:cNvSpPr>
                <a:spLocks/>
              </p:cNvSpPr>
              <p:nvPr/>
            </p:nvSpPr>
            <p:spPr bwMode="auto">
              <a:xfrm>
                <a:off x="6232526" y="2395538"/>
                <a:ext cx="66675" cy="571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2" y="36"/>
                  </a:cxn>
                  <a:cxn ang="0">
                    <a:pos x="0" y="36"/>
                  </a:cxn>
                  <a:cxn ang="0">
                    <a:pos x="21" y="0"/>
                  </a:cxn>
                </a:cxnLst>
                <a:rect l="0" t="0" r="r" b="b"/>
                <a:pathLst>
                  <a:path w="42" h="36">
                    <a:moveTo>
                      <a:pt x="21" y="0"/>
                    </a:moveTo>
                    <a:lnTo>
                      <a:pt x="42" y="36"/>
                    </a:lnTo>
                    <a:lnTo>
                      <a:pt x="0" y="3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3" name="Freeform 299"/>
              <p:cNvSpPr>
                <a:spLocks noEditPoints="1"/>
              </p:cNvSpPr>
              <p:nvPr/>
            </p:nvSpPr>
            <p:spPr bwMode="auto">
              <a:xfrm>
                <a:off x="6227763" y="2390776"/>
                <a:ext cx="76200" cy="66675"/>
              </a:xfrm>
              <a:custGeom>
                <a:avLst/>
                <a:gdLst/>
                <a:ahLst/>
                <a:cxnLst>
                  <a:cxn ang="0">
                    <a:pos x="58" y="4"/>
                  </a:cxn>
                  <a:cxn ang="0">
                    <a:pos x="64" y="0"/>
                  </a:cxn>
                  <a:cxn ang="0">
                    <a:pos x="71" y="4"/>
                  </a:cxn>
                  <a:cxn ang="0">
                    <a:pos x="127" y="100"/>
                  </a:cxn>
                  <a:cxn ang="0">
                    <a:pos x="127" y="108"/>
                  </a:cxn>
                  <a:cxn ang="0">
                    <a:pos x="120" y="112"/>
                  </a:cxn>
                  <a:cxn ang="0">
                    <a:pos x="8" y="112"/>
                  </a:cxn>
                  <a:cxn ang="0">
                    <a:pos x="2" y="108"/>
                  </a:cxn>
                  <a:cxn ang="0">
                    <a:pos x="2" y="100"/>
                  </a:cxn>
                  <a:cxn ang="0">
                    <a:pos x="58" y="4"/>
                  </a:cxn>
                  <a:cxn ang="0">
                    <a:pos x="15" y="108"/>
                  </a:cxn>
                  <a:cxn ang="0">
                    <a:pos x="8" y="96"/>
                  </a:cxn>
                  <a:cxn ang="0">
                    <a:pos x="120" y="96"/>
                  </a:cxn>
                  <a:cxn ang="0">
                    <a:pos x="114" y="108"/>
                  </a:cxn>
                  <a:cxn ang="0">
                    <a:pos x="58" y="12"/>
                  </a:cxn>
                  <a:cxn ang="0">
                    <a:pos x="71" y="12"/>
                  </a:cxn>
                  <a:cxn ang="0">
                    <a:pos x="15" y="108"/>
                  </a:cxn>
                </a:cxnLst>
                <a:rect l="0" t="0" r="r" b="b"/>
                <a:pathLst>
                  <a:path w="129" h="112">
                    <a:moveTo>
                      <a:pt x="58" y="4"/>
                    </a:moveTo>
                    <a:cubicBezTo>
                      <a:pt x="59" y="2"/>
                      <a:pt x="62" y="0"/>
                      <a:pt x="64" y="0"/>
                    </a:cubicBezTo>
                    <a:cubicBezTo>
                      <a:pt x="67" y="0"/>
                      <a:pt x="70" y="2"/>
                      <a:pt x="71" y="4"/>
                    </a:cubicBezTo>
                    <a:lnTo>
                      <a:pt x="127" y="100"/>
                    </a:lnTo>
                    <a:cubicBezTo>
                      <a:pt x="129" y="103"/>
                      <a:pt x="129" y="106"/>
                      <a:pt x="127" y="108"/>
                    </a:cubicBezTo>
                    <a:cubicBezTo>
                      <a:pt x="126" y="111"/>
                      <a:pt x="123" y="112"/>
                      <a:pt x="120" y="112"/>
                    </a:cubicBezTo>
                    <a:lnTo>
                      <a:pt x="8" y="112"/>
                    </a:lnTo>
                    <a:cubicBezTo>
                      <a:pt x="6" y="112"/>
                      <a:pt x="3" y="111"/>
                      <a:pt x="2" y="108"/>
                    </a:cubicBezTo>
                    <a:cubicBezTo>
                      <a:pt x="0" y="106"/>
                      <a:pt x="0" y="103"/>
                      <a:pt x="2" y="100"/>
                    </a:cubicBezTo>
                    <a:lnTo>
                      <a:pt x="58" y="4"/>
                    </a:lnTo>
                    <a:close/>
                    <a:moveTo>
                      <a:pt x="15" y="108"/>
                    </a:moveTo>
                    <a:lnTo>
                      <a:pt x="8" y="96"/>
                    </a:lnTo>
                    <a:lnTo>
                      <a:pt x="120" y="96"/>
                    </a:lnTo>
                    <a:lnTo>
                      <a:pt x="114" y="108"/>
                    </a:lnTo>
                    <a:lnTo>
                      <a:pt x="58" y="12"/>
                    </a:lnTo>
                    <a:lnTo>
                      <a:pt x="71" y="12"/>
                    </a:lnTo>
                    <a:lnTo>
                      <a:pt x="15" y="108"/>
                    </a:lnTo>
                    <a:close/>
                  </a:path>
                </a:pathLst>
              </a:custGeom>
              <a:solidFill>
                <a:srgbClr val="98B954"/>
              </a:solidFill>
              <a:ln w="6" cap="flat">
                <a:solidFill>
                  <a:srgbClr val="98B954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4" name="Freeform 300"/>
              <p:cNvSpPr>
                <a:spLocks/>
              </p:cNvSpPr>
              <p:nvPr/>
            </p:nvSpPr>
            <p:spPr bwMode="auto">
              <a:xfrm>
                <a:off x="7966076" y="2205038"/>
                <a:ext cx="66675" cy="571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2" y="36"/>
                  </a:cxn>
                  <a:cxn ang="0">
                    <a:pos x="0" y="36"/>
                  </a:cxn>
                  <a:cxn ang="0">
                    <a:pos x="21" y="0"/>
                  </a:cxn>
                </a:cxnLst>
                <a:rect l="0" t="0" r="r" b="b"/>
                <a:pathLst>
                  <a:path w="42" h="36">
                    <a:moveTo>
                      <a:pt x="21" y="0"/>
                    </a:moveTo>
                    <a:lnTo>
                      <a:pt x="42" y="36"/>
                    </a:lnTo>
                    <a:lnTo>
                      <a:pt x="0" y="3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5" name="Freeform 301"/>
              <p:cNvSpPr>
                <a:spLocks noEditPoints="1"/>
              </p:cNvSpPr>
              <p:nvPr/>
            </p:nvSpPr>
            <p:spPr bwMode="auto">
              <a:xfrm>
                <a:off x="7961313" y="2200276"/>
                <a:ext cx="76200" cy="66675"/>
              </a:xfrm>
              <a:custGeom>
                <a:avLst/>
                <a:gdLst/>
                <a:ahLst/>
                <a:cxnLst>
                  <a:cxn ang="0">
                    <a:pos x="58" y="4"/>
                  </a:cxn>
                  <a:cxn ang="0">
                    <a:pos x="64" y="0"/>
                  </a:cxn>
                  <a:cxn ang="0">
                    <a:pos x="71" y="4"/>
                  </a:cxn>
                  <a:cxn ang="0">
                    <a:pos x="127" y="100"/>
                  </a:cxn>
                  <a:cxn ang="0">
                    <a:pos x="127" y="108"/>
                  </a:cxn>
                  <a:cxn ang="0">
                    <a:pos x="120" y="112"/>
                  </a:cxn>
                  <a:cxn ang="0">
                    <a:pos x="8" y="112"/>
                  </a:cxn>
                  <a:cxn ang="0">
                    <a:pos x="2" y="108"/>
                  </a:cxn>
                  <a:cxn ang="0">
                    <a:pos x="2" y="100"/>
                  </a:cxn>
                  <a:cxn ang="0">
                    <a:pos x="58" y="4"/>
                  </a:cxn>
                  <a:cxn ang="0">
                    <a:pos x="15" y="108"/>
                  </a:cxn>
                  <a:cxn ang="0">
                    <a:pos x="8" y="96"/>
                  </a:cxn>
                  <a:cxn ang="0">
                    <a:pos x="120" y="96"/>
                  </a:cxn>
                  <a:cxn ang="0">
                    <a:pos x="114" y="108"/>
                  </a:cxn>
                  <a:cxn ang="0">
                    <a:pos x="58" y="12"/>
                  </a:cxn>
                  <a:cxn ang="0">
                    <a:pos x="71" y="12"/>
                  </a:cxn>
                  <a:cxn ang="0">
                    <a:pos x="15" y="108"/>
                  </a:cxn>
                </a:cxnLst>
                <a:rect l="0" t="0" r="r" b="b"/>
                <a:pathLst>
                  <a:path w="129" h="112">
                    <a:moveTo>
                      <a:pt x="58" y="4"/>
                    </a:moveTo>
                    <a:cubicBezTo>
                      <a:pt x="59" y="2"/>
                      <a:pt x="62" y="0"/>
                      <a:pt x="64" y="0"/>
                    </a:cubicBezTo>
                    <a:cubicBezTo>
                      <a:pt x="67" y="0"/>
                      <a:pt x="70" y="2"/>
                      <a:pt x="71" y="4"/>
                    </a:cubicBezTo>
                    <a:lnTo>
                      <a:pt x="127" y="100"/>
                    </a:lnTo>
                    <a:cubicBezTo>
                      <a:pt x="129" y="103"/>
                      <a:pt x="129" y="106"/>
                      <a:pt x="127" y="108"/>
                    </a:cubicBezTo>
                    <a:cubicBezTo>
                      <a:pt x="126" y="111"/>
                      <a:pt x="123" y="112"/>
                      <a:pt x="120" y="112"/>
                    </a:cubicBezTo>
                    <a:lnTo>
                      <a:pt x="8" y="112"/>
                    </a:lnTo>
                    <a:cubicBezTo>
                      <a:pt x="6" y="112"/>
                      <a:pt x="3" y="111"/>
                      <a:pt x="2" y="108"/>
                    </a:cubicBezTo>
                    <a:cubicBezTo>
                      <a:pt x="0" y="106"/>
                      <a:pt x="0" y="103"/>
                      <a:pt x="2" y="100"/>
                    </a:cubicBezTo>
                    <a:lnTo>
                      <a:pt x="58" y="4"/>
                    </a:lnTo>
                    <a:close/>
                    <a:moveTo>
                      <a:pt x="15" y="108"/>
                    </a:moveTo>
                    <a:lnTo>
                      <a:pt x="8" y="96"/>
                    </a:lnTo>
                    <a:lnTo>
                      <a:pt x="120" y="96"/>
                    </a:lnTo>
                    <a:lnTo>
                      <a:pt x="114" y="108"/>
                    </a:lnTo>
                    <a:lnTo>
                      <a:pt x="58" y="12"/>
                    </a:lnTo>
                    <a:lnTo>
                      <a:pt x="71" y="12"/>
                    </a:lnTo>
                    <a:lnTo>
                      <a:pt x="15" y="108"/>
                    </a:lnTo>
                    <a:close/>
                  </a:path>
                </a:pathLst>
              </a:custGeom>
              <a:solidFill>
                <a:srgbClr val="98B954"/>
              </a:solidFill>
              <a:ln w="6" cap="flat">
                <a:solidFill>
                  <a:srgbClr val="98B954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6" name="Freeform 302"/>
              <p:cNvSpPr>
                <a:spLocks/>
              </p:cNvSpPr>
              <p:nvPr/>
            </p:nvSpPr>
            <p:spPr bwMode="auto">
              <a:xfrm>
                <a:off x="6261101" y="3209926"/>
                <a:ext cx="1743075" cy="3810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913" y="32"/>
                  </a:cxn>
                  <a:cxn ang="0">
                    <a:pos x="2928" y="49"/>
                  </a:cxn>
                  <a:cxn ang="0">
                    <a:pos x="2912" y="64"/>
                  </a:cxn>
                  <a:cxn ang="0">
                    <a:pos x="16" y="32"/>
                  </a:cxn>
                  <a:cxn ang="0">
                    <a:pos x="0" y="16"/>
                  </a:cxn>
                  <a:cxn ang="0">
                    <a:pos x="17" y="0"/>
                  </a:cxn>
                </a:cxnLst>
                <a:rect l="0" t="0" r="r" b="b"/>
                <a:pathLst>
                  <a:path w="2929" h="65">
                    <a:moveTo>
                      <a:pt x="17" y="0"/>
                    </a:moveTo>
                    <a:lnTo>
                      <a:pt x="2913" y="32"/>
                    </a:lnTo>
                    <a:cubicBezTo>
                      <a:pt x="2921" y="33"/>
                      <a:pt x="2929" y="40"/>
                      <a:pt x="2928" y="49"/>
                    </a:cubicBezTo>
                    <a:cubicBezTo>
                      <a:pt x="2928" y="57"/>
                      <a:pt x="2921" y="65"/>
                      <a:pt x="2912" y="64"/>
                    </a:cubicBezTo>
                    <a:lnTo>
                      <a:pt x="16" y="32"/>
                    </a:lnTo>
                    <a:cubicBezTo>
                      <a:pt x="7" y="32"/>
                      <a:pt x="0" y="25"/>
                      <a:pt x="0" y="16"/>
                    </a:cubicBezTo>
                    <a:cubicBezTo>
                      <a:pt x="1" y="7"/>
                      <a:pt x="8" y="0"/>
                      <a:pt x="17" y="0"/>
                    </a:cubicBezTo>
                    <a:close/>
                  </a:path>
                </a:pathLst>
              </a:custGeom>
              <a:solidFill>
                <a:srgbClr val="7D60A0"/>
              </a:solidFill>
              <a:ln w="6" cap="flat">
                <a:solidFill>
                  <a:srgbClr val="7D60A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7" name="Freeform 303"/>
              <p:cNvSpPr>
                <a:spLocks noEditPoints="1"/>
              </p:cNvSpPr>
              <p:nvPr/>
            </p:nvSpPr>
            <p:spPr bwMode="auto">
              <a:xfrm>
                <a:off x="6227763" y="3176588"/>
                <a:ext cx="66675" cy="66675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0" y="0"/>
                  </a:cxn>
                  <a:cxn ang="0">
                    <a:pos x="42" y="42"/>
                  </a:cxn>
                  <a:cxn ang="0">
                    <a:pos x="0" y="42"/>
                  </a:cxn>
                  <a:cxn ang="0">
                    <a:pos x="42" y="0"/>
                  </a:cxn>
                  <a:cxn ang="0">
                    <a:pos x="0" y="42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0" y="0"/>
                    </a:lnTo>
                    <a:lnTo>
                      <a:pt x="42" y="42"/>
                    </a:lnTo>
                    <a:close/>
                    <a:moveTo>
                      <a:pt x="0" y="42"/>
                    </a:moveTo>
                    <a:lnTo>
                      <a:pt x="42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8064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8" name="Freeform 304"/>
              <p:cNvSpPr>
                <a:spLocks noEditPoints="1"/>
              </p:cNvSpPr>
              <p:nvPr/>
            </p:nvSpPr>
            <p:spPr bwMode="auto">
              <a:xfrm>
                <a:off x="6224588" y="3173413"/>
                <a:ext cx="73025" cy="73025"/>
              </a:xfrm>
              <a:custGeom>
                <a:avLst/>
                <a:gdLst/>
                <a:ahLst/>
                <a:cxnLst>
                  <a:cxn ang="0">
                    <a:pos x="42" y="4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6" y="42"/>
                  </a:cxn>
                  <a:cxn ang="0">
                    <a:pos x="42" y="46"/>
                  </a:cxn>
                  <a:cxn ang="0">
                    <a:pos x="0" y="42"/>
                  </a:cxn>
                  <a:cxn ang="0">
                    <a:pos x="42" y="0"/>
                  </a:cxn>
                  <a:cxn ang="0">
                    <a:pos x="46" y="4"/>
                  </a:cxn>
                  <a:cxn ang="0">
                    <a:pos x="4" y="46"/>
                  </a:cxn>
                  <a:cxn ang="0">
                    <a:pos x="0" y="42"/>
                  </a:cxn>
                </a:cxnLst>
                <a:rect l="0" t="0" r="r" b="b"/>
                <a:pathLst>
                  <a:path w="46" h="46">
                    <a:moveTo>
                      <a:pt x="42" y="4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46" y="42"/>
                    </a:lnTo>
                    <a:lnTo>
                      <a:pt x="42" y="46"/>
                    </a:lnTo>
                    <a:close/>
                    <a:moveTo>
                      <a:pt x="0" y="42"/>
                    </a:moveTo>
                    <a:lnTo>
                      <a:pt x="42" y="0"/>
                    </a:lnTo>
                    <a:lnTo>
                      <a:pt x="46" y="4"/>
                    </a:lnTo>
                    <a:lnTo>
                      <a:pt x="4" y="4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D60A0"/>
              </a:solidFill>
              <a:ln w="6" cap="flat">
                <a:solidFill>
                  <a:srgbClr val="7D60A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199" name="Freeform 305"/>
              <p:cNvSpPr>
                <a:spLocks noEditPoints="1"/>
              </p:cNvSpPr>
              <p:nvPr/>
            </p:nvSpPr>
            <p:spPr bwMode="auto">
              <a:xfrm>
                <a:off x="7961313" y="3195638"/>
                <a:ext cx="66675" cy="66675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0" y="0"/>
                  </a:cxn>
                  <a:cxn ang="0">
                    <a:pos x="42" y="42"/>
                  </a:cxn>
                  <a:cxn ang="0">
                    <a:pos x="0" y="42"/>
                  </a:cxn>
                  <a:cxn ang="0">
                    <a:pos x="42" y="0"/>
                  </a:cxn>
                  <a:cxn ang="0">
                    <a:pos x="0" y="42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0" y="0"/>
                    </a:lnTo>
                    <a:lnTo>
                      <a:pt x="42" y="42"/>
                    </a:lnTo>
                    <a:close/>
                    <a:moveTo>
                      <a:pt x="0" y="42"/>
                    </a:moveTo>
                    <a:lnTo>
                      <a:pt x="42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8064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00" name="Freeform 306"/>
              <p:cNvSpPr>
                <a:spLocks noEditPoints="1"/>
              </p:cNvSpPr>
              <p:nvPr/>
            </p:nvSpPr>
            <p:spPr bwMode="auto">
              <a:xfrm>
                <a:off x="7958138" y="3192463"/>
                <a:ext cx="73025" cy="73025"/>
              </a:xfrm>
              <a:custGeom>
                <a:avLst/>
                <a:gdLst/>
                <a:ahLst/>
                <a:cxnLst>
                  <a:cxn ang="0">
                    <a:pos x="42" y="4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6" y="42"/>
                  </a:cxn>
                  <a:cxn ang="0">
                    <a:pos x="42" y="46"/>
                  </a:cxn>
                  <a:cxn ang="0">
                    <a:pos x="0" y="42"/>
                  </a:cxn>
                  <a:cxn ang="0">
                    <a:pos x="42" y="0"/>
                  </a:cxn>
                  <a:cxn ang="0">
                    <a:pos x="46" y="4"/>
                  </a:cxn>
                  <a:cxn ang="0">
                    <a:pos x="4" y="46"/>
                  </a:cxn>
                  <a:cxn ang="0">
                    <a:pos x="0" y="42"/>
                  </a:cxn>
                </a:cxnLst>
                <a:rect l="0" t="0" r="r" b="b"/>
                <a:pathLst>
                  <a:path w="46" h="46">
                    <a:moveTo>
                      <a:pt x="42" y="4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46" y="42"/>
                    </a:lnTo>
                    <a:lnTo>
                      <a:pt x="42" y="46"/>
                    </a:lnTo>
                    <a:close/>
                    <a:moveTo>
                      <a:pt x="0" y="42"/>
                    </a:moveTo>
                    <a:lnTo>
                      <a:pt x="42" y="0"/>
                    </a:lnTo>
                    <a:lnTo>
                      <a:pt x="46" y="4"/>
                    </a:lnTo>
                    <a:lnTo>
                      <a:pt x="4" y="4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D60A0"/>
              </a:solidFill>
              <a:ln w="6" cap="flat">
                <a:solidFill>
                  <a:srgbClr val="7D60A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grpSp>
            <p:nvGrpSpPr>
              <p:cNvPr id="201" name="グループ化 383"/>
              <p:cNvGrpSpPr/>
              <p:nvPr/>
            </p:nvGrpSpPr>
            <p:grpSpPr>
              <a:xfrm>
                <a:off x="8929647" y="1449376"/>
                <a:ext cx="139533" cy="3285651"/>
                <a:chOff x="8869363" y="1346201"/>
                <a:chExt cx="27575" cy="3400177"/>
              </a:xfrm>
            </p:grpSpPr>
            <p:sp>
              <p:nvSpPr>
                <p:cNvPr id="202" name="Rectangle 307"/>
                <p:cNvSpPr>
                  <a:spLocks noChangeArrowheads="1"/>
                </p:cNvSpPr>
                <p:nvPr/>
              </p:nvSpPr>
              <p:spPr bwMode="auto">
                <a:xfrm>
                  <a:off x="8869363" y="4462462"/>
                  <a:ext cx="27575" cy="2839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0</a:t>
                  </a:r>
                  <a:endPara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203" name="Rectangle 308"/>
                <p:cNvSpPr>
                  <a:spLocks noChangeArrowheads="1"/>
                </p:cNvSpPr>
                <p:nvPr/>
              </p:nvSpPr>
              <p:spPr bwMode="auto">
                <a:xfrm>
                  <a:off x="8869363" y="3683000"/>
                  <a:ext cx="27575" cy="2839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1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204" name="Rectangle 309"/>
                <p:cNvSpPr>
                  <a:spLocks noChangeArrowheads="1"/>
                </p:cNvSpPr>
                <p:nvPr/>
              </p:nvSpPr>
              <p:spPr bwMode="auto">
                <a:xfrm>
                  <a:off x="8869363" y="2903537"/>
                  <a:ext cx="27575" cy="2839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2</a:t>
                  </a:r>
                  <a:endPara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205" name="Rectangle 310"/>
                <p:cNvSpPr>
                  <a:spLocks noChangeArrowheads="1"/>
                </p:cNvSpPr>
                <p:nvPr/>
              </p:nvSpPr>
              <p:spPr bwMode="auto">
                <a:xfrm>
                  <a:off x="8869363" y="2124076"/>
                  <a:ext cx="27575" cy="2839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3</a:t>
                  </a:r>
                  <a:endPara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206" name="Rectangle 311"/>
                <p:cNvSpPr>
                  <a:spLocks noChangeArrowheads="1"/>
                </p:cNvSpPr>
                <p:nvPr/>
              </p:nvSpPr>
              <p:spPr bwMode="auto">
                <a:xfrm>
                  <a:off x="8869363" y="1346201"/>
                  <a:ext cx="27575" cy="2839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ja-JP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Arial" pitchFamily="34" charset="0"/>
                    </a:rPr>
                    <a:t>4</a:t>
                  </a:r>
                  <a:endPara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11" name="Rectangle 461"/>
            <p:cNvSpPr>
              <a:spLocks noChangeArrowheads="1"/>
            </p:cNvSpPr>
            <p:nvPr/>
          </p:nvSpPr>
          <p:spPr bwMode="auto">
            <a:xfrm>
              <a:off x="7152990" y="3855954"/>
              <a:ext cx="894017" cy="28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200" dirty="0" smtClean="0">
                  <a:solidFill>
                    <a:srgbClr val="000000"/>
                  </a:solidFill>
                  <a:latin typeface="Arial Narrow" pitchFamily="34" charset="0"/>
                  <a:ea typeface="ＭＳ Ｐゴシック" pitchFamily="50" charset="-128"/>
                  <a:cs typeface="Arial" pitchFamily="34" charset="0"/>
                </a:rPr>
                <a:t> Salt </a:t>
              </a:r>
              <a:r>
                <a:rPr lang="en-US" altLang="ja-JP" sz="1200" dirty="0">
                  <a:solidFill>
                    <a:srgbClr val="000000"/>
                  </a:solidFill>
                  <a:latin typeface="Arial Narrow" pitchFamily="34" charset="0"/>
                  <a:ea typeface="ＭＳ Ｐゴシック" pitchFamily="50" charset="-128"/>
                  <a:cs typeface="Arial" pitchFamily="34" charset="0"/>
                </a:rPr>
                <a:t>bath</a:t>
              </a:r>
              <a:endParaRPr kumimoji="1" 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12" name="Rectangle 467"/>
            <p:cNvSpPr>
              <a:spLocks noChangeArrowheads="1"/>
            </p:cNvSpPr>
            <p:nvPr/>
          </p:nvSpPr>
          <p:spPr bwMode="auto">
            <a:xfrm>
              <a:off x="5506873" y="3902637"/>
              <a:ext cx="1116184" cy="42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Arial Narrow" pitchFamily="34" charset="0"/>
                  <a:ea typeface="ＭＳ Ｐゴシック" pitchFamily="50" charset="-128"/>
                  <a:cs typeface="Arial" pitchFamily="34" charset="0"/>
                </a:rPr>
                <a:t> Fluidized</a:t>
              </a:r>
            </a:p>
            <a:p>
              <a:pPr lvl="0" fontAlgn="base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Arial Narrow" pitchFamily="34" charset="0"/>
                  <a:ea typeface="ＭＳ Ｐゴシック" pitchFamily="50" charset="-128"/>
                  <a:cs typeface="Arial" pitchFamily="34" charset="0"/>
                </a:rPr>
                <a:t>bed </a:t>
              </a:r>
              <a:r>
                <a:rPr lang="en-US" altLang="ja-JP" sz="1200" dirty="0">
                  <a:solidFill>
                    <a:srgbClr val="000000"/>
                  </a:solidFill>
                  <a:latin typeface="Arial Narrow" pitchFamily="34" charset="0"/>
                  <a:ea typeface="ＭＳ Ｐゴシック" pitchFamily="50" charset="-128"/>
                  <a:cs typeface="Arial" pitchFamily="34" charset="0"/>
                </a:rPr>
                <a:t>furnace</a:t>
              </a:r>
              <a:endParaRPr kumimoji="1" 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14" name="縦軸名"/>
            <p:cNvSpPr txBox="1"/>
            <p:nvPr/>
          </p:nvSpPr>
          <p:spPr>
            <a:xfrm rot="16200000">
              <a:off x="7583433" y="2113228"/>
              <a:ext cx="2515407" cy="51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400" i="1" dirty="0" smtClean="0"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ja-JP" sz="1400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(%), </a:t>
              </a:r>
              <a:r>
                <a:rPr lang="en-US" altLang="ja-JP" sz="1400" i="1" dirty="0" err="1" smtClean="0">
                  <a:latin typeface="Arial" pitchFamily="34" charset="0"/>
                  <a:cs typeface="Arial" pitchFamily="34" charset="0"/>
                </a:rPr>
                <a:t>ε</a:t>
              </a:r>
              <a:r>
                <a:rPr lang="en-US" altLang="ja-JP" sz="14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kumimoji="1" lang="ja-JP" alt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" name="グループ化 2420"/>
            <p:cNvGrpSpPr/>
            <p:nvPr/>
          </p:nvGrpSpPr>
          <p:grpSpPr>
            <a:xfrm>
              <a:off x="5422706" y="3604451"/>
              <a:ext cx="497016" cy="257892"/>
              <a:chOff x="5653526" y="3440053"/>
              <a:chExt cx="534361" cy="271722"/>
            </a:xfrm>
          </p:grpSpPr>
          <p:sp>
            <p:nvSpPr>
              <p:cNvPr id="216" name="Freeform 295"/>
              <p:cNvSpPr>
                <a:spLocks/>
              </p:cNvSpPr>
              <p:nvPr/>
            </p:nvSpPr>
            <p:spPr bwMode="auto">
              <a:xfrm>
                <a:off x="5653526" y="3520845"/>
                <a:ext cx="306448" cy="26988"/>
              </a:xfrm>
              <a:custGeom>
                <a:avLst/>
                <a:gdLst>
                  <a:gd name="T0" fmla="*/ 72 w 1424"/>
                  <a:gd name="T1" fmla="*/ 0 h 144"/>
                  <a:gd name="T2" fmla="*/ 1352 w 1424"/>
                  <a:gd name="T3" fmla="*/ 0 h 144"/>
                  <a:gd name="T4" fmla="*/ 1424 w 1424"/>
                  <a:gd name="T5" fmla="*/ 72 h 144"/>
                  <a:gd name="T6" fmla="*/ 1352 w 1424"/>
                  <a:gd name="T7" fmla="*/ 144 h 144"/>
                  <a:gd name="T8" fmla="*/ 72 w 1424"/>
                  <a:gd name="T9" fmla="*/ 144 h 144"/>
                  <a:gd name="T10" fmla="*/ 0 w 1424"/>
                  <a:gd name="T11" fmla="*/ 72 h 144"/>
                  <a:gd name="T12" fmla="*/ 72 w 142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4" h="144">
                    <a:moveTo>
                      <a:pt x="72" y="0"/>
                    </a:moveTo>
                    <a:lnTo>
                      <a:pt x="1352" y="0"/>
                    </a:lnTo>
                    <a:cubicBezTo>
                      <a:pt x="1392" y="0"/>
                      <a:pt x="1424" y="33"/>
                      <a:pt x="1424" y="72"/>
                    </a:cubicBezTo>
                    <a:cubicBezTo>
                      <a:pt x="1424" y="112"/>
                      <a:pt x="1392" y="144"/>
                      <a:pt x="1352" y="144"/>
                    </a:cubicBezTo>
                    <a:lnTo>
                      <a:pt x="72" y="144"/>
                    </a:lnTo>
                    <a:cubicBezTo>
                      <a:pt x="33" y="144"/>
                      <a:pt x="0" y="112"/>
                      <a:pt x="0" y="72"/>
                    </a:cubicBezTo>
                    <a:cubicBezTo>
                      <a:pt x="0" y="33"/>
                      <a:pt x="33" y="0"/>
                      <a:pt x="72" y="0"/>
                    </a:cubicBezTo>
                    <a:close/>
                  </a:path>
                </a:pathLst>
              </a:custGeom>
              <a:solidFill>
                <a:srgbClr val="4A7EBB"/>
              </a:solidFill>
              <a:ln w="1" cap="flat">
                <a:solidFill>
                  <a:srgbClr val="4A7EB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7" name="Freeform 296"/>
              <p:cNvSpPr>
                <a:spLocks/>
              </p:cNvSpPr>
              <p:nvPr/>
            </p:nvSpPr>
            <p:spPr bwMode="auto">
              <a:xfrm>
                <a:off x="5762843" y="3500849"/>
                <a:ext cx="86021" cy="76200"/>
              </a:xfrm>
              <a:custGeom>
                <a:avLst/>
                <a:gdLst>
                  <a:gd name="T0" fmla="*/ 24 w 48"/>
                  <a:gd name="T1" fmla="*/ 0 h 48"/>
                  <a:gd name="T2" fmla="*/ 48 w 48"/>
                  <a:gd name="T3" fmla="*/ 24 h 48"/>
                  <a:gd name="T4" fmla="*/ 24 w 48"/>
                  <a:gd name="T5" fmla="*/ 48 h 48"/>
                  <a:gd name="T6" fmla="*/ 0 w 48"/>
                  <a:gd name="T7" fmla="*/ 24 h 48"/>
                  <a:gd name="T8" fmla="*/ 24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48" y="24"/>
                    </a:lnTo>
                    <a:lnTo>
                      <a:pt x="24" y="48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8" name="Freeform 297"/>
              <p:cNvSpPr>
                <a:spLocks noEditPoints="1"/>
              </p:cNvSpPr>
              <p:nvPr/>
            </p:nvSpPr>
            <p:spPr bwMode="auto">
              <a:xfrm>
                <a:off x="5757467" y="3492270"/>
                <a:ext cx="98565" cy="85725"/>
              </a:xfrm>
              <a:custGeom>
                <a:avLst/>
                <a:gdLst>
                  <a:gd name="T0" fmla="*/ 210 w 453"/>
                  <a:gd name="T1" fmla="*/ 9 h 452"/>
                  <a:gd name="T2" fmla="*/ 244 w 453"/>
                  <a:gd name="T3" fmla="*/ 9 h 452"/>
                  <a:gd name="T4" fmla="*/ 444 w 453"/>
                  <a:gd name="T5" fmla="*/ 209 h 452"/>
                  <a:gd name="T6" fmla="*/ 444 w 453"/>
                  <a:gd name="T7" fmla="*/ 243 h 452"/>
                  <a:gd name="T8" fmla="*/ 244 w 453"/>
                  <a:gd name="T9" fmla="*/ 443 h 452"/>
                  <a:gd name="T10" fmla="*/ 210 w 453"/>
                  <a:gd name="T11" fmla="*/ 443 h 452"/>
                  <a:gd name="T12" fmla="*/ 10 w 453"/>
                  <a:gd name="T13" fmla="*/ 243 h 452"/>
                  <a:gd name="T14" fmla="*/ 10 w 453"/>
                  <a:gd name="T15" fmla="*/ 209 h 452"/>
                  <a:gd name="T16" fmla="*/ 210 w 453"/>
                  <a:gd name="T17" fmla="*/ 9 h 452"/>
                  <a:gd name="T18" fmla="*/ 44 w 453"/>
                  <a:gd name="T19" fmla="*/ 243 h 452"/>
                  <a:gd name="T20" fmla="*/ 44 w 453"/>
                  <a:gd name="T21" fmla="*/ 209 h 452"/>
                  <a:gd name="T22" fmla="*/ 244 w 453"/>
                  <a:gd name="T23" fmla="*/ 409 h 452"/>
                  <a:gd name="T24" fmla="*/ 210 w 453"/>
                  <a:gd name="T25" fmla="*/ 409 h 452"/>
                  <a:gd name="T26" fmla="*/ 410 w 453"/>
                  <a:gd name="T27" fmla="*/ 209 h 452"/>
                  <a:gd name="T28" fmla="*/ 410 w 453"/>
                  <a:gd name="T29" fmla="*/ 243 h 452"/>
                  <a:gd name="T30" fmla="*/ 210 w 453"/>
                  <a:gd name="T31" fmla="*/ 43 h 452"/>
                  <a:gd name="T32" fmla="*/ 244 w 453"/>
                  <a:gd name="T33" fmla="*/ 43 h 452"/>
                  <a:gd name="T34" fmla="*/ 44 w 453"/>
                  <a:gd name="T35" fmla="*/ 243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3" h="452">
                    <a:moveTo>
                      <a:pt x="210" y="9"/>
                    </a:moveTo>
                    <a:cubicBezTo>
                      <a:pt x="219" y="0"/>
                      <a:pt x="234" y="0"/>
                      <a:pt x="244" y="9"/>
                    </a:cubicBezTo>
                    <a:lnTo>
                      <a:pt x="444" y="209"/>
                    </a:lnTo>
                    <a:cubicBezTo>
                      <a:pt x="453" y="218"/>
                      <a:pt x="453" y="234"/>
                      <a:pt x="444" y="243"/>
                    </a:cubicBezTo>
                    <a:lnTo>
                      <a:pt x="244" y="443"/>
                    </a:lnTo>
                    <a:cubicBezTo>
                      <a:pt x="234" y="452"/>
                      <a:pt x="219" y="452"/>
                      <a:pt x="210" y="443"/>
                    </a:cubicBezTo>
                    <a:lnTo>
                      <a:pt x="10" y="243"/>
                    </a:lnTo>
                    <a:cubicBezTo>
                      <a:pt x="0" y="234"/>
                      <a:pt x="0" y="218"/>
                      <a:pt x="10" y="209"/>
                    </a:cubicBezTo>
                    <a:lnTo>
                      <a:pt x="210" y="9"/>
                    </a:lnTo>
                    <a:close/>
                    <a:moveTo>
                      <a:pt x="44" y="243"/>
                    </a:moveTo>
                    <a:lnTo>
                      <a:pt x="44" y="209"/>
                    </a:lnTo>
                    <a:lnTo>
                      <a:pt x="244" y="409"/>
                    </a:lnTo>
                    <a:lnTo>
                      <a:pt x="210" y="409"/>
                    </a:lnTo>
                    <a:lnTo>
                      <a:pt x="410" y="209"/>
                    </a:lnTo>
                    <a:lnTo>
                      <a:pt x="410" y="243"/>
                    </a:lnTo>
                    <a:lnTo>
                      <a:pt x="210" y="43"/>
                    </a:lnTo>
                    <a:lnTo>
                      <a:pt x="244" y="43"/>
                    </a:lnTo>
                    <a:lnTo>
                      <a:pt x="44" y="243"/>
                    </a:lnTo>
                    <a:close/>
                  </a:path>
                </a:pathLst>
              </a:custGeom>
              <a:solidFill>
                <a:srgbClr val="4A7EBB"/>
              </a:solidFill>
              <a:ln w="1" cap="flat">
                <a:solidFill>
                  <a:srgbClr val="4A7EB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19" name="Rectangle 298"/>
              <p:cNvSpPr>
                <a:spLocks noChangeArrowheads="1"/>
              </p:cNvSpPr>
              <p:nvPr/>
            </p:nvSpPr>
            <p:spPr bwMode="auto">
              <a:xfrm>
                <a:off x="5986446" y="3440053"/>
                <a:ext cx="201441" cy="271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grpSp>
          <p:nvGrpSpPr>
            <p:cNvPr id="220" name="グループ化 2419"/>
            <p:cNvGrpSpPr/>
            <p:nvPr/>
          </p:nvGrpSpPr>
          <p:grpSpPr>
            <a:xfrm>
              <a:off x="6304148" y="3647168"/>
              <a:ext cx="285031" cy="79856"/>
              <a:chOff x="5653526" y="3669118"/>
              <a:chExt cx="306448" cy="84138"/>
            </a:xfrm>
          </p:grpSpPr>
          <p:sp>
            <p:nvSpPr>
              <p:cNvPr id="221" name="Freeform 299"/>
              <p:cNvSpPr>
                <a:spLocks/>
              </p:cNvSpPr>
              <p:nvPr/>
            </p:nvSpPr>
            <p:spPr bwMode="auto">
              <a:xfrm>
                <a:off x="5653526" y="3697693"/>
                <a:ext cx="306448" cy="26988"/>
              </a:xfrm>
              <a:custGeom>
                <a:avLst/>
                <a:gdLst>
                  <a:gd name="T0" fmla="*/ 72 w 1424"/>
                  <a:gd name="T1" fmla="*/ 0 h 144"/>
                  <a:gd name="T2" fmla="*/ 1352 w 1424"/>
                  <a:gd name="T3" fmla="*/ 0 h 144"/>
                  <a:gd name="T4" fmla="*/ 1424 w 1424"/>
                  <a:gd name="T5" fmla="*/ 72 h 144"/>
                  <a:gd name="T6" fmla="*/ 1352 w 1424"/>
                  <a:gd name="T7" fmla="*/ 144 h 144"/>
                  <a:gd name="T8" fmla="*/ 72 w 1424"/>
                  <a:gd name="T9" fmla="*/ 144 h 144"/>
                  <a:gd name="T10" fmla="*/ 0 w 1424"/>
                  <a:gd name="T11" fmla="*/ 72 h 144"/>
                  <a:gd name="T12" fmla="*/ 72 w 142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4" h="144">
                    <a:moveTo>
                      <a:pt x="72" y="0"/>
                    </a:moveTo>
                    <a:lnTo>
                      <a:pt x="1352" y="0"/>
                    </a:lnTo>
                    <a:cubicBezTo>
                      <a:pt x="1392" y="0"/>
                      <a:pt x="1424" y="33"/>
                      <a:pt x="1424" y="72"/>
                    </a:cubicBezTo>
                    <a:cubicBezTo>
                      <a:pt x="1424" y="112"/>
                      <a:pt x="1392" y="144"/>
                      <a:pt x="1352" y="144"/>
                    </a:cubicBezTo>
                    <a:lnTo>
                      <a:pt x="72" y="144"/>
                    </a:lnTo>
                    <a:cubicBezTo>
                      <a:pt x="33" y="144"/>
                      <a:pt x="0" y="112"/>
                      <a:pt x="0" y="72"/>
                    </a:cubicBezTo>
                    <a:cubicBezTo>
                      <a:pt x="0" y="33"/>
                      <a:pt x="33" y="0"/>
                      <a:pt x="72" y="0"/>
                    </a:cubicBezTo>
                    <a:close/>
                  </a:path>
                </a:pathLst>
              </a:custGeom>
              <a:solidFill>
                <a:srgbClr val="BE4B48"/>
              </a:solidFill>
              <a:ln w="1" cap="flat">
                <a:solidFill>
                  <a:srgbClr val="BE4B48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2" name="Rectangle 300"/>
              <p:cNvSpPr>
                <a:spLocks noChangeArrowheads="1"/>
              </p:cNvSpPr>
              <p:nvPr/>
            </p:nvSpPr>
            <p:spPr bwMode="auto">
              <a:xfrm>
                <a:off x="5762843" y="3673880"/>
                <a:ext cx="86021" cy="762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3" name="Freeform 301"/>
              <p:cNvSpPr>
                <a:spLocks noEditPoints="1"/>
              </p:cNvSpPr>
              <p:nvPr/>
            </p:nvSpPr>
            <p:spPr bwMode="auto">
              <a:xfrm>
                <a:off x="5757467" y="3669118"/>
                <a:ext cx="96773" cy="84138"/>
              </a:xfrm>
              <a:custGeom>
                <a:avLst/>
                <a:gdLst>
                  <a:gd name="T0" fmla="*/ 0 w 448"/>
                  <a:gd name="T1" fmla="*/ 24 h 448"/>
                  <a:gd name="T2" fmla="*/ 24 w 448"/>
                  <a:gd name="T3" fmla="*/ 0 h 448"/>
                  <a:gd name="T4" fmla="*/ 424 w 448"/>
                  <a:gd name="T5" fmla="*/ 0 h 448"/>
                  <a:gd name="T6" fmla="*/ 448 w 448"/>
                  <a:gd name="T7" fmla="*/ 24 h 448"/>
                  <a:gd name="T8" fmla="*/ 448 w 448"/>
                  <a:gd name="T9" fmla="*/ 424 h 448"/>
                  <a:gd name="T10" fmla="*/ 424 w 448"/>
                  <a:gd name="T11" fmla="*/ 448 h 448"/>
                  <a:gd name="T12" fmla="*/ 24 w 448"/>
                  <a:gd name="T13" fmla="*/ 448 h 448"/>
                  <a:gd name="T14" fmla="*/ 0 w 448"/>
                  <a:gd name="T15" fmla="*/ 424 h 448"/>
                  <a:gd name="T16" fmla="*/ 0 w 448"/>
                  <a:gd name="T17" fmla="*/ 24 h 448"/>
                  <a:gd name="T18" fmla="*/ 48 w 448"/>
                  <a:gd name="T19" fmla="*/ 424 h 448"/>
                  <a:gd name="T20" fmla="*/ 24 w 448"/>
                  <a:gd name="T21" fmla="*/ 400 h 448"/>
                  <a:gd name="T22" fmla="*/ 424 w 448"/>
                  <a:gd name="T23" fmla="*/ 400 h 448"/>
                  <a:gd name="T24" fmla="*/ 400 w 448"/>
                  <a:gd name="T25" fmla="*/ 424 h 448"/>
                  <a:gd name="T26" fmla="*/ 400 w 448"/>
                  <a:gd name="T27" fmla="*/ 24 h 448"/>
                  <a:gd name="T28" fmla="*/ 424 w 448"/>
                  <a:gd name="T29" fmla="*/ 48 h 448"/>
                  <a:gd name="T30" fmla="*/ 24 w 448"/>
                  <a:gd name="T31" fmla="*/ 48 h 448"/>
                  <a:gd name="T32" fmla="*/ 48 w 448"/>
                  <a:gd name="T33" fmla="*/ 24 h 448"/>
                  <a:gd name="T34" fmla="*/ 48 w 448"/>
                  <a:gd name="T35" fmla="*/ 4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8" h="448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424" y="0"/>
                    </a:lnTo>
                    <a:cubicBezTo>
                      <a:pt x="438" y="0"/>
                      <a:pt x="448" y="11"/>
                      <a:pt x="448" y="24"/>
                    </a:cubicBezTo>
                    <a:lnTo>
                      <a:pt x="448" y="424"/>
                    </a:lnTo>
                    <a:cubicBezTo>
                      <a:pt x="448" y="438"/>
                      <a:pt x="438" y="448"/>
                      <a:pt x="424" y="448"/>
                    </a:cubicBezTo>
                    <a:lnTo>
                      <a:pt x="24" y="448"/>
                    </a:lnTo>
                    <a:cubicBezTo>
                      <a:pt x="11" y="448"/>
                      <a:pt x="0" y="438"/>
                      <a:pt x="0" y="424"/>
                    </a:cubicBezTo>
                    <a:lnTo>
                      <a:pt x="0" y="24"/>
                    </a:lnTo>
                    <a:close/>
                    <a:moveTo>
                      <a:pt x="48" y="424"/>
                    </a:moveTo>
                    <a:lnTo>
                      <a:pt x="24" y="400"/>
                    </a:lnTo>
                    <a:lnTo>
                      <a:pt x="424" y="400"/>
                    </a:lnTo>
                    <a:lnTo>
                      <a:pt x="400" y="424"/>
                    </a:lnTo>
                    <a:lnTo>
                      <a:pt x="400" y="24"/>
                    </a:lnTo>
                    <a:lnTo>
                      <a:pt x="42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424"/>
                    </a:lnTo>
                    <a:close/>
                  </a:path>
                </a:pathLst>
              </a:custGeom>
              <a:solidFill>
                <a:srgbClr val="BE4B48"/>
              </a:solidFill>
              <a:ln w="1" cap="flat">
                <a:solidFill>
                  <a:srgbClr val="BE4B48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</p:grpSp>
        <p:grpSp>
          <p:nvGrpSpPr>
            <p:cNvPr id="224" name="グループ化 2418"/>
            <p:cNvGrpSpPr/>
            <p:nvPr/>
          </p:nvGrpSpPr>
          <p:grpSpPr>
            <a:xfrm>
              <a:off x="7108522" y="3549009"/>
              <a:ext cx="1141980" cy="257892"/>
              <a:chOff x="5707901" y="3849940"/>
              <a:chExt cx="1227791" cy="271723"/>
            </a:xfrm>
          </p:grpSpPr>
          <p:sp>
            <p:nvSpPr>
              <p:cNvPr id="225" name="Freeform 349"/>
              <p:cNvSpPr>
                <a:spLocks/>
              </p:cNvSpPr>
              <p:nvPr/>
            </p:nvSpPr>
            <p:spPr bwMode="auto">
              <a:xfrm>
                <a:off x="5707901" y="3978196"/>
                <a:ext cx="239713" cy="19050"/>
              </a:xfrm>
              <a:custGeom>
                <a:avLst/>
                <a:gdLst>
                  <a:gd name="T0" fmla="*/ 72 w 1424"/>
                  <a:gd name="T1" fmla="*/ 0 h 144"/>
                  <a:gd name="T2" fmla="*/ 1352 w 1424"/>
                  <a:gd name="T3" fmla="*/ 0 h 144"/>
                  <a:gd name="T4" fmla="*/ 1424 w 1424"/>
                  <a:gd name="T5" fmla="*/ 72 h 144"/>
                  <a:gd name="T6" fmla="*/ 1352 w 1424"/>
                  <a:gd name="T7" fmla="*/ 144 h 144"/>
                  <a:gd name="T8" fmla="*/ 72 w 1424"/>
                  <a:gd name="T9" fmla="*/ 144 h 144"/>
                  <a:gd name="T10" fmla="*/ 0 w 1424"/>
                  <a:gd name="T11" fmla="*/ 72 h 144"/>
                  <a:gd name="T12" fmla="*/ 72 w 142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4" h="144">
                    <a:moveTo>
                      <a:pt x="72" y="0"/>
                    </a:moveTo>
                    <a:lnTo>
                      <a:pt x="1352" y="0"/>
                    </a:lnTo>
                    <a:cubicBezTo>
                      <a:pt x="1392" y="0"/>
                      <a:pt x="1424" y="33"/>
                      <a:pt x="1424" y="72"/>
                    </a:cubicBezTo>
                    <a:cubicBezTo>
                      <a:pt x="1424" y="112"/>
                      <a:pt x="1392" y="144"/>
                      <a:pt x="1352" y="144"/>
                    </a:cubicBezTo>
                    <a:lnTo>
                      <a:pt x="72" y="144"/>
                    </a:lnTo>
                    <a:cubicBezTo>
                      <a:pt x="33" y="144"/>
                      <a:pt x="0" y="112"/>
                      <a:pt x="0" y="72"/>
                    </a:cubicBezTo>
                    <a:cubicBezTo>
                      <a:pt x="0" y="33"/>
                      <a:pt x="33" y="0"/>
                      <a:pt x="72" y="0"/>
                    </a:cubicBezTo>
                    <a:close/>
                  </a:path>
                </a:pathLst>
              </a:custGeom>
              <a:solidFill>
                <a:srgbClr val="98B954"/>
              </a:solidFill>
              <a:ln w="1" cap="flat">
                <a:solidFill>
                  <a:srgbClr val="98B954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6" name="Freeform 350"/>
              <p:cNvSpPr>
                <a:spLocks/>
              </p:cNvSpPr>
              <p:nvPr/>
            </p:nvSpPr>
            <p:spPr bwMode="auto">
              <a:xfrm>
                <a:off x="5793626" y="3960733"/>
                <a:ext cx="68263" cy="55563"/>
              </a:xfrm>
              <a:custGeom>
                <a:avLst/>
                <a:gdLst>
                  <a:gd name="T0" fmla="*/ 21 w 43"/>
                  <a:gd name="T1" fmla="*/ 0 h 35"/>
                  <a:gd name="T2" fmla="*/ 43 w 43"/>
                  <a:gd name="T3" fmla="*/ 35 h 35"/>
                  <a:gd name="T4" fmla="*/ 0 w 43"/>
                  <a:gd name="T5" fmla="*/ 35 h 35"/>
                  <a:gd name="T6" fmla="*/ 21 w 4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5">
                    <a:moveTo>
                      <a:pt x="21" y="0"/>
                    </a:moveTo>
                    <a:lnTo>
                      <a:pt x="43" y="35"/>
                    </a:lnTo>
                    <a:lnTo>
                      <a:pt x="0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7" name="Freeform 351"/>
              <p:cNvSpPr>
                <a:spLocks noEditPoints="1"/>
              </p:cNvSpPr>
              <p:nvPr/>
            </p:nvSpPr>
            <p:spPr bwMode="auto">
              <a:xfrm>
                <a:off x="5790451" y="3957558"/>
                <a:ext cx="74613" cy="61913"/>
              </a:xfrm>
              <a:custGeom>
                <a:avLst/>
                <a:gdLst>
                  <a:gd name="T0" fmla="*/ 204 w 451"/>
                  <a:gd name="T1" fmla="*/ 13 h 448"/>
                  <a:gd name="T2" fmla="*/ 226 w 451"/>
                  <a:gd name="T3" fmla="*/ 0 h 448"/>
                  <a:gd name="T4" fmla="*/ 247 w 451"/>
                  <a:gd name="T5" fmla="*/ 13 h 448"/>
                  <a:gd name="T6" fmla="*/ 447 w 451"/>
                  <a:gd name="T7" fmla="*/ 413 h 448"/>
                  <a:gd name="T8" fmla="*/ 446 w 451"/>
                  <a:gd name="T9" fmla="*/ 437 h 448"/>
                  <a:gd name="T10" fmla="*/ 426 w 451"/>
                  <a:gd name="T11" fmla="*/ 448 h 448"/>
                  <a:gd name="T12" fmla="*/ 26 w 451"/>
                  <a:gd name="T13" fmla="*/ 448 h 448"/>
                  <a:gd name="T14" fmla="*/ 5 w 451"/>
                  <a:gd name="T15" fmla="*/ 437 h 448"/>
                  <a:gd name="T16" fmla="*/ 4 w 451"/>
                  <a:gd name="T17" fmla="*/ 413 h 448"/>
                  <a:gd name="T18" fmla="*/ 204 w 451"/>
                  <a:gd name="T19" fmla="*/ 13 h 448"/>
                  <a:gd name="T20" fmla="*/ 47 w 451"/>
                  <a:gd name="T21" fmla="*/ 435 h 448"/>
                  <a:gd name="T22" fmla="*/ 26 w 451"/>
                  <a:gd name="T23" fmla="*/ 400 h 448"/>
                  <a:gd name="T24" fmla="*/ 426 w 451"/>
                  <a:gd name="T25" fmla="*/ 400 h 448"/>
                  <a:gd name="T26" fmla="*/ 404 w 451"/>
                  <a:gd name="T27" fmla="*/ 435 h 448"/>
                  <a:gd name="T28" fmla="*/ 204 w 451"/>
                  <a:gd name="T29" fmla="*/ 35 h 448"/>
                  <a:gd name="T30" fmla="*/ 247 w 451"/>
                  <a:gd name="T31" fmla="*/ 35 h 448"/>
                  <a:gd name="T32" fmla="*/ 47 w 451"/>
                  <a:gd name="T33" fmla="*/ 435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1" h="448">
                    <a:moveTo>
                      <a:pt x="204" y="13"/>
                    </a:moveTo>
                    <a:cubicBezTo>
                      <a:pt x="208" y="5"/>
                      <a:pt x="217" y="0"/>
                      <a:pt x="226" y="0"/>
                    </a:cubicBezTo>
                    <a:cubicBezTo>
                      <a:pt x="235" y="0"/>
                      <a:pt x="243" y="5"/>
                      <a:pt x="247" y="13"/>
                    </a:cubicBezTo>
                    <a:lnTo>
                      <a:pt x="447" y="413"/>
                    </a:lnTo>
                    <a:cubicBezTo>
                      <a:pt x="451" y="421"/>
                      <a:pt x="450" y="430"/>
                      <a:pt x="446" y="437"/>
                    </a:cubicBezTo>
                    <a:cubicBezTo>
                      <a:pt x="442" y="444"/>
                      <a:pt x="434" y="448"/>
                      <a:pt x="426" y="448"/>
                    </a:cubicBezTo>
                    <a:lnTo>
                      <a:pt x="26" y="448"/>
                    </a:lnTo>
                    <a:cubicBezTo>
                      <a:pt x="17" y="448"/>
                      <a:pt x="10" y="444"/>
                      <a:pt x="5" y="437"/>
                    </a:cubicBezTo>
                    <a:cubicBezTo>
                      <a:pt x="1" y="430"/>
                      <a:pt x="0" y="421"/>
                      <a:pt x="4" y="413"/>
                    </a:cubicBezTo>
                    <a:lnTo>
                      <a:pt x="204" y="13"/>
                    </a:lnTo>
                    <a:close/>
                    <a:moveTo>
                      <a:pt x="47" y="435"/>
                    </a:moveTo>
                    <a:lnTo>
                      <a:pt x="26" y="400"/>
                    </a:lnTo>
                    <a:lnTo>
                      <a:pt x="426" y="400"/>
                    </a:lnTo>
                    <a:lnTo>
                      <a:pt x="404" y="435"/>
                    </a:lnTo>
                    <a:lnTo>
                      <a:pt x="204" y="35"/>
                    </a:lnTo>
                    <a:lnTo>
                      <a:pt x="247" y="35"/>
                    </a:lnTo>
                    <a:lnTo>
                      <a:pt x="47" y="435"/>
                    </a:lnTo>
                    <a:close/>
                  </a:path>
                </a:pathLst>
              </a:custGeom>
              <a:solidFill>
                <a:srgbClr val="98B954"/>
              </a:solidFill>
              <a:ln w="1" cap="flat">
                <a:solidFill>
                  <a:srgbClr val="98B954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28" name="Rectangle 352"/>
              <p:cNvSpPr>
                <a:spLocks noChangeArrowheads="1"/>
              </p:cNvSpPr>
              <p:nvPr/>
            </p:nvSpPr>
            <p:spPr bwMode="auto">
              <a:xfrm>
                <a:off x="6650786" y="3849940"/>
                <a:ext cx="284906" cy="27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50" charset="-128"/>
                    <a:cs typeface="ＭＳ Ｐゴシック" pitchFamily="50" charset="-128"/>
                  </a:rPr>
                  <a:t>RA</a:t>
                </a:r>
                <a:endParaRPr kumimoji="1" lang="ja-JP" altLang="ja-JP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grpSp>
          <p:nvGrpSpPr>
            <p:cNvPr id="229" name="グループ化 2417"/>
            <p:cNvGrpSpPr/>
            <p:nvPr/>
          </p:nvGrpSpPr>
          <p:grpSpPr>
            <a:xfrm>
              <a:off x="7355578" y="3545379"/>
              <a:ext cx="599801" cy="257892"/>
              <a:chOff x="5302749" y="4050910"/>
              <a:chExt cx="644865" cy="271723"/>
            </a:xfrm>
          </p:grpSpPr>
          <p:sp>
            <p:nvSpPr>
              <p:cNvPr id="230" name="Freeform 353"/>
              <p:cNvSpPr>
                <a:spLocks/>
              </p:cNvSpPr>
              <p:nvPr/>
            </p:nvSpPr>
            <p:spPr bwMode="auto">
              <a:xfrm>
                <a:off x="5707901" y="4202668"/>
                <a:ext cx="239713" cy="19050"/>
              </a:xfrm>
              <a:custGeom>
                <a:avLst/>
                <a:gdLst>
                  <a:gd name="T0" fmla="*/ 72 w 1424"/>
                  <a:gd name="T1" fmla="*/ 0 h 144"/>
                  <a:gd name="T2" fmla="*/ 1352 w 1424"/>
                  <a:gd name="T3" fmla="*/ 0 h 144"/>
                  <a:gd name="T4" fmla="*/ 1424 w 1424"/>
                  <a:gd name="T5" fmla="*/ 72 h 144"/>
                  <a:gd name="T6" fmla="*/ 1352 w 1424"/>
                  <a:gd name="T7" fmla="*/ 144 h 144"/>
                  <a:gd name="T8" fmla="*/ 72 w 1424"/>
                  <a:gd name="T9" fmla="*/ 144 h 144"/>
                  <a:gd name="T10" fmla="*/ 0 w 1424"/>
                  <a:gd name="T11" fmla="*/ 72 h 144"/>
                  <a:gd name="T12" fmla="*/ 72 w 142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4" h="144">
                    <a:moveTo>
                      <a:pt x="72" y="0"/>
                    </a:moveTo>
                    <a:lnTo>
                      <a:pt x="1352" y="0"/>
                    </a:lnTo>
                    <a:cubicBezTo>
                      <a:pt x="1392" y="0"/>
                      <a:pt x="1424" y="33"/>
                      <a:pt x="1424" y="72"/>
                    </a:cubicBezTo>
                    <a:cubicBezTo>
                      <a:pt x="1424" y="112"/>
                      <a:pt x="1392" y="144"/>
                      <a:pt x="1352" y="144"/>
                    </a:cubicBezTo>
                    <a:lnTo>
                      <a:pt x="72" y="144"/>
                    </a:lnTo>
                    <a:cubicBezTo>
                      <a:pt x="33" y="144"/>
                      <a:pt x="0" y="112"/>
                      <a:pt x="0" y="72"/>
                    </a:cubicBezTo>
                    <a:cubicBezTo>
                      <a:pt x="0" y="33"/>
                      <a:pt x="33" y="0"/>
                      <a:pt x="72" y="0"/>
                    </a:cubicBezTo>
                    <a:close/>
                  </a:path>
                </a:pathLst>
              </a:custGeom>
              <a:solidFill>
                <a:srgbClr val="7D60A0"/>
              </a:solidFill>
              <a:ln w="1" cap="flat">
                <a:solidFill>
                  <a:srgbClr val="7D60A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31" name="Freeform 354"/>
              <p:cNvSpPr>
                <a:spLocks noEditPoints="1"/>
              </p:cNvSpPr>
              <p:nvPr/>
            </p:nvSpPr>
            <p:spPr bwMode="auto">
              <a:xfrm>
                <a:off x="5793626" y="4185206"/>
                <a:ext cx="68263" cy="53975"/>
              </a:xfrm>
              <a:custGeom>
                <a:avLst/>
                <a:gdLst>
                  <a:gd name="T0" fmla="*/ 43 w 43"/>
                  <a:gd name="T1" fmla="*/ 34 h 34"/>
                  <a:gd name="T2" fmla="*/ 0 w 43"/>
                  <a:gd name="T3" fmla="*/ 0 h 34"/>
                  <a:gd name="T4" fmla="*/ 43 w 43"/>
                  <a:gd name="T5" fmla="*/ 34 h 34"/>
                  <a:gd name="T6" fmla="*/ 0 w 43"/>
                  <a:gd name="T7" fmla="*/ 34 h 34"/>
                  <a:gd name="T8" fmla="*/ 43 w 43"/>
                  <a:gd name="T9" fmla="*/ 0 h 34"/>
                  <a:gd name="T10" fmla="*/ 0 w 43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4">
                    <a:moveTo>
                      <a:pt x="43" y="34"/>
                    </a:moveTo>
                    <a:lnTo>
                      <a:pt x="0" y="0"/>
                    </a:lnTo>
                    <a:lnTo>
                      <a:pt x="43" y="34"/>
                    </a:lnTo>
                    <a:close/>
                    <a:moveTo>
                      <a:pt x="0" y="34"/>
                    </a:moveTo>
                    <a:lnTo>
                      <a:pt x="43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32" name="Freeform 355"/>
              <p:cNvSpPr>
                <a:spLocks noEditPoints="1"/>
              </p:cNvSpPr>
              <p:nvPr/>
            </p:nvSpPr>
            <p:spPr bwMode="auto">
              <a:xfrm>
                <a:off x="5790451" y="4183618"/>
                <a:ext cx="73025" cy="58738"/>
              </a:xfrm>
              <a:custGeom>
                <a:avLst/>
                <a:gdLst>
                  <a:gd name="T0" fmla="*/ 43 w 46"/>
                  <a:gd name="T1" fmla="*/ 37 h 37"/>
                  <a:gd name="T2" fmla="*/ 0 w 46"/>
                  <a:gd name="T3" fmla="*/ 3 h 37"/>
                  <a:gd name="T4" fmla="*/ 4 w 46"/>
                  <a:gd name="T5" fmla="*/ 0 h 37"/>
                  <a:gd name="T6" fmla="*/ 46 w 46"/>
                  <a:gd name="T7" fmla="*/ 34 h 37"/>
                  <a:gd name="T8" fmla="*/ 43 w 46"/>
                  <a:gd name="T9" fmla="*/ 37 h 37"/>
                  <a:gd name="T10" fmla="*/ 0 w 46"/>
                  <a:gd name="T11" fmla="*/ 34 h 37"/>
                  <a:gd name="T12" fmla="*/ 43 w 46"/>
                  <a:gd name="T13" fmla="*/ 0 h 37"/>
                  <a:gd name="T14" fmla="*/ 46 w 46"/>
                  <a:gd name="T15" fmla="*/ 3 h 37"/>
                  <a:gd name="T16" fmla="*/ 4 w 46"/>
                  <a:gd name="T17" fmla="*/ 37 h 37"/>
                  <a:gd name="T18" fmla="*/ 0 w 46"/>
                  <a:gd name="T1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43" y="37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46" y="34"/>
                    </a:lnTo>
                    <a:lnTo>
                      <a:pt x="43" y="37"/>
                    </a:lnTo>
                    <a:close/>
                    <a:moveTo>
                      <a:pt x="0" y="34"/>
                    </a:moveTo>
                    <a:lnTo>
                      <a:pt x="43" y="0"/>
                    </a:lnTo>
                    <a:lnTo>
                      <a:pt x="46" y="3"/>
                    </a:lnTo>
                    <a:lnTo>
                      <a:pt x="4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7D60A0"/>
              </a:solidFill>
              <a:ln w="1" cap="flat">
                <a:solidFill>
                  <a:srgbClr val="7D60A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100"/>
              </a:p>
            </p:txBody>
          </p:sp>
          <p:sp>
            <p:nvSpPr>
              <p:cNvPr id="233" name="Rectangle 356"/>
              <p:cNvSpPr>
                <a:spLocks noChangeArrowheads="1"/>
              </p:cNvSpPr>
              <p:nvPr/>
            </p:nvSpPr>
            <p:spPr bwMode="auto">
              <a:xfrm>
                <a:off x="5302749" y="4050910"/>
                <a:ext cx="158281" cy="27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1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rPr>
                  <a:t>ε</a:t>
                </a:r>
                <a:r>
                  <a:rPr kumimoji="1" lang="en-US" altLang="ja-JP" sz="1100" b="0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rPr>
                  <a:t>f</a:t>
                </a:r>
                <a:endParaRPr kumimoji="1" lang="ja-JP" sz="11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sp>
          <p:nvSpPr>
            <p:cNvPr id="234" name="正方形/長方形 233"/>
            <p:cNvSpPr/>
            <p:nvPr/>
          </p:nvSpPr>
          <p:spPr>
            <a:xfrm>
              <a:off x="5584228" y="3449908"/>
              <a:ext cx="763393" cy="398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i="1" dirty="0" err="1"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altLang="ja-JP" sz="1100" baseline="-25000" dirty="0" err="1">
                  <a:latin typeface="Arial" pitchFamily="34" charset="0"/>
                  <a:cs typeface="Arial" pitchFamily="34" charset="0"/>
                </a:rPr>
                <a:t>UTS</a:t>
              </a:r>
              <a:endParaRPr lang="ja-JP" altLang="en-US" sz="1100" dirty="0"/>
            </a:p>
          </p:txBody>
        </p:sp>
        <p:sp>
          <p:nvSpPr>
            <p:cNvPr id="235" name="正方形/長方形 234"/>
            <p:cNvSpPr/>
            <p:nvPr/>
          </p:nvSpPr>
          <p:spPr>
            <a:xfrm>
              <a:off x="6448649" y="3459995"/>
              <a:ext cx="669711" cy="398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i="1" dirty="0"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altLang="ja-JP" sz="1100" baseline="-25000" dirty="0">
                  <a:latin typeface="Arial" pitchFamily="34" charset="0"/>
                  <a:cs typeface="Arial" pitchFamily="34" charset="0"/>
                </a:rPr>
                <a:t>0.2</a:t>
              </a:r>
              <a:endParaRPr lang="ja-JP" altLang="en-US" sz="1100" dirty="0"/>
            </a:p>
          </p:txBody>
        </p:sp>
        <p:cxnSp>
          <p:nvCxnSpPr>
            <p:cNvPr id="236" name="直線コネクタ 235"/>
            <p:cNvCxnSpPr/>
            <p:nvPr/>
          </p:nvCxnSpPr>
          <p:spPr>
            <a:xfrm>
              <a:off x="8350413" y="3222044"/>
              <a:ext cx="627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コネクタ 236"/>
            <p:cNvCxnSpPr/>
            <p:nvPr/>
          </p:nvCxnSpPr>
          <p:spPr>
            <a:xfrm>
              <a:off x="8359354" y="2503325"/>
              <a:ext cx="627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/>
            <p:cNvCxnSpPr/>
            <p:nvPr/>
          </p:nvCxnSpPr>
          <p:spPr>
            <a:xfrm>
              <a:off x="8360769" y="1784986"/>
              <a:ext cx="627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/>
            <p:cNvCxnSpPr/>
            <p:nvPr/>
          </p:nvCxnSpPr>
          <p:spPr>
            <a:xfrm>
              <a:off x="5993390" y="1252849"/>
              <a:ext cx="66675" cy="21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コネクタ 239"/>
            <p:cNvCxnSpPr/>
            <p:nvPr/>
          </p:nvCxnSpPr>
          <p:spPr>
            <a:xfrm flipV="1">
              <a:off x="5998390" y="1741226"/>
              <a:ext cx="57508" cy="117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コネクタ 240"/>
            <p:cNvCxnSpPr/>
            <p:nvPr/>
          </p:nvCxnSpPr>
          <p:spPr>
            <a:xfrm rot="5400000">
              <a:off x="5782424" y="1494399"/>
              <a:ext cx="488470" cy="128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コネクタ 241"/>
            <p:cNvCxnSpPr/>
            <p:nvPr/>
          </p:nvCxnSpPr>
          <p:spPr>
            <a:xfrm>
              <a:off x="7598350" y="1543361"/>
              <a:ext cx="66675" cy="21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コネクタ 242"/>
            <p:cNvCxnSpPr/>
            <p:nvPr/>
          </p:nvCxnSpPr>
          <p:spPr>
            <a:xfrm flipV="1">
              <a:off x="7603350" y="2031738"/>
              <a:ext cx="57508" cy="117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コネクタ 243"/>
            <p:cNvCxnSpPr/>
            <p:nvPr/>
          </p:nvCxnSpPr>
          <p:spPr>
            <a:xfrm rot="5400000">
              <a:off x="7387384" y="1784911"/>
              <a:ext cx="488470" cy="128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>
            <a:xfrm>
              <a:off x="5176818" y="2945977"/>
              <a:ext cx="627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245"/>
            <p:cNvCxnSpPr/>
            <p:nvPr/>
          </p:nvCxnSpPr>
          <p:spPr>
            <a:xfrm>
              <a:off x="5179724" y="1985294"/>
              <a:ext cx="627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テキスト ボックス 343"/>
            <p:cNvSpPr txBox="1"/>
            <p:nvPr/>
          </p:nvSpPr>
          <p:spPr>
            <a:xfrm>
              <a:off x="4952570" y="4340077"/>
              <a:ext cx="3712006" cy="468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(b) Strength and ductility</a:t>
              </a:r>
              <a:endParaRPr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8" name="テキスト ボックス 347"/>
          <p:cNvSpPr txBox="1"/>
          <p:nvPr/>
        </p:nvSpPr>
        <p:spPr>
          <a:xfrm>
            <a:off x="1989168" y="7506379"/>
            <a:ext cx="29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Fig. 9	Comparison of mechanical properties in the sample that is heat-treated with fluidized bed furnace and mechanical properties in the sample that is heat-treated with salt-bath and oil-bath.</a:t>
            </a:r>
            <a:endParaRPr lang="ja-JP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610</Words>
  <Application>Microsoft Office PowerPoint</Application>
  <PresentationFormat>A4 210 x 297 mm</PresentationFormat>
  <Paragraphs>279</Paragraphs>
  <Slides>10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3D4D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3D4D</dc:creator>
  <cp:lastModifiedBy>toda</cp:lastModifiedBy>
  <cp:revision>63</cp:revision>
  <cp:lastPrinted>2013-07-04T00:13:02Z</cp:lastPrinted>
  <dcterms:created xsi:type="dcterms:W3CDTF">2013-07-02T01:54:53Z</dcterms:created>
  <dcterms:modified xsi:type="dcterms:W3CDTF">2013-07-08T01:24:15Z</dcterms:modified>
</cp:coreProperties>
</file>