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1" r:id="rId2"/>
    <p:sldId id="320" r:id="rId3"/>
    <p:sldId id="301" r:id="rId4"/>
    <p:sldId id="324" r:id="rId5"/>
    <p:sldId id="322" r:id="rId6"/>
    <p:sldId id="288" r:id="rId7"/>
    <p:sldId id="272" r:id="rId8"/>
    <p:sldId id="262" r:id="rId9"/>
    <p:sldId id="325" r:id="rId10"/>
  </p:sldIdLst>
  <p:sldSz cx="6858000" cy="9906000" type="A4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9300876-83A8-4B24-8340-9F757AD3BDEC}">
          <p14:sldIdLst>
            <p14:sldId id="321"/>
            <p14:sldId id="320"/>
            <p14:sldId id="301"/>
            <p14:sldId id="324"/>
            <p14:sldId id="322"/>
            <p14:sldId id="288"/>
            <p14:sldId id="272"/>
            <p14:sldId id="262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10" autoAdjust="0"/>
    <p:restoredTop sz="91626" autoAdjust="0"/>
  </p:normalViewPr>
  <p:slideViewPr>
    <p:cSldViewPr snapToGrid="0">
      <p:cViewPr>
        <p:scale>
          <a:sx n="130" d="100"/>
          <a:sy n="130" d="100"/>
        </p:scale>
        <p:origin x="-1661" y="2266"/>
      </p:cViewPr>
      <p:guideLst>
        <p:guide orient="horz" pos="2802"/>
        <p:guide orient="horz" pos="1396"/>
        <p:guide orient="horz" pos="2757"/>
        <p:guide pos="1253"/>
        <p:guide pos="255"/>
        <p:guide pos="3067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9B17-5721-44EE-A392-D6D8688EA0D0}" type="datetimeFigureOut">
              <a:rPr kumimoji="1" lang="ja-JP" altLang="en-US" smtClean="0"/>
              <a:t>2013/5/22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1525-7117-44DA-B28C-39B2FE5D26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1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AF35-30A2-453D-A490-1A104B1D37FD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D61B-C8CD-4E2E-A7D0-93529EF7F0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26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D61B-C8CD-4E2E-A7D0-93529EF7F0D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62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69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03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9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8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2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543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94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668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18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386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338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E21-FED2-43FF-BF3B-871FCF4010F0}" type="datetimeFigureOut">
              <a:rPr kumimoji="1" lang="ja-JP" altLang="en-US" smtClean="0"/>
              <a:t>2013/5/22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7C01-6DEB-4494-B1A4-D6AEA8468C8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0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13792"/>
              </p:ext>
            </p:extLst>
          </p:nvPr>
        </p:nvGraphicFramePr>
        <p:xfrm>
          <a:off x="1852066" y="2864710"/>
          <a:ext cx="3291840" cy="32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2066" y="2864710"/>
                        <a:ext cx="3291840" cy="329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994488" y="6321152"/>
            <a:ext cx="27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 1  Three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typical load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relaxation curves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tomographic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scans in the stainless steel.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0848"/>
              </p:ext>
            </p:extLst>
          </p:nvPr>
        </p:nvGraphicFramePr>
        <p:xfrm>
          <a:off x="1782763" y="2936875"/>
          <a:ext cx="329247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2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763" y="2936875"/>
                        <a:ext cx="3292475" cy="3292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994487" y="6321152"/>
            <a:ext cx="28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 2  Relationships between spatial resolution and physical displacement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in the stainless steel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28235" y="4141298"/>
            <a:ext cx="691513" cy="2160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Vertical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6132" y="4620269"/>
            <a:ext cx="691513" cy="2160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Horizontal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20461" y="3663464"/>
            <a:ext cx="650631" cy="199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4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imizu\Desktop\光顕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93" y="3692999"/>
            <a:ext cx="2542764" cy="22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3923412" y="5857067"/>
            <a:ext cx="72975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923412" y="5601090"/>
            <a:ext cx="729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50μm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89138" y="6321152"/>
            <a:ext cx="287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 3 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An optical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microscope image of 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an as-received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ductile cast iron which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was employed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ja-JP" sz="1200" i="1" dirty="0" smtClean="0"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CT observation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66874"/>
              </p:ext>
            </p:extLst>
          </p:nvPr>
        </p:nvGraphicFramePr>
        <p:xfrm>
          <a:off x="1800225" y="3026790"/>
          <a:ext cx="3292475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026790"/>
                        <a:ext cx="3292475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999924" y="6319002"/>
            <a:ext cx="2868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Fig. 4 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Quantitatively analyzed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quivalent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diameter and sphericity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in the image captured at 60,000 cycles.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Note that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only the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particles larger than 2.6 </a:t>
            </a:r>
            <a:r>
              <a:rPr kumimoji="1" lang="en-US" altLang="ja-JP" sz="1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have been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shimizu\Desktop\図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70" y="5678002"/>
            <a:ext cx="2164447" cy="25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Ts-tglb40\share\yamaguchi\３D亀裂画像\45axi_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9" t="49707" r="23537" b="23649"/>
          <a:stretch/>
        </p:blipFill>
        <p:spPr bwMode="auto">
          <a:xfrm>
            <a:off x="3326510" y="236916"/>
            <a:ext cx="1003886" cy="13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\\Ts-tglb40\share\yamaguchi\３D亀裂画像\53axi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 t="39148" r="17281" b="18075"/>
          <a:stretch/>
        </p:blipFill>
        <p:spPr bwMode="auto">
          <a:xfrm>
            <a:off x="2495918" y="3562528"/>
            <a:ext cx="1928261" cy="21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Ts-tglb40\share\yamaguchi\３D亀裂画像\51axi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2" t="45141" r="19249" b="18875"/>
          <a:stretch/>
        </p:blipFill>
        <p:spPr bwMode="auto">
          <a:xfrm>
            <a:off x="2968320" y="1688512"/>
            <a:ext cx="1362076" cy="18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728965" y="1273014"/>
            <a:ext cx="6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300 μm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816994" y="1523995"/>
            <a:ext cx="5184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910697" y="3412961"/>
            <a:ext cx="1296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67,000 cycles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36890" y="8021611"/>
            <a:ext cx="1843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(d) 75000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cycles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89138" y="8337470"/>
            <a:ext cx="287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Fig. 5  Top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views of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the 3D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rendered crack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ductile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cast iron which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have been captured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at (a)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60,000 cycles,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67,000 cycles, (c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72,000 cycles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and (d)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75,000 cycles. 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94182" y="5580509"/>
            <a:ext cx="172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72,000 cycles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3929201" y="7760839"/>
            <a:ext cx="315723" cy="276011"/>
            <a:chOff x="276757" y="1616169"/>
            <a:chExt cx="631446" cy="552022"/>
          </a:xfrm>
        </p:grpSpPr>
        <p:cxnSp>
          <p:nvCxnSpPr>
            <p:cNvPr id="42" name="直線矢印コネクタ 41"/>
            <p:cNvCxnSpPr>
              <a:stCxn id="2" idx="2"/>
            </p:cNvCxnSpPr>
            <p:nvPr/>
          </p:nvCxnSpPr>
          <p:spPr>
            <a:xfrm flipH="1">
              <a:off x="276757" y="2166323"/>
              <a:ext cx="597042" cy="1868"/>
            </a:xfrm>
            <a:prstGeom prst="straightConnector1">
              <a:avLst/>
            </a:prstGeom>
            <a:ln w="12700"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2" idx="1"/>
            </p:cNvCxnSpPr>
            <p:nvPr/>
          </p:nvCxnSpPr>
          <p:spPr>
            <a:xfrm flipH="1" flipV="1">
              <a:off x="473397" y="1616169"/>
              <a:ext cx="434806" cy="467092"/>
            </a:xfrm>
            <a:prstGeom prst="straightConnector1">
              <a:avLst/>
            </a:prstGeom>
            <a:ln w="12700"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4089790" y="7694071"/>
            <a:ext cx="28803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kumimoji="1" lang="ja-JP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97718" y="7802164"/>
            <a:ext cx="28803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i="1" dirty="0" smtClean="0">
                <a:latin typeface="Symbol" pitchFamily="18" charset="2"/>
                <a:cs typeface="Times New Roman" pitchFamily="18" charset="0"/>
              </a:rPr>
              <a:t>q</a:t>
            </a:r>
            <a:endParaRPr kumimoji="1" lang="ja-JP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円弧 44"/>
          <p:cNvSpPr/>
          <p:nvPr/>
        </p:nvSpPr>
        <p:spPr>
          <a:xfrm flipH="1">
            <a:off x="4083083" y="7890450"/>
            <a:ext cx="288040" cy="288040"/>
          </a:xfrm>
          <a:prstGeom prst="arc">
            <a:avLst>
              <a:gd name="adj1" fmla="val 17728280"/>
              <a:gd name="adj2" fmla="val 0"/>
            </a:avLst>
          </a:prstGeom>
          <a:ln w="12700">
            <a:headEnd type="triangle" w="sm" len="sm"/>
            <a:tailEnd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4227722" y="7977183"/>
            <a:ext cx="117465" cy="11746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4274069" y="8021853"/>
            <a:ext cx="28800" cy="288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73139" y="8002937"/>
            <a:ext cx="28803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1" lang="ja-JP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2695100" y="559126"/>
            <a:ext cx="691056" cy="502082"/>
          </a:xfrm>
          <a:prstGeom prst="straightConnector1">
            <a:avLst/>
          </a:prstGeom>
          <a:ln w="12700">
            <a:headEnd type="none" w="sm" len="sm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 rot="2160000">
            <a:off x="2676160" y="403812"/>
            <a:ext cx="10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Crack growth direction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32992" y="1550013"/>
            <a:ext cx="125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(a) 60000 cycle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1989137" y="7185248"/>
            <a:ext cx="2879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dirty="0" smtClean="0"/>
              <a:t>Fig. </a:t>
            </a:r>
            <a:fld id="{BFD268A4-AAF9-4216-A535-14BB957276CE}" type="slidenum">
              <a:rPr lang="en-US" altLang="ja-JP" smtClean="0"/>
              <a:t>6</a:t>
            </a:fld>
            <a:r>
              <a:rPr lang="en-US" altLang="ja-JP" dirty="0" smtClean="0"/>
              <a:t>  Variations of </a:t>
            </a:r>
            <a:r>
              <a:rPr lang="en-US" altLang="ja-JP" dirty="0" smtClean="0"/>
              <a:t>a crack-front-line </a:t>
            </a:r>
            <a:r>
              <a:rPr lang="en-US" altLang="ja-JP" dirty="0" smtClean="0"/>
              <a:t>and CTOD </a:t>
            </a:r>
            <a:r>
              <a:rPr lang="en-US" altLang="ja-JP" dirty="0" smtClean="0"/>
              <a:t>profile at </a:t>
            </a:r>
            <a:r>
              <a:rPr lang="en-US" altLang="ja-JP" dirty="0" smtClean="0"/>
              <a:t>each stage of fatigue </a:t>
            </a:r>
            <a:r>
              <a:rPr lang="en-US" altLang="ja-JP" dirty="0" smtClean="0"/>
              <a:t>cycles</a:t>
            </a:r>
            <a:r>
              <a:rPr lang="en-US" altLang="ja-JP" dirty="0" smtClean="0"/>
              <a:t>. </a:t>
            </a:r>
            <a:r>
              <a:rPr lang="en-US" altLang="ja-JP" dirty="0" smtClean="0"/>
              <a:t>Hatched areas </a:t>
            </a:r>
            <a:r>
              <a:rPr lang="en-US" altLang="ja-JP" dirty="0" smtClean="0"/>
              <a:t>indicates </a:t>
            </a:r>
            <a:r>
              <a:rPr lang="en-US" altLang="ja-JP" dirty="0" smtClean="0"/>
              <a:t>the regions where </a:t>
            </a:r>
            <a:r>
              <a:rPr lang="en-US" altLang="ja-JP" dirty="0" smtClean="0"/>
              <a:t>nodular </a:t>
            </a:r>
            <a:r>
              <a:rPr lang="en-US" altLang="ja-JP" dirty="0" err="1" smtClean="0"/>
              <a:t>graphites</a:t>
            </a:r>
            <a:r>
              <a:rPr lang="en-US" altLang="ja-JP" dirty="0" smtClean="0"/>
              <a:t> were absorbed in the crack-front-line.</a:t>
            </a:r>
            <a:endParaRPr lang="en-US" altLang="ja-JP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840999"/>
              </p:ext>
            </p:extLst>
          </p:nvPr>
        </p:nvGraphicFramePr>
        <p:xfrm>
          <a:off x="1933470" y="2288630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KGPlot" r:id="rId3" imgW="6858000" imgH="3200400" progId="KGraph_Plot">
                  <p:embed/>
                </p:oleObj>
              </mc:Choice>
              <mc:Fallback>
                <p:oleObj name="KGPlot" r:id="rId3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3470" y="2288630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71484"/>
              </p:ext>
            </p:extLst>
          </p:nvPr>
        </p:nvGraphicFramePr>
        <p:xfrm>
          <a:off x="1933470" y="3315820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KGPlot" r:id="rId5" imgW="6858000" imgH="3200400" progId="KGraph_Plot">
                  <p:embed/>
                </p:oleObj>
              </mc:Choice>
              <mc:Fallback>
                <p:oleObj name="KGPlot" r:id="rId5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3470" y="3315820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17416"/>
              </p:ext>
            </p:extLst>
          </p:nvPr>
        </p:nvGraphicFramePr>
        <p:xfrm>
          <a:off x="1933470" y="4345151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KGPlot" r:id="rId7" imgW="6858000" imgH="3200400" progId="KGraph_Plot">
                  <p:embed/>
                </p:oleObj>
              </mc:Choice>
              <mc:Fallback>
                <p:oleObj name="KGPlot" r:id="rId7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3470" y="4345151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01596"/>
              </p:ext>
            </p:extLst>
          </p:nvPr>
        </p:nvGraphicFramePr>
        <p:xfrm>
          <a:off x="1933575" y="5372100"/>
          <a:ext cx="30861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KGPlot" r:id="rId9" imgW="6858000" imgH="3200400" progId="KGraph_Plot">
                  <p:embed/>
                </p:oleObj>
              </mc:Choice>
              <mc:Fallback>
                <p:oleObj name="KGPlot" r:id="rId9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3575" y="5372100"/>
                        <a:ext cx="3086100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3"/>
          <p:cNvSpPr txBox="1">
            <a:spLocks noChangeArrowheads="1"/>
          </p:cNvSpPr>
          <p:nvPr/>
        </p:nvSpPr>
        <p:spPr bwMode="auto">
          <a:xfrm rot="16200000">
            <a:off x="-4968" y="4418445"/>
            <a:ext cx="4104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CTOD,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 /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lang="en-US" altLang="ja-JP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 rot="16200000">
            <a:off x="2708872" y="4418444"/>
            <a:ext cx="41045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Crack length, 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 /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lang="en-US" altLang="ja-JP" dirty="0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329830" y="6719340"/>
            <a:ext cx="20882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Angle, </a:t>
            </a:r>
            <a:r>
              <a:rPr lang="en-US" altLang="ja-JP" i="1" dirty="0" smtClean="0">
                <a:latin typeface="Symbol" pitchFamily="18" charset="2"/>
              </a:rPr>
              <a:t>q</a:t>
            </a:r>
            <a:r>
              <a:rPr lang="en-US" altLang="ja-JP" dirty="0" smtClean="0"/>
              <a:t> / degree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59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10862" y="6581260"/>
            <a:ext cx="301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dirty="0"/>
              <a:t>Fig. </a:t>
            </a:r>
            <a:fld id="{4C417520-C472-456A-A8AA-3269B1FA7C93}" type="slidenum">
              <a:rPr lang="en-US" altLang="ja-JP" smtClean="0"/>
              <a:t>7</a:t>
            </a:fld>
            <a:r>
              <a:rPr lang="en-US" altLang="ja-JP" dirty="0" smtClean="0"/>
              <a:t> </a:t>
            </a:r>
            <a:r>
              <a:rPr lang="en-US" altLang="ja-JP" dirty="0" smtClean="0"/>
              <a:t>Distributions </a:t>
            </a:r>
            <a:r>
              <a:rPr lang="en-US" altLang="ja-JP" dirty="0"/>
              <a:t>of </a:t>
            </a:r>
            <a:r>
              <a:rPr lang="en-US" altLang="ja-JP" dirty="0" smtClean="0"/>
              <a:t>CTOD </a:t>
            </a:r>
            <a:r>
              <a:rPr lang="en-US" altLang="ja-JP" dirty="0" smtClean="0"/>
              <a:t>and crack growth rate, d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/d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, </a:t>
            </a:r>
            <a:r>
              <a:rPr lang="en-US" altLang="ja-JP" dirty="0"/>
              <a:t>along </a:t>
            </a:r>
            <a:r>
              <a:rPr lang="en-US" altLang="ja-JP" dirty="0" smtClean="0"/>
              <a:t>the crack-front-line at </a:t>
            </a:r>
            <a:r>
              <a:rPr lang="en-US" altLang="ja-JP" dirty="0" smtClean="0"/>
              <a:t>each stage of fatigue cycles.</a:t>
            </a:r>
            <a:endParaRPr lang="en-US" altLang="ja-JP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78600"/>
              </p:ext>
            </p:extLst>
          </p:nvPr>
        </p:nvGraphicFramePr>
        <p:xfrm>
          <a:off x="1970172" y="2845718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4" name="KGPlot" r:id="rId3" imgW="6858000" imgH="3200400" progId="KGraph_Plot">
                  <p:embed/>
                </p:oleObj>
              </mc:Choice>
              <mc:Fallback>
                <p:oleObj name="KGPlot" r:id="rId3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172" y="2845718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90632"/>
              </p:ext>
            </p:extLst>
          </p:nvPr>
        </p:nvGraphicFramePr>
        <p:xfrm>
          <a:off x="1970172" y="3872880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5" name="KGPlot" r:id="rId5" imgW="6858000" imgH="3200400" progId="KGraph_Plot">
                  <p:embed/>
                </p:oleObj>
              </mc:Choice>
              <mc:Fallback>
                <p:oleObj name="KGPlot" r:id="rId5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0172" y="3872880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22075"/>
              </p:ext>
            </p:extLst>
          </p:nvPr>
        </p:nvGraphicFramePr>
        <p:xfrm>
          <a:off x="1970172" y="4900042"/>
          <a:ext cx="3086100" cy="144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6" name="KGPlot" r:id="rId7" imgW="6858000" imgH="3200400" progId="KGraph_Plot">
                  <p:embed/>
                </p:oleObj>
              </mc:Choice>
              <mc:Fallback>
                <p:oleObj name="KGPlot" r:id="rId7" imgW="6858000" imgH="3200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0172" y="4900042"/>
                        <a:ext cx="3086100" cy="144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 rot="16200000">
            <a:off x="482190" y="4454460"/>
            <a:ext cx="3168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CTOD,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 /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lang="en-US" altLang="ja-JP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rot="16200000">
            <a:off x="3176981" y="4473148"/>
            <a:ext cx="3168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Crack growth rate, d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/d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(nm/cycle)</a:t>
            </a:r>
            <a:endParaRPr lang="en-US" altLang="ja-JP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348880" y="6281401"/>
            <a:ext cx="20882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 smtClean="0"/>
              <a:t>Angle, </a:t>
            </a:r>
            <a:r>
              <a:rPr lang="en-US" altLang="ja-JP" i="1" dirty="0" smtClean="0">
                <a:latin typeface="Symbol" pitchFamily="18" charset="2"/>
              </a:rPr>
              <a:t>q</a:t>
            </a:r>
            <a:r>
              <a:rPr lang="en-US" altLang="ja-JP" dirty="0" smtClean="0"/>
              <a:t> / degree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62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89138" y="6321152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dirty="0"/>
              <a:t>Fig</a:t>
            </a:r>
            <a:r>
              <a:rPr lang="en-US" altLang="ja-JP" dirty="0" smtClean="0"/>
              <a:t>. </a:t>
            </a:r>
            <a:fld id="{D462B440-663B-486B-9054-6E9AC2C87108}" type="slidenum">
              <a:rPr lang="en-US" altLang="ja-JP" smtClean="0"/>
              <a:t>8</a:t>
            </a:fld>
            <a:r>
              <a:rPr lang="en-US" altLang="ja-JP" dirty="0" smtClean="0"/>
              <a:t>  </a:t>
            </a:r>
            <a:r>
              <a:rPr lang="en-US" altLang="ja-JP" dirty="0"/>
              <a:t>Relationships between </a:t>
            </a:r>
            <a:r>
              <a:rPr lang="en-US" altLang="ja-JP" dirty="0" smtClean="0"/>
              <a:t>CTOD </a:t>
            </a:r>
            <a:r>
              <a:rPr lang="en-US" altLang="ja-JP" dirty="0"/>
              <a:t>value </a:t>
            </a:r>
            <a:r>
              <a:rPr lang="en-US" altLang="ja-JP" dirty="0" smtClean="0"/>
              <a:t>and crack </a:t>
            </a:r>
            <a:r>
              <a:rPr lang="en-US" altLang="ja-JP" dirty="0"/>
              <a:t>growth </a:t>
            </a:r>
            <a:r>
              <a:rPr lang="en-US" altLang="ja-JP" dirty="0" smtClean="0"/>
              <a:t>rate that are </a:t>
            </a:r>
            <a:r>
              <a:rPr lang="en-US" altLang="ja-JP" dirty="0" smtClean="0"/>
              <a:t>expressed as averaged value </a:t>
            </a:r>
            <a:r>
              <a:rPr lang="en-US" altLang="ja-JP" dirty="0" smtClean="0"/>
              <a:t>between each specified fatigue </a:t>
            </a:r>
            <a:r>
              <a:rPr lang="en-US" altLang="ja-JP" dirty="0" smtClean="0"/>
              <a:t>cycles.</a:t>
            </a:r>
            <a:endParaRPr lang="en-US" altLang="ja-JP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63843"/>
              </p:ext>
            </p:extLst>
          </p:nvPr>
        </p:nvGraphicFramePr>
        <p:xfrm>
          <a:off x="1753720" y="2894013"/>
          <a:ext cx="36639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KGPlot" r:id="rId4" imgW="7327800" imgH="7315200" progId="KGraph_Plot">
                  <p:embed/>
                </p:oleObj>
              </mc:Choice>
              <mc:Fallback>
                <p:oleObj name="KGPlot" r:id="rId4" imgW="7327800" imgH="73152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720" y="2894013"/>
                        <a:ext cx="366395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2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3244" r="31187" b="34578"/>
          <a:stretch/>
        </p:blipFill>
        <p:spPr bwMode="auto">
          <a:xfrm flipH="1">
            <a:off x="3357570" y="4448930"/>
            <a:ext cx="2456316" cy="20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32772" r="37402" b="34873"/>
          <a:stretch/>
        </p:blipFill>
        <p:spPr bwMode="auto">
          <a:xfrm flipH="1">
            <a:off x="824159" y="4448930"/>
            <a:ext cx="2456319" cy="20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31563" r="30013" b="36409"/>
          <a:stretch/>
        </p:blipFill>
        <p:spPr bwMode="auto">
          <a:xfrm flipH="1">
            <a:off x="824565" y="2327234"/>
            <a:ext cx="2456317" cy="20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2282" r="21971" b="35594"/>
          <a:stretch/>
        </p:blipFill>
        <p:spPr bwMode="auto">
          <a:xfrm flipH="1">
            <a:off x="3356744" y="2326122"/>
            <a:ext cx="2461013" cy="20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24159" y="4419821"/>
            <a:ext cx="245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altLang="ja-JP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71°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34×10</a:t>
            </a:r>
            <a:r>
              <a:rPr lang="en-US" altLang="ja-JP" sz="1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m/cycle  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24564" y="2303116"/>
            <a:ext cx="2455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27°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×10</a:t>
            </a:r>
            <a:r>
              <a:rPr lang="en-US" altLang="ja-JP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m/cycle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4" t="5971" r="12755" b="9147"/>
          <a:stretch/>
        </p:blipFill>
        <p:spPr bwMode="auto">
          <a:xfrm>
            <a:off x="5818306" y="4634936"/>
            <a:ext cx="275454" cy="183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039617" y="6285677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39617" y="6041178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39617" y="5793061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39617" y="5544944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39617" y="5296827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9617" y="5048710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39617" y="4800593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39617" y="4552476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7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53145" y="4323672"/>
            <a:ext cx="643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i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ja-JP" sz="1200" baseline="-25000" dirty="0" smtClean="0">
                <a:latin typeface="Times New Roman" pitchFamily="18" charset="0"/>
                <a:cs typeface="Times New Roman" pitchFamily="18" charset="0"/>
              </a:rPr>
              <a:t>eq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(%) 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125890" y="6183520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240913" y="6438173"/>
            <a:ext cx="478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3533" y="6538979"/>
            <a:ext cx="54271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dirty="0"/>
              <a:t>Fig</a:t>
            </a:r>
            <a:r>
              <a:rPr lang="en-US" altLang="ja-JP" dirty="0" smtClean="0"/>
              <a:t>. </a:t>
            </a:r>
            <a:fld id="{BED1A868-DBA0-4A23-A122-D4B813C3B0CC}" type="slidenum">
              <a:rPr lang="en-US" altLang="ja-JP" smtClean="0"/>
              <a:t>9</a:t>
            </a:fld>
            <a:r>
              <a:rPr lang="en-US" altLang="ja-JP" dirty="0" smtClean="0"/>
              <a:t>  </a:t>
            </a:r>
            <a:r>
              <a:rPr lang="en-US" altLang="ja-JP" dirty="0" smtClean="0"/>
              <a:t>3D </a:t>
            </a:r>
            <a:r>
              <a:rPr lang="en-US" altLang="ja-JP" dirty="0" smtClean="0"/>
              <a:t>strain mapping of equivalent strain </a:t>
            </a:r>
            <a:r>
              <a:rPr lang="en-US" altLang="ja-JP" dirty="0" smtClean="0"/>
              <a:t>on four different v</a:t>
            </a:r>
            <a:r>
              <a:rPr lang="en-US" altLang="ja-JP" dirty="0" smtClean="0"/>
              <a:t>irtual </a:t>
            </a:r>
            <a:r>
              <a:rPr lang="en-US" altLang="ja-JP" dirty="0"/>
              <a:t>cross </a:t>
            </a:r>
            <a:r>
              <a:rPr lang="en-US" altLang="ja-JP" dirty="0" smtClean="0"/>
              <a:t>sections that have been measured between </a:t>
            </a:r>
            <a:r>
              <a:rPr lang="en-US" altLang="ja-JP" dirty="0" smtClean="0"/>
              <a:t>52 </a:t>
            </a:r>
            <a:r>
              <a:rPr lang="en-US" altLang="ja-JP" dirty="0" smtClean="0"/>
              <a:t>and 520 N</a:t>
            </a:r>
            <a:r>
              <a:rPr lang="en-US" altLang="ja-JP" dirty="0" smtClean="0"/>
              <a:t> </a:t>
            </a:r>
            <a:r>
              <a:rPr lang="en-US" altLang="ja-JP" dirty="0" smtClean="0"/>
              <a:t>at </a:t>
            </a:r>
            <a:r>
              <a:rPr lang="en-US" altLang="ja-JP" dirty="0" smtClean="0"/>
              <a:t>72,000 cycles. </a:t>
            </a:r>
            <a:r>
              <a:rPr lang="en-US" altLang="ja-JP" dirty="0" smtClean="0"/>
              <a:t>Crack morphology and graphite were </a:t>
            </a:r>
            <a:r>
              <a:rPr lang="en-US" altLang="ja-JP" dirty="0" smtClean="0"/>
              <a:t>highlighted as </a:t>
            </a:r>
            <a:r>
              <a:rPr lang="en-US" altLang="ja-JP" dirty="0" smtClean="0"/>
              <a:t>black. </a:t>
            </a:r>
            <a:r>
              <a:rPr lang="en-US" altLang="ja-JP" dirty="0" smtClean="0"/>
              <a:t>Crack </a:t>
            </a:r>
            <a:r>
              <a:rPr lang="en-US" altLang="ja-JP" dirty="0"/>
              <a:t>growth rate, d</a:t>
            </a:r>
            <a:r>
              <a:rPr lang="en-US" altLang="ja-JP" i="1" dirty="0"/>
              <a:t>a</a:t>
            </a:r>
            <a:r>
              <a:rPr lang="en-US" altLang="ja-JP" dirty="0"/>
              <a:t>/d</a:t>
            </a:r>
            <a:r>
              <a:rPr lang="en-US" altLang="ja-JP" i="1" dirty="0"/>
              <a:t>N</a:t>
            </a:r>
            <a:r>
              <a:rPr lang="en-US" altLang="ja-JP" dirty="0"/>
              <a:t>, </a:t>
            </a:r>
            <a:r>
              <a:rPr lang="en-US" altLang="ja-JP" dirty="0" smtClean="0"/>
              <a:t>values between 67,000 </a:t>
            </a:r>
            <a:r>
              <a:rPr lang="en-US" altLang="ja-JP" dirty="0" smtClean="0"/>
              <a:t>~ </a:t>
            </a:r>
            <a:r>
              <a:rPr lang="en-US" altLang="ja-JP" dirty="0" smtClean="0"/>
              <a:t>72,000 cycles are shown </a:t>
            </a:r>
            <a:r>
              <a:rPr lang="en-US" altLang="ja-JP" dirty="0" smtClean="0"/>
              <a:t>on each map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3402968" y="6424177"/>
            <a:ext cx="216000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3300115" y="6319952"/>
            <a:ext cx="216000" cy="0"/>
          </a:xfrm>
          <a:prstGeom prst="line">
            <a:avLst/>
          </a:prstGeom>
          <a:ln w="12700">
            <a:solidFill>
              <a:schemeClr val="bg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988377" y="2991395"/>
            <a:ext cx="122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Crack growth direction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89945" y="5985788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ja-JP" altLang="en-US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57569" y="2327515"/>
            <a:ext cx="245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altLang="ja-JP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43°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18×10</a:t>
            </a:r>
            <a:r>
              <a:rPr lang="en-US" altLang="ja-JP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m/cycle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1011023" y="3438695"/>
            <a:ext cx="822044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3565933" y="6261980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ja-JP" altLang="en-US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357570" y="4426818"/>
            <a:ext cx="227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77°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altLang="ja-JP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32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1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m/cycle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20966</TotalTime>
  <Words>389</Words>
  <Application>Microsoft Office PowerPoint</Application>
  <PresentationFormat>A4 210 x 297 mm</PresentationFormat>
  <Paragraphs>49</Paragraphs>
  <Slides>9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Office ​​テーマ</vt:lpstr>
      <vt:lpstr>KGPlot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yamaguchi</dc:creator>
  <cp:lastModifiedBy>toda</cp:lastModifiedBy>
  <cp:revision>331</cp:revision>
  <cp:lastPrinted>2013-03-07T16:33:31Z</cp:lastPrinted>
  <dcterms:created xsi:type="dcterms:W3CDTF">2012-11-30T10:01:42Z</dcterms:created>
  <dcterms:modified xsi:type="dcterms:W3CDTF">2013-05-22T10:26:29Z</dcterms:modified>
</cp:coreProperties>
</file>